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Nunito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Nunito-bold.fntdata"/><Relationship Id="rId10" Type="http://schemas.openxmlformats.org/officeDocument/2006/relationships/font" Target="fonts/Nunito-regular.fntdata"/><Relationship Id="rId13" Type="http://schemas.openxmlformats.org/officeDocument/2006/relationships/font" Target="fonts/Nunito-boldItalic.fntdata"/><Relationship Id="rId12" Type="http://schemas.openxmlformats.org/officeDocument/2006/relationships/font" Target="fonts/Nunito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34c9c9651b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34c9c9651b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34c9c9651b8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34c9c9651b8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34c9c9651b8_1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34c9c9651b8_1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6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" name="Google Shape;34;p2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35" name="Google Shape;35;p2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19" name="Google Shape;119;p11"/>
          <p:cNvSpPr txBox="1"/>
          <p:nvPr>
            <p:ph hasCustomPrompt="1" type="title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/>
          <p:nvPr>
            <p:ph idx="1" type="body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1" name="Google Shape;121;p1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3"/>
        </a:solidFill>
      </p:bgPr>
    </p:bg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7" name="Google Shape;47;p3"/>
          <p:cNvSpPr txBox="1"/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8" name="Google Shape;48;p3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bg>
      <p:bgPr>
        <a:solidFill>
          <a:schemeClr val="dk2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54" name="Google Shape;54;p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4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bg>
      <p:bgPr>
        <a:solidFill>
          <a:schemeClr val="dk2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1" name="Google Shape;61;p5"/>
          <p:cNvSpPr txBox="1"/>
          <p:nvPr>
            <p:ph idx="1" type="body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2" name="Google Shape;62;p5"/>
          <p:cNvSpPr txBox="1"/>
          <p:nvPr>
            <p:ph idx="2" type="body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3" name="Google Shape;63;p5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bg>
      <p:bgPr>
        <a:solidFill>
          <a:schemeClr val="dk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9" name="Google Shape;69;p6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bg>
      <p:bgPr>
        <a:solidFill>
          <a:schemeClr val="accent3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7"/>
          <p:cNvSpPr txBox="1"/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75" name="Google Shape;75;p7"/>
          <p:cNvSpPr txBox="1"/>
          <p:nvPr>
            <p:ph idx="1" type="body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76" name="Google Shape;76;p7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1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3" name="Google Shape;93;p8"/>
          <p:cNvSpPr txBox="1"/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94" name="Google Shape;94;p8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2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9"/>
          <p:cNvSpPr txBox="1"/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100" name="Google Shape;100;p9"/>
          <p:cNvSpPr txBox="1"/>
          <p:nvPr>
            <p:ph idx="1" type="subTitle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01" name="Google Shape;101;p9"/>
          <p:cNvSpPr txBox="1"/>
          <p:nvPr>
            <p:ph idx="2" type="body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02" name="Google Shape;102;p9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bg>
      <p:bgPr>
        <a:solidFill>
          <a:schemeClr val="accen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0"/>
          <p:cNvSpPr txBox="1"/>
          <p:nvPr>
            <p:ph idx="1" type="body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8" name="Google Shape;108;p10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hift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://helpdesk.woodlandschools.org/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Woodland Translating Services</a:t>
            </a:r>
            <a:endParaRPr/>
          </a:p>
        </p:txBody>
      </p:sp>
      <p:sp>
        <p:nvSpPr>
          <p:cNvPr id="129" name="Google Shape;129;p13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Blanca “Vanessa” Alejo</a:t>
            </a:r>
            <a:endParaRPr sz="20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222"/>
              <a:t>What does a translator do?</a:t>
            </a:r>
            <a:endParaRPr sz="4222"/>
          </a:p>
        </p:txBody>
      </p:sp>
      <p:sp>
        <p:nvSpPr>
          <p:cNvPr id="135" name="Google Shape;135;p14"/>
          <p:cNvSpPr txBox="1"/>
          <p:nvPr>
            <p:ph idx="1" type="body"/>
          </p:nvPr>
        </p:nvSpPr>
        <p:spPr>
          <a:xfrm>
            <a:off x="819150" y="1703950"/>
            <a:ext cx="7505700" cy="27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40000" lnSpcReduction="2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6000">
                <a:solidFill>
                  <a:srgbClr val="4A86E8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Bridging the Language Gap						</a:t>
            </a:r>
            <a:endParaRPr i="1" sz="6000">
              <a:solidFill>
                <a:srgbClr val="4A86E8"/>
              </a:solidFill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Translating and interpreting services offered in the Woodland School District.</a:t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Available for parent-teacher conferences, IEPs,special education meetings, and other school events.</a:t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Documents translated include student records, permission slips, and other school-related materials.</a:t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Interpretation services are available both in-person and over-the-phone.</a:t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In home visits when required.</a:t>
            </a:r>
            <a:endParaRPr sz="3400">
              <a:solidFill>
                <a:srgbClr val="59595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14960" lvl="0" marL="457200" rtl="0" algn="l">
              <a:spcBef>
                <a:spcPts val="0"/>
              </a:spcBef>
              <a:spcAft>
                <a:spcPts val="0"/>
              </a:spcAft>
              <a:buClr>
                <a:srgbClr val="595959"/>
              </a:buClr>
              <a:buSzPct val="100000"/>
              <a:buFont typeface="Arial"/>
              <a:buChar char="●"/>
            </a:pP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Meet with students &amp; </a:t>
            </a: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counselors</a:t>
            </a:r>
            <a:r>
              <a:rPr lang="en" sz="3400">
                <a:solidFill>
                  <a:srgbClr val="595959"/>
                </a:solidFill>
                <a:latin typeface="Arial"/>
                <a:ea typeface="Arial"/>
                <a:cs typeface="Arial"/>
                <a:sym typeface="Arial"/>
              </a:rPr>
              <a:t> who have ques</a:t>
            </a:r>
            <a:r>
              <a:rPr lang="en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tions:school related -Career Paths-Team etc.</a:t>
            </a:r>
            <a:endParaRPr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to request Spanish </a:t>
            </a:r>
            <a:r>
              <a:rPr lang="en"/>
              <a:t>interpreting</a:t>
            </a:r>
            <a:r>
              <a:rPr lang="en"/>
              <a:t> or translanslating services?</a:t>
            </a:r>
            <a:endParaRPr/>
          </a:p>
        </p:txBody>
      </p:sp>
      <p:sp>
        <p:nvSpPr>
          <p:cNvPr id="141" name="Google Shape;141;p15"/>
          <p:cNvSpPr txBox="1"/>
          <p:nvPr>
            <p:ph idx="1" type="body"/>
          </p:nvPr>
        </p:nvSpPr>
        <p:spPr>
          <a:xfrm>
            <a:off x="743025" y="1875600"/>
            <a:ext cx="7581900" cy="256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Go to:</a:t>
            </a:r>
            <a:r>
              <a:rPr i="1" lang="en" sz="1102" u="sng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  <a:hlinkClick r:id="rId3"/>
              </a:rPr>
              <a:t> helpdesk.woodlandschools.org</a:t>
            </a:r>
            <a:endParaRPr i="1" sz="1102" u="sng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Sign in with your WSD Google Account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Hover over “Home” (upper left) and select “Create Ticket”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Select the appropriate queue on the right hand side: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1" marL="10541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lphaL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Language Services - Interpretation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1" marL="10541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lphaL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Language Services - Documents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Complete required fields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-304319" lvl="0" marL="5969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27202"/>
              <a:buFont typeface="Arial"/>
              <a:buAutoNum type="arabicPeriod"/>
            </a:pPr>
            <a:r>
              <a:rPr i="1" lang="en" sz="1102"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Click “Create” button (center bottom)</a:t>
            </a:r>
            <a:endParaRPr i="1" sz="1102"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38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102">
              <a:solidFill>
                <a:srgbClr val="000000"/>
              </a:solidFill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38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2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Please note -- the helpdesk ticket system described above </a:t>
            </a:r>
            <a:r>
              <a:rPr b="1" lang="en" sz="1102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is the o</a:t>
            </a:r>
            <a:r>
              <a:rPr b="1"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nly way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 to request Spanish interpreting or translating service. Also a calendar in along with the ticket is very helpful. </a:t>
            </a:r>
            <a:endParaRPr sz="1120">
              <a:solidFill>
                <a:srgbClr val="000000"/>
              </a:solidFill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38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*Parents or Guardians may request Spanish 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translation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 by calling 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their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 child’s school and then be 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transferred</a:t>
            </a: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 to me.</a:t>
            </a:r>
            <a:endParaRPr sz="1120">
              <a:solidFill>
                <a:srgbClr val="000000"/>
              </a:solidFill>
              <a:highlight>
                <a:schemeClr val="dk1"/>
              </a:highlight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38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20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*I do have my work cards at ALL the locations in the school district that provides them with my email address and direct work number.</a:t>
            </a:r>
            <a:endParaRPr sz="1200">
              <a:solidFill>
                <a:srgbClr val="C3C6D6"/>
              </a:solidFill>
              <a:highlight>
                <a:srgbClr val="101218"/>
              </a:highlight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1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Interpreting &amp; Translating could be used for?</a:t>
            </a:r>
            <a:endParaRPr/>
          </a:p>
        </p:txBody>
      </p:sp>
      <p:sp>
        <p:nvSpPr>
          <p:cNvPr id="147" name="Google Shape;147;p16"/>
          <p:cNvSpPr txBox="1"/>
          <p:nvPr>
            <p:ph idx="1" type="body"/>
          </p:nvPr>
        </p:nvSpPr>
        <p:spPr>
          <a:xfrm>
            <a:off x="819150" y="1562225"/>
            <a:ext cx="7505700" cy="287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38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7">
                <a:solidFill>
                  <a:srgbClr val="000000"/>
                </a:solidFill>
                <a:highlight>
                  <a:schemeClr val="dk1"/>
                </a:highlight>
                <a:latin typeface="Arial"/>
                <a:ea typeface="Arial"/>
                <a:cs typeface="Arial"/>
                <a:sym typeface="Arial"/>
              </a:rPr>
              <a:t>Spanish interpreting is for meetings/phone calls/etc. (verbal) whereas Spanish translating is for documents. I will prioritize interpreting (verbal) over translating documents. As such, translating documents will likely take a few weeks. As far as interpreting (verbal), I will need requests at least one week in advance of the meeting/phone call/etc. I understand things may come up, so please feel free to check in and see if I’m available.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8" name="Google Shape;148;p16"/>
          <p:cNvSpPr txBox="1"/>
          <p:nvPr/>
        </p:nvSpPr>
        <p:spPr>
          <a:xfrm>
            <a:off x="901725" y="2200225"/>
            <a:ext cx="4155300" cy="38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