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6858000" cx="12192000"/>
  <p:notesSz cx="7102475" cy="9388475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384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83975" y="704125"/>
            <a:ext cx="4735200" cy="3520675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710225" y="4459525"/>
            <a:ext cx="5681975" cy="422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710225" y="4459525"/>
            <a:ext cx="5681975" cy="422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83975" y="704125"/>
            <a:ext cx="4735200" cy="3520675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2:notes"/>
          <p:cNvSpPr txBox="1"/>
          <p:nvPr>
            <p:ph idx="1" type="body"/>
          </p:nvPr>
        </p:nvSpPr>
        <p:spPr>
          <a:xfrm>
            <a:off x="710225" y="4459525"/>
            <a:ext cx="5681975" cy="422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8" name="Google Shape;88;p2:notes"/>
          <p:cNvSpPr/>
          <p:nvPr>
            <p:ph idx="2" type="sldImg"/>
          </p:nvPr>
        </p:nvSpPr>
        <p:spPr>
          <a:xfrm>
            <a:off x="1183975" y="704125"/>
            <a:ext cx="4735200" cy="3520675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14" name="Google Shape;14;p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3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0" name="Google Shape;20;p3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1" name="Google Shape;21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3" name="Google Shape;23;p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4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6" name="Google Shape;26;p4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7" name="Google Shape;27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9" name="Google Shape;29;p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33" name="Google Shape;33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6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6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6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6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6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7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0.xml"/><Relationship Id="rId10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11.xml"/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9" Type="http://schemas.openxmlformats.org/officeDocument/2006/relationships/slideLayout" Target="../slideLayouts/slideLayout8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1">
            <a:alphaModFix amt="19000"/>
          </a:blip>
          <a:stretch>
            <a:fillRect/>
          </a:stretch>
        </a:blip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2"/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 amt="14000"/>
          </a:blip>
          <a:stretch>
            <a:fillRect/>
          </a:stretch>
        </a:blipFill>
      </p:bgPr>
    </p:bg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3"/>
          <p:cNvSpPr txBox="1"/>
          <p:nvPr>
            <p:ph type="ctrTitle"/>
          </p:nvPr>
        </p:nvSpPr>
        <p:spPr>
          <a:xfrm>
            <a:off x="1223492" y="491298"/>
            <a:ext cx="9444507" cy="2380691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548135"/>
              </a:buClr>
              <a:buSzPts val="5000"/>
              <a:buFont typeface="Calibri"/>
              <a:buNone/>
            </a:pPr>
            <a:r>
              <a:rPr b="1" i="1" lang="en-US" sz="5000">
                <a:solidFill>
                  <a:srgbClr val="548135"/>
                </a:solidFill>
              </a:rPr>
              <a:t>Woodland Public Schools</a:t>
            </a:r>
            <a:endParaRPr/>
          </a:p>
        </p:txBody>
      </p:sp>
      <p:sp>
        <p:nvSpPr>
          <p:cNvPr id="85" name="Google Shape;85;p13"/>
          <p:cNvSpPr txBox="1"/>
          <p:nvPr>
            <p:ph idx="1" type="subTitle"/>
          </p:nvPr>
        </p:nvSpPr>
        <p:spPr>
          <a:xfrm>
            <a:off x="1388260" y="3222171"/>
            <a:ext cx="9144000" cy="112122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 fontScale="85000" lnSpcReduction="20000"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548135"/>
              </a:buClr>
              <a:buSzPct val="100000"/>
              <a:buNone/>
            </a:pPr>
            <a:r>
              <a:rPr lang="en-US" sz="3200">
                <a:solidFill>
                  <a:srgbClr val="548135"/>
                </a:solidFill>
              </a:rPr>
              <a:t>Facilities and Safety Report </a:t>
            </a:r>
            <a:endParaRPr sz="3200">
              <a:solidFill>
                <a:srgbClr val="548135"/>
              </a:solidFill>
            </a:endParaRPr>
          </a:p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548135"/>
              </a:buClr>
              <a:buSzPct val="100000"/>
              <a:buNone/>
            </a:pPr>
            <a:r>
              <a:rPr lang="en-US" sz="3200">
                <a:solidFill>
                  <a:srgbClr val="548135"/>
                </a:solidFill>
              </a:rPr>
              <a:t>May 2025</a:t>
            </a:r>
            <a:endParaRPr/>
          </a:p>
          <a:p>
            <a:pPr indent="0" lvl="0" marL="0" rt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t/>
            </a:r>
            <a:endParaRPr sz="3200">
              <a:solidFill>
                <a:srgbClr val="548135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4"/>
          <p:cNvSpPr txBox="1"/>
          <p:nvPr>
            <p:ph type="title"/>
          </p:nvPr>
        </p:nvSpPr>
        <p:spPr>
          <a:xfrm>
            <a:off x="130030" y="130233"/>
            <a:ext cx="10515600" cy="5492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Calibri"/>
              <a:buNone/>
            </a:pPr>
            <a:r>
              <a:rPr i="1" lang="en-US" sz="2800" u="sng"/>
              <a:t>Facilities/Safety Report </a:t>
            </a:r>
            <a:endParaRPr/>
          </a:p>
        </p:txBody>
      </p:sp>
      <p:sp>
        <p:nvSpPr>
          <p:cNvPr id="91" name="Google Shape;91;p14"/>
          <p:cNvSpPr txBox="1"/>
          <p:nvPr/>
        </p:nvSpPr>
        <p:spPr>
          <a:xfrm>
            <a:off x="223372" y="543594"/>
            <a:ext cx="11037900" cy="1448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-349250" lvl="0" marL="4572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Calibri"/>
              <a:buChar char="●"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D1 grant Study and Survey work is near completion.</a:t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9250" lvl="0" marL="4572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Calibri"/>
              <a:buChar char="●"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Seismic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assessment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is under way of all facilities.</a:t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9250" lvl="0" marL="4572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Calibri"/>
              <a:buChar char="●"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Summer work planning is nearly complete.  We have hired three short term laborers for the summer.</a:t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9250" lvl="0" marL="4572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Calibri"/>
              <a:buChar char="●"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Summer 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contract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work is planned and we’re 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receiving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bids for roofing, parking lot painting, and tree pruning.  </a:t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9250" lvl="0" marL="4572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Calibri"/>
              <a:buChar char="●"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Maintenance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and Grounds are working on end of year aesthetics for graduation and other ceremonies.</a:t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9250" lvl="0" marL="4572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Calibri"/>
              <a:buChar char="●"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The new portable at North fork is installed.  Last steps are f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ire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alarm installation and final 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occupancy</a:t>
            </a: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permit. These should be complete by the end of the month.</a:t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9250" lvl="0" marL="4572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Calibri"/>
              <a:buChar char="●"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We’ve had some changes in custodial staff and made a new hire.  Troy Maynard is our new swing shift Custodian at WMS.  If you see him around, please welcome him.</a:t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92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Calibri"/>
              <a:buChar char="●"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The Admin team is working through a safety tabletop exercise around a train derailment scenario.</a:t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22250" lvl="0" marL="34290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92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Calibri"/>
              <a:buChar char="●"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Safety team is exploring the implementation of an emergency alert system platform that uses district devices and cell phones.</a:t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9144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22250" lvl="0" marL="3429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22250" lvl="0" marL="3429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22250" lvl="0" marL="3429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22250" lvl="0" marL="3429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 </a:t>
            </a:r>
            <a:endParaRPr/>
          </a:p>
          <a:p>
            <a:pPr indent="-222250" lvl="0" marL="3429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22250" lvl="0" marL="3429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22250" lvl="0" marL="3429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None/>
            </a:pPr>
            <a:r>
              <a:t/>
            </a:r>
            <a:endParaRPr sz="1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endParaRPr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0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 </a:t>
            </a:r>
            <a:endParaRPr/>
          </a:p>
          <a:p>
            <a:pPr indent="-171450" lvl="0" marL="2857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t/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171450" lvl="1" marL="7429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171450" lvl="0" marL="2857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t/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171450" lvl="0" marL="2857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t/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endParaRPr/>
          </a:p>
          <a:p>
            <a:pPr indent="0" lvl="1" marL="4572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7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177800" lvl="1" marL="7429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177800" lvl="1" marL="7429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177800" lvl="0" marL="2857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None/>
            </a:pPr>
            <a:r>
              <a:t/>
            </a:r>
            <a:endParaRPr sz="1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171450" lvl="0" marL="2857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</a:pPr>
            <a:r>
              <a:t/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