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embeddedFontLst>
    <p:embeddedFont>
      <p:font typeface="Century Gothic" panose="020B0502020202020204" pitchFamily="3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jbMZ7SOljo/cRbplfIc/OLf81A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3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2" name="Google Shape;16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37300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8" name="Google Shape;16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76823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4" name="Google Shape;1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405697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0" name="Google Shape;18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10573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b11e77c103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2b11e77c103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b11e77c103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2b11e77c103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42608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6" name="Google Shape;1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2" name="Google Shape;16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8" name="Google Shape;16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4" name="Google Shape;1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0" name="Google Shape;18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6" name="Google Shape;1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9637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15" descr="C3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5"/>
          <p:cNvSpPr txBox="1"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entury Gothic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5"/>
          <p:cNvSpPr txBox="1"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15"/>
          <p:cNvSpPr txBox="1">
            <a:spLocks noGrp="1"/>
          </p:cNvSpPr>
          <p:nvPr>
            <p:ph type="dt" idx="10"/>
          </p:nvPr>
        </p:nvSpPr>
        <p:spPr>
          <a:xfrm>
            <a:off x="7909561" y="4314328"/>
            <a:ext cx="2910840" cy="3746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ftr" idx="11"/>
          </p:nvPr>
        </p:nvSpPr>
        <p:spPr>
          <a:xfrm>
            <a:off x="1371600" y="4323845"/>
            <a:ext cx="640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sldNum" idx="12"/>
          </p:nvPr>
        </p:nvSpPr>
        <p:spPr>
          <a:xfrm>
            <a:off x="8077200" y="143086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oramic Picture with Caption">
  <p:cSld name="Panoramic Picture with Ca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4"/>
          <p:cNvSpPr txBox="1"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4"/>
          <p:cNvSpPr>
            <a:spLocks noGrp="1"/>
          </p:cNvSpPr>
          <p:nvPr>
            <p:ph type="pic" idx="2"/>
          </p:nvPr>
        </p:nvSpPr>
        <p:spPr>
          <a:xfrm>
            <a:off x="681727" y="941439"/>
            <a:ext cx="10821840" cy="3478161"/>
          </a:xfrm>
          <a:prstGeom prst="rect">
            <a:avLst/>
          </a:prstGeom>
          <a:noFill/>
          <a:ln>
            <a:noFill/>
          </a:ln>
        </p:spPr>
      </p:sp>
      <p:sp>
        <p:nvSpPr>
          <p:cNvPr id="74" name="Google Shape;74;p24"/>
          <p:cNvSpPr txBox="1">
            <a:spLocks noGrp="1"/>
          </p:cNvSpPr>
          <p:nvPr>
            <p:ph type="body" idx="1"/>
          </p:nvPr>
        </p:nvSpPr>
        <p:spPr>
          <a:xfrm>
            <a:off x="685800" y="5516715"/>
            <a:ext cx="10820400" cy="70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5" name="Google Shape;75;p24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aption">
  <p:cSld name="Title and Ca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25" descr="C3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25"/>
          <p:cNvSpPr txBox="1"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5"/>
          <p:cNvSpPr txBox="1">
            <a:spLocks noGrp="1"/>
          </p:cNvSpPr>
          <p:nvPr>
            <p:ph type="body" idx="1"/>
          </p:nvPr>
        </p:nvSpPr>
        <p:spPr>
          <a:xfrm>
            <a:off x="1024467" y="3649133"/>
            <a:ext cx="10130516" cy="999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2" name="Google Shape;82;p25"/>
          <p:cNvSpPr txBox="1">
            <a:spLocks noGrp="1"/>
          </p:cNvSpPr>
          <p:nvPr>
            <p:ph type="dt" idx="10"/>
          </p:nvPr>
        </p:nvSpPr>
        <p:spPr>
          <a:xfrm>
            <a:off x="7814452" y="38100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5"/>
          <p:cNvSpPr txBox="1">
            <a:spLocks noGrp="1"/>
          </p:cNvSpPr>
          <p:nvPr>
            <p:ph type="ftr" idx="11"/>
          </p:nvPr>
        </p:nvSpPr>
        <p:spPr>
          <a:xfrm>
            <a:off x="685800" y="379941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5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with Caption">
  <p:cSld name="Quote with Caption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26" descr="C3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26"/>
          <p:cNvSpPr txBox="1"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6"/>
          <p:cNvSpPr txBox="1">
            <a:spLocks noGrp="1"/>
          </p:cNvSpPr>
          <p:nvPr>
            <p:ph type="body" idx="1"/>
          </p:nvPr>
        </p:nvSpPr>
        <p:spPr>
          <a:xfrm>
            <a:off x="1303865" y="3365556"/>
            <a:ext cx="9592736" cy="444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9" name="Google Shape;89;p26"/>
          <p:cNvSpPr txBox="1">
            <a:spLocks noGrp="1"/>
          </p:cNvSpPr>
          <p:nvPr>
            <p:ph type="body" idx="2"/>
          </p:nvPr>
        </p:nvSpPr>
        <p:spPr>
          <a:xfrm>
            <a:off x="1024467" y="3959862"/>
            <a:ext cx="10151533" cy="679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0" name="Google Shape;90;p26"/>
          <p:cNvSpPr txBox="1">
            <a:spLocks noGrp="1"/>
          </p:cNvSpPr>
          <p:nvPr>
            <p:ph type="dt" idx="10"/>
          </p:nvPr>
        </p:nvSpPr>
        <p:spPr>
          <a:xfrm>
            <a:off x="7814452" y="38100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6"/>
          <p:cNvSpPr txBox="1">
            <a:spLocks noGrp="1"/>
          </p:cNvSpPr>
          <p:nvPr>
            <p:ph type="ftr" idx="11"/>
          </p:nvPr>
        </p:nvSpPr>
        <p:spPr>
          <a:xfrm>
            <a:off x="685800" y="379941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6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3" name="Google Shape;93;p26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entury Gothic"/>
              <a:buNone/>
            </a:pPr>
            <a:r>
              <a:rPr lang="en-US" sz="8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6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entury Gothic"/>
              <a:buNone/>
            </a:pPr>
            <a:r>
              <a:rPr lang="en-US" sz="8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Name Card">
  <p:cSld name="Name Card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7" descr="C3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7"/>
          <p:cNvSpPr txBox="1"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7"/>
          <p:cNvSpPr txBox="1">
            <a:spLocks noGrp="1"/>
          </p:cNvSpPr>
          <p:nvPr>
            <p:ph type="body" idx="1"/>
          </p:nvPr>
        </p:nvSpPr>
        <p:spPr>
          <a:xfrm>
            <a:off x="1024467" y="3648315"/>
            <a:ext cx="10144654" cy="999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9" name="Google Shape;99;p27"/>
          <p:cNvSpPr txBox="1">
            <a:spLocks noGrp="1"/>
          </p:cNvSpPr>
          <p:nvPr>
            <p:ph type="dt" idx="10"/>
          </p:nvPr>
        </p:nvSpPr>
        <p:spPr>
          <a:xfrm>
            <a:off x="7814452" y="378883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7"/>
          <p:cNvSpPr txBox="1">
            <a:spLocks noGrp="1"/>
          </p:cNvSpPr>
          <p:nvPr>
            <p:ph type="ftr" idx="11"/>
          </p:nvPr>
        </p:nvSpPr>
        <p:spPr>
          <a:xfrm>
            <a:off x="685800" y="378883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7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">
  <p:cSld name="3 Column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8"/>
          <p:cNvSpPr txBox="1"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8"/>
          <p:cNvSpPr txBox="1"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5" name="Google Shape;105;p28"/>
          <p:cNvSpPr txBox="1">
            <a:spLocks noGrp="1"/>
          </p:cNvSpPr>
          <p:nvPr>
            <p:ph type="body" idx="2"/>
          </p:nvPr>
        </p:nvSpPr>
        <p:spPr>
          <a:xfrm>
            <a:off x="685799" y="2904565"/>
            <a:ext cx="3456432" cy="331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6" name="Google Shape;106;p28"/>
          <p:cNvSpPr txBox="1">
            <a:spLocks noGrp="1"/>
          </p:cNvSpPr>
          <p:nvPr>
            <p:ph type="body" idx="3"/>
          </p:nvPr>
        </p:nvSpPr>
        <p:spPr>
          <a:xfrm>
            <a:off x="4368800" y="2201333"/>
            <a:ext cx="3456432" cy="626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7" name="Google Shape;107;p28"/>
          <p:cNvSpPr txBox="1">
            <a:spLocks noGrp="1"/>
          </p:cNvSpPr>
          <p:nvPr>
            <p:ph type="body" idx="4"/>
          </p:nvPr>
        </p:nvSpPr>
        <p:spPr>
          <a:xfrm>
            <a:off x="4366858" y="2904067"/>
            <a:ext cx="3456432" cy="3314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8" name="Google Shape;108;p28"/>
          <p:cNvSpPr txBox="1">
            <a:spLocks noGrp="1"/>
          </p:cNvSpPr>
          <p:nvPr>
            <p:ph type="body" idx="5"/>
          </p:nvPr>
        </p:nvSpPr>
        <p:spPr>
          <a:xfrm>
            <a:off x="8051800" y="2192866"/>
            <a:ext cx="3456432" cy="626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9" name="Google Shape;109;p28"/>
          <p:cNvSpPr txBox="1">
            <a:spLocks noGrp="1"/>
          </p:cNvSpPr>
          <p:nvPr>
            <p:ph type="body" idx="6"/>
          </p:nvPr>
        </p:nvSpPr>
        <p:spPr>
          <a:xfrm>
            <a:off x="8051801" y="2904565"/>
            <a:ext cx="3456432" cy="331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28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8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8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Picture Column">
  <p:cSld name="3 Picture Column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9"/>
          <p:cNvSpPr txBox="1"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9"/>
          <p:cNvSpPr txBox="1"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6" name="Google Shape;116;p29"/>
          <p:cNvSpPr>
            <a:spLocks noGrp="1"/>
          </p:cNvSpPr>
          <p:nvPr>
            <p:ph type="pic" idx="2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1176"/>
              </a:srgbClr>
            </a:outerShdw>
          </a:effectLst>
        </p:spPr>
      </p:sp>
      <p:sp>
        <p:nvSpPr>
          <p:cNvPr id="117" name="Google Shape;117;p29"/>
          <p:cNvSpPr txBox="1">
            <a:spLocks noGrp="1"/>
          </p:cNvSpPr>
          <p:nvPr>
            <p:ph type="body" idx="3"/>
          </p:nvPr>
        </p:nvSpPr>
        <p:spPr>
          <a:xfrm>
            <a:off x="688618" y="4873764"/>
            <a:ext cx="3451582" cy="1344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8" name="Google Shape;118;p29"/>
          <p:cNvSpPr txBox="1">
            <a:spLocks noGrp="1"/>
          </p:cNvSpPr>
          <p:nvPr>
            <p:ph type="body" idx="4"/>
          </p:nvPr>
        </p:nvSpPr>
        <p:spPr>
          <a:xfrm>
            <a:off x="4374263" y="4191000"/>
            <a:ext cx="3448935" cy="682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9" name="Google Shape;119;p29"/>
          <p:cNvSpPr>
            <a:spLocks noGrp="1"/>
          </p:cNvSpPr>
          <p:nvPr>
            <p:ph type="pic" idx="5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1176"/>
              </a:srgbClr>
            </a:outerShdw>
          </a:effectLst>
        </p:spPr>
      </p:sp>
      <p:sp>
        <p:nvSpPr>
          <p:cNvPr id="120" name="Google Shape;120;p29"/>
          <p:cNvSpPr txBox="1">
            <a:spLocks noGrp="1"/>
          </p:cNvSpPr>
          <p:nvPr>
            <p:ph type="body" idx="6"/>
          </p:nvPr>
        </p:nvSpPr>
        <p:spPr>
          <a:xfrm>
            <a:off x="4374264" y="4873763"/>
            <a:ext cx="3448935" cy="1344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21" name="Google Shape;121;p29"/>
          <p:cNvSpPr txBox="1">
            <a:spLocks noGrp="1"/>
          </p:cNvSpPr>
          <p:nvPr>
            <p:ph type="body" idx="7"/>
          </p:nvPr>
        </p:nvSpPr>
        <p:spPr>
          <a:xfrm>
            <a:off x="8049731" y="4191000"/>
            <a:ext cx="3456469" cy="682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29"/>
          <p:cNvSpPr>
            <a:spLocks noGrp="1"/>
          </p:cNvSpPr>
          <p:nvPr>
            <p:ph type="pic" idx="8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1176"/>
              </a:srgbClr>
            </a:outerShdw>
          </a:effectLst>
        </p:spPr>
      </p:sp>
      <p:sp>
        <p:nvSpPr>
          <p:cNvPr id="123" name="Google Shape;123;p29"/>
          <p:cNvSpPr txBox="1">
            <a:spLocks noGrp="1"/>
          </p:cNvSpPr>
          <p:nvPr>
            <p:ph type="body" idx="9"/>
          </p:nvPr>
        </p:nvSpPr>
        <p:spPr>
          <a:xfrm>
            <a:off x="8049731" y="4873761"/>
            <a:ext cx="3452445" cy="1344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24" name="Google Shape;124;p29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9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9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0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0"/>
          <p:cNvSpPr txBox="1">
            <a:spLocks noGrp="1"/>
          </p:cNvSpPr>
          <p:nvPr>
            <p:ph type="body" idx="1"/>
          </p:nvPr>
        </p:nvSpPr>
        <p:spPr>
          <a:xfrm rot="5400000">
            <a:off x="4083938" y="-1203579"/>
            <a:ext cx="4024125" cy="108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30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30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30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31" descr="C3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31"/>
          <p:cNvSpPr txBox="1">
            <a:spLocks noGrp="1"/>
          </p:cNvSpPr>
          <p:nvPr>
            <p:ph type="title"/>
          </p:nvPr>
        </p:nvSpPr>
        <p:spPr>
          <a:xfrm rot="5400000">
            <a:off x="8525934" y="1667933"/>
            <a:ext cx="3903133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31"/>
          <p:cNvSpPr txBox="1">
            <a:spLocks noGrp="1"/>
          </p:cNvSpPr>
          <p:nvPr>
            <p:ph type="body" idx="1"/>
          </p:nvPr>
        </p:nvSpPr>
        <p:spPr>
          <a:xfrm rot="5400000">
            <a:off x="3175000" y="-1405467"/>
            <a:ext cx="3903133" cy="8204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31"/>
          <p:cNvSpPr txBox="1">
            <a:spLocks noGrp="1"/>
          </p:cNvSpPr>
          <p:nvPr>
            <p:ph type="dt" idx="10"/>
          </p:nvPr>
        </p:nvSpPr>
        <p:spPr>
          <a:xfrm>
            <a:off x="7814452" y="379941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1"/>
          <p:cNvSpPr txBox="1">
            <a:spLocks noGrp="1"/>
          </p:cNvSpPr>
          <p:nvPr>
            <p:ph type="ftr" idx="11"/>
          </p:nvPr>
        </p:nvSpPr>
        <p:spPr>
          <a:xfrm>
            <a:off x="685800" y="381000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1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7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18" descr="C3-HD-BT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18"/>
          <p:cNvSpPr txBox="1"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8"/>
          <p:cNvSpPr txBox="1"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200"/>
              <a:buNone/>
              <a:defRPr sz="22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8"/>
          <p:cNvSpPr txBox="1">
            <a:spLocks noGrp="1"/>
          </p:cNvSpPr>
          <p:nvPr>
            <p:ph type="dt" idx="10"/>
          </p:nvPr>
        </p:nvSpPr>
        <p:spPr>
          <a:xfrm>
            <a:off x="7814452" y="38100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ftr" idx="11"/>
          </p:nvPr>
        </p:nvSpPr>
        <p:spPr>
          <a:xfrm>
            <a:off x="685800" y="381001"/>
            <a:ext cx="6991492" cy="364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sldNum" idx="12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9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body" idx="1"/>
          </p:nvPr>
        </p:nvSpPr>
        <p:spPr>
          <a:xfrm>
            <a:off x="685800" y="2194559"/>
            <a:ext cx="53340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9"/>
          <p:cNvSpPr txBox="1">
            <a:spLocks noGrp="1"/>
          </p:cNvSpPr>
          <p:nvPr>
            <p:ph type="body" idx="2"/>
          </p:nvPr>
        </p:nvSpPr>
        <p:spPr>
          <a:xfrm>
            <a:off x="6172200" y="2194559"/>
            <a:ext cx="53340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body" idx="2"/>
          </p:nvPr>
        </p:nvSpPr>
        <p:spPr>
          <a:xfrm>
            <a:off x="685800" y="3132666"/>
            <a:ext cx="5311775" cy="3086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20"/>
          <p:cNvSpPr txBox="1">
            <a:spLocks noGrp="1"/>
          </p:cNvSpPr>
          <p:nvPr>
            <p:ph type="body" idx="3"/>
          </p:nvPr>
        </p:nvSpPr>
        <p:spPr>
          <a:xfrm>
            <a:off x="6400800" y="2183802"/>
            <a:ext cx="510540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20"/>
          <p:cNvSpPr txBox="1">
            <a:spLocks noGrp="1"/>
          </p:cNvSpPr>
          <p:nvPr>
            <p:ph type="body" idx="4"/>
          </p:nvPr>
        </p:nvSpPr>
        <p:spPr>
          <a:xfrm>
            <a:off x="6172200" y="3132666"/>
            <a:ext cx="5334000" cy="3086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0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1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1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2"/>
          <p:cNvSpPr txBox="1"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body" idx="1"/>
          </p:nvPr>
        </p:nvSpPr>
        <p:spPr>
          <a:xfrm>
            <a:off x="4995582" y="746759"/>
            <a:ext cx="6510618" cy="5471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body" idx="2"/>
          </p:nvPr>
        </p:nvSpPr>
        <p:spPr>
          <a:xfrm>
            <a:off x="685800" y="3124199"/>
            <a:ext cx="4114800" cy="3094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1" name="Google Shape;61;p22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3"/>
          <p:cNvSpPr txBox="1"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3"/>
          <p:cNvSpPr>
            <a:spLocks noGrp="1"/>
          </p:cNvSpPr>
          <p:nvPr>
            <p:ph type="pic" idx="2"/>
          </p:nvPr>
        </p:nvSpPr>
        <p:spPr>
          <a:xfrm>
            <a:off x="7861238" y="751241"/>
            <a:ext cx="3644962" cy="5467443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Google Shape;67;p23"/>
          <p:cNvSpPr txBox="1">
            <a:spLocks noGrp="1"/>
          </p:cNvSpPr>
          <p:nvPr>
            <p:ph type="body" idx="1"/>
          </p:nvPr>
        </p:nvSpPr>
        <p:spPr>
          <a:xfrm>
            <a:off x="685800" y="3124199"/>
            <a:ext cx="6873240" cy="3094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8" name="Google Shape;68;p23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3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4" descr="C3-HD-TOP.png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4"/>
          <p:cNvSpPr txBox="1"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  <a:defRPr sz="4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4"/>
          <p:cNvSpPr txBox="1"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8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9" name="Google Shape;9;p14"/>
          <p:cNvSpPr txBox="1">
            <a:spLocks noGrp="1"/>
          </p:cNvSpPr>
          <p:nvPr>
            <p:ph type="dt" idx="10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0" name="Google Shape;10;p14"/>
          <p:cNvSpPr txBox="1">
            <a:spLocks noGrp="1"/>
          </p:cNvSpPr>
          <p:nvPr>
            <p:ph type="ftr" idx="11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sldNum" idx="12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"/>
          <p:cNvSpPr txBox="1"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 sz="4400" dirty="0"/>
              <a:t>AUGUST FINANCIAL REPORT</a:t>
            </a:r>
            <a:endParaRPr dirty="0"/>
          </a:p>
        </p:txBody>
      </p:sp>
      <p:sp>
        <p:nvSpPr>
          <p:cNvPr id="145" name="Google Shape;145;p1"/>
          <p:cNvSpPr txBox="1">
            <a:spLocks noGrp="1"/>
          </p:cNvSpPr>
          <p:nvPr>
            <p:ph type="subTitle" idx="1"/>
          </p:nvPr>
        </p:nvSpPr>
        <p:spPr>
          <a:xfrm>
            <a:off x="1646729" y="4441404"/>
            <a:ext cx="94488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Board Meeting August 22, 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"/>
          <p:cNvSpPr txBox="1">
            <a:spLocks noGrp="1"/>
          </p:cNvSpPr>
          <p:nvPr>
            <p:ph type="title"/>
          </p:nvPr>
        </p:nvSpPr>
        <p:spPr>
          <a:xfrm>
            <a:off x="4169525" y="305875"/>
            <a:ext cx="7582200" cy="5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 dirty="0" err="1"/>
              <a:t>JUly</a:t>
            </a:r>
            <a:r>
              <a:rPr lang="en-US" sz="1800" dirty="0"/>
              <a:t> 2024 BUDGET STATUS REPORT – CAPITAL PROJECTS FUND</a:t>
            </a:r>
            <a:endParaRPr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652D0E-7BCC-46A9-863B-01A634145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916" y="837175"/>
            <a:ext cx="7895352" cy="57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692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"/>
          <p:cNvSpPr txBox="1">
            <a:spLocks noGrp="1"/>
          </p:cNvSpPr>
          <p:nvPr>
            <p:ph type="title"/>
          </p:nvPr>
        </p:nvSpPr>
        <p:spPr>
          <a:xfrm>
            <a:off x="3877625" y="499050"/>
            <a:ext cx="6518978" cy="5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 dirty="0"/>
              <a:t>JULY 2024 BUDGET STATUS REPORT – DEBT SERVICE FUND</a:t>
            </a:r>
            <a:endParaRPr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B83937-344E-4FF6-8BD3-E40195E1D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6870" y="1277655"/>
            <a:ext cx="6801633" cy="487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286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"/>
          <p:cNvSpPr txBox="1">
            <a:spLocks noGrp="1"/>
          </p:cNvSpPr>
          <p:nvPr>
            <p:ph type="title"/>
          </p:nvPr>
        </p:nvSpPr>
        <p:spPr>
          <a:xfrm>
            <a:off x="4183693" y="329724"/>
            <a:ext cx="6300592" cy="5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 dirty="0"/>
              <a:t>JULY 2024 BUDGET STATUS REPORT – ASB FUND</a:t>
            </a:r>
            <a:endParaRPr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BB43E6-1EA4-4FCB-8E65-3D039C681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3929" y="1181099"/>
            <a:ext cx="6864262" cy="4768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7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0"/>
          <p:cNvSpPr txBox="1">
            <a:spLocks noGrp="1"/>
          </p:cNvSpPr>
          <p:nvPr>
            <p:ph type="title"/>
          </p:nvPr>
        </p:nvSpPr>
        <p:spPr>
          <a:xfrm>
            <a:off x="3509025" y="414125"/>
            <a:ext cx="7801978" cy="9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 dirty="0"/>
              <a:t>JULY 2024 BUDGET STATUS REPORT – TRANSPORTATION VEHICLE FUND</a:t>
            </a:r>
            <a:endParaRPr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22EA75-FFF5-4F31-BC71-7441BB161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986" y="1164920"/>
            <a:ext cx="8480969" cy="532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760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b11e77c103_0_43"/>
          <p:cNvSpPr txBox="1">
            <a:spLocks noGrp="1"/>
          </p:cNvSpPr>
          <p:nvPr>
            <p:ph type="title"/>
          </p:nvPr>
        </p:nvSpPr>
        <p:spPr>
          <a:xfrm>
            <a:off x="5473874" y="187890"/>
            <a:ext cx="6032325" cy="375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1800" dirty="0"/>
              <a:t>BEA Projected Revenues, Expenditures - July 2024</a:t>
            </a:r>
            <a:endParaRPr sz="1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146CC2-E37D-4D4C-80A5-3490AE6707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8669" y="701458"/>
            <a:ext cx="8392438" cy="570929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b11e77c103_0_43"/>
          <p:cNvSpPr txBox="1">
            <a:spLocks noGrp="1"/>
          </p:cNvSpPr>
          <p:nvPr>
            <p:ph type="title"/>
          </p:nvPr>
        </p:nvSpPr>
        <p:spPr>
          <a:xfrm>
            <a:off x="5473874" y="187890"/>
            <a:ext cx="6032325" cy="375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1600" dirty="0"/>
              <a:t>Other Program Projected Revenues, Expenditures and Ending Fund Balance - July 2024</a:t>
            </a:r>
            <a:endParaRPr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6C7076-C9EA-48B4-A389-A1C2F3363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802" y="751562"/>
            <a:ext cx="7102257" cy="59185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53CF1B-D19B-4DC3-844A-A07CB68C8AD5}"/>
              </a:ext>
            </a:extLst>
          </p:cNvPr>
          <p:cNvSpPr txBox="1"/>
          <p:nvPr/>
        </p:nvSpPr>
        <p:spPr>
          <a:xfrm>
            <a:off x="1064712" y="926926"/>
            <a:ext cx="2304789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Ending Fund Balance is projected to decrease by approximately $307,000.  This is about $100,000 more favorable than the April projections and $400,000 more favorable than the budget.  Revenues are about $260,000 less than budget.  In most cases revenues were greater than budgeted, but were considerably less in property taxes and KWRL unfunded.  Expenditures are approximately $690,000 less than budgeted. There are many areas where the budget was overspent, but underspending in extracurricular and transportation are big factors in this difference. The 24-25 budget is projecting a starting fund balance of $4.3M and according to this update, the district will be able to meet that projected amount and possibly could have a slightly higher actual fund balance</a:t>
            </a:r>
            <a:r>
              <a:rPr lang="en-US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305913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"/>
          <p:cNvSpPr txBox="1">
            <a:spLocks noGrp="1"/>
          </p:cNvSpPr>
          <p:nvPr>
            <p:ph type="title"/>
          </p:nvPr>
        </p:nvSpPr>
        <p:spPr>
          <a:xfrm>
            <a:off x="4054700" y="257600"/>
            <a:ext cx="7471800" cy="4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 dirty="0"/>
              <a:t>JUNE 2024 BUDGET STATUS REPORT – GENERAL FUND</a:t>
            </a:r>
            <a:endParaRPr sz="1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5164AF-1D98-4AA3-9AA0-A02E082C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4582" y="740600"/>
            <a:ext cx="8580328" cy="574788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"/>
          <p:cNvSpPr txBox="1">
            <a:spLocks noGrp="1"/>
          </p:cNvSpPr>
          <p:nvPr>
            <p:ph type="title"/>
          </p:nvPr>
        </p:nvSpPr>
        <p:spPr>
          <a:xfrm>
            <a:off x="4169525" y="305875"/>
            <a:ext cx="7582200" cy="5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 dirty="0"/>
              <a:t>JUNE 2024 BUDGET STATUS REPORT – CAPITAL PROJECTS FUND</a:t>
            </a:r>
            <a:endParaRPr sz="1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417C9D-BD7B-45D9-A575-6A451D19E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611" y="1014608"/>
            <a:ext cx="7756939" cy="544882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"/>
          <p:cNvSpPr txBox="1">
            <a:spLocks noGrp="1"/>
          </p:cNvSpPr>
          <p:nvPr>
            <p:ph type="title"/>
          </p:nvPr>
        </p:nvSpPr>
        <p:spPr>
          <a:xfrm>
            <a:off x="3877625" y="499050"/>
            <a:ext cx="7874400" cy="5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 dirty="0"/>
              <a:t>JUNE 2024 BUDGET STATUS REPORT – DEBT SERVICE FUND</a:t>
            </a:r>
            <a:endParaRPr sz="1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085891-F31B-4F45-B67D-9638B9BE5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325" y="1030350"/>
            <a:ext cx="7733648" cy="5328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"/>
          <p:cNvSpPr txBox="1">
            <a:spLocks noGrp="1"/>
          </p:cNvSpPr>
          <p:nvPr>
            <p:ph type="title"/>
          </p:nvPr>
        </p:nvSpPr>
        <p:spPr>
          <a:xfrm>
            <a:off x="4183693" y="329724"/>
            <a:ext cx="6300592" cy="5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 dirty="0"/>
              <a:t>JUNE 2024 BUDGET STATUS REPORT – ASB FUND</a:t>
            </a:r>
            <a:endParaRPr sz="1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C1D574-B40E-4E19-A139-B0815ECE9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8563" y="1185862"/>
            <a:ext cx="7565721" cy="50019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0"/>
          <p:cNvSpPr txBox="1">
            <a:spLocks noGrp="1"/>
          </p:cNvSpPr>
          <p:nvPr>
            <p:ph type="title"/>
          </p:nvPr>
        </p:nvSpPr>
        <p:spPr>
          <a:xfrm>
            <a:off x="3509025" y="414125"/>
            <a:ext cx="7801978" cy="9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 dirty="0"/>
              <a:t>JUNE 2024 BUDGET STATUS REPORT – TRANSPORTATION VEHICLE FUND</a:t>
            </a:r>
            <a:endParaRPr sz="1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89FBAC-1722-4271-8C50-B598E5F4C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9374" y="1164921"/>
            <a:ext cx="8153009" cy="537875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"/>
          <p:cNvSpPr txBox="1">
            <a:spLocks noGrp="1"/>
          </p:cNvSpPr>
          <p:nvPr>
            <p:ph type="title"/>
          </p:nvPr>
        </p:nvSpPr>
        <p:spPr>
          <a:xfrm>
            <a:off x="4054700" y="257600"/>
            <a:ext cx="7471800" cy="4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 dirty="0"/>
              <a:t>JULY 2024 BUDGET STATUS REPORT – GENERAL FUND</a:t>
            </a:r>
            <a:endParaRPr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BB6C04-E019-423C-8953-78B8F9901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195" y="1002083"/>
            <a:ext cx="7471800" cy="559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67092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rgbClr val="000000"/>
      </a:dk1>
      <a:lt1>
        <a:srgbClr val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248</Words>
  <Application>Microsoft Office PowerPoint</Application>
  <PresentationFormat>Widescreen</PresentationFormat>
  <Paragraphs>15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Vapor Trail</vt:lpstr>
      <vt:lpstr>AUGUST FINANCIAL REPORT</vt:lpstr>
      <vt:lpstr>BEA Projected Revenues, Expenditures - July 2024</vt:lpstr>
      <vt:lpstr>Other Program Projected Revenues, Expenditures and Ending Fund Balance - July 2024</vt:lpstr>
      <vt:lpstr>JUNE 2024 BUDGET STATUS REPORT – GENERAL FUND</vt:lpstr>
      <vt:lpstr>JUNE 2024 BUDGET STATUS REPORT – CAPITAL PROJECTS FUND</vt:lpstr>
      <vt:lpstr>JUNE 2024 BUDGET STATUS REPORT – DEBT SERVICE FUND</vt:lpstr>
      <vt:lpstr>JUNE 2024 BUDGET STATUS REPORT – ASB FUND</vt:lpstr>
      <vt:lpstr>JUNE 2024 BUDGET STATUS REPORT – TRANSPORTATION VEHICLE FUND</vt:lpstr>
      <vt:lpstr>JULY 2024 BUDGET STATUS REPORT – GENERAL FUND</vt:lpstr>
      <vt:lpstr>JUly 2024 BUDGET STATUS REPORT – CAPITAL PROJECTS FUND</vt:lpstr>
      <vt:lpstr>JULY 2024 BUDGET STATUS REPORT – DEBT SERVICE FUND</vt:lpstr>
      <vt:lpstr>JULY 2024 BUDGET STATUS REPORT – ASB FUND</vt:lpstr>
      <vt:lpstr>JULY 2024 BUDGET STATUS REPORT – TRANSPORTATION VEHICLE FUND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AUGUST FINANCIAL REPORT</dc:title>
  <dc:creator>Brown, Stacy</dc:creator>
  <cp:lastModifiedBy>Brown, Stacy</cp:lastModifiedBy>
  <cp:revision>7</cp:revision>
  <dcterms:created xsi:type="dcterms:W3CDTF">2023-11-03T19:19:24Z</dcterms:created>
  <dcterms:modified xsi:type="dcterms:W3CDTF">2024-08-16T01:11:25Z</dcterms:modified>
</cp:coreProperties>
</file>