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6" r:id="rId3"/>
    <p:sldId id="277" r:id="rId4"/>
  </p:sldIdLst>
  <p:sldSz cx="12192000" cy="6858000"/>
  <p:notesSz cx="7102475" cy="93884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490" autoAdjust="0"/>
    <p:restoredTop sz="94660"/>
  </p:normalViewPr>
  <p:slideViewPr>
    <p:cSldViewPr snapToGrid="0">
      <p:cViewPr varScale="1">
        <p:scale>
          <a:sx n="86" d="100"/>
          <a:sy n="86" d="100"/>
        </p:scale>
        <p:origin x="907" y="4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81AEB2B2-775A-498D-96BD-240F894F7D48}" type="datetimeFigureOut">
              <a:rPr lang="en-US" smtClean="0"/>
              <a:t>11/2/2023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81E6580-B9EC-43B6-BB55-B540F6816EEC}" type="slidenum">
              <a:rPr lang="en-US" smtClean="0"/>
              <a:t>‹#›</a:t>
            </a:fld>
            <a:endParaRPr lang="en-US" dirty="0"/>
          </a:p>
        </p:txBody>
      </p:sp>
    </p:spTree>
    <p:extLst>
      <p:ext uri="{BB962C8B-B14F-4D97-AF65-F5344CB8AC3E}">
        <p14:creationId xmlns:p14="http://schemas.microsoft.com/office/powerpoint/2010/main" val="22592129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1AEB2B2-775A-498D-96BD-240F894F7D48}" type="datetimeFigureOut">
              <a:rPr lang="en-US" smtClean="0"/>
              <a:t>11/2/2023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81E6580-B9EC-43B6-BB55-B540F6816EEC}" type="slidenum">
              <a:rPr lang="en-US" smtClean="0"/>
              <a:t>‹#›</a:t>
            </a:fld>
            <a:endParaRPr lang="en-US" dirty="0"/>
          </a:p>
        </p:txBody>
      </p:sp>
    </p:spTree>
    <p:extLst>
      <p:ext uri="{BB962C8B-B14F-4D97-AF65-F5344CB8AC3E}">
        <p14:creationId xmlns:p14="http://schemas.microsoft.com/office/powerpoint/2010/main" val="27616831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1AEB2B2-775A-498D-96BD-240F894F7D48}" type="datetimeFigureOut">
              <a:rPr lang="en-US" smtClean="0"/>
              <a:t>11/2/2023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81E6580-B9EC-43B6-BB55-B540F6816EEC}" type="slidenum">
              <a:rPr lang="en-US" smtClean="0"/>
              <a:t>‹#›</a:t>
            </a:fld>
            <a:endParaRPr lang="en-US" dirty="0"/>
          </a:p>
        </p:txBody>
      </p:sp>
    </p:spTree>
    <p:extLst>
      <p:ext uri="{BB962C8B-B14F-4D97-AF65-F5344CB8AC3E}">
        <p14:creationId xmlns:p14="http://schemas.microsoft.com/office/powerpoint/2010/main" val="24443417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1AEB2B2-775A-498D-96BD-240F894F7D48}" type="datetimeFigureOut">
              <a:rPr lang="en-US" smtClean="0"/>
              <a:t>11/2/2023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81E6580-B9EC-43B6-BB55-B540F6816EEC}" type="slidenum">
              <a:rPr lang="en-US" smtClean="0"/>
              <a:t>‹#›</a:t>
            </a:fld>
            <a:endParaRPr lang="en-US" dirty="0"/>
          </a:p>
        </p:txBody>
      </p:sp>
    </p:spTree>
    <p:extLst>
      <p:ext uri="{BB962C8B-B14F-4D97-AF65-F5344CB8AC3E}">
        <p14:creationId xmlns:p14="http://schemas.microsoft.com/office/powerpoint/2010/main" val="31630479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1AEB2B2-775A-498D-96BD-240F894F7D48}" type="datetimeFigureOut">
              <a:rPr lang="en-US" smtClean="0"/>
              <a:t>11/2/2023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81E6580-B9EC-43B6-BB55-B540F6816EEC}" type="slidenum">
              <a:rPr lang="en-US" smtClean="0"/>
              <a:t>‹#›</a:t>
            </a:fld>
            <a:endParaRPr lang="en-US" dirty="0"/>
          </a:p>
        </p:txBody>
      </p:sp>
    </p:spTree>
    <p:extLst>
      <p:ext uri="{BB962C8B-B14F-4D97-AF65-F5344CB8AC3E}">
        <p14:creationId xmlns:p14="http://schemas.microsoft.com/office/powerpoint/2010/main" val="10803151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1AEB2B2-775A-498D-96BD-240F894F7D48}" type="datetimeFigureOut">
              <a:rPr lang="en-US" smtClean="0"/>
              <a:t>11/2/2023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81E6580-B9EC-43B6-BB55-B540F6816EEC}" type="slidenum">
              <a:rPr lang="en-US" smtClean="0"/>
              <a:t>‹#›</a:t>
            </a:fld>
            <a:endParaRPr lang="en-US" dirty="0"/>
          </a:p>
        </p:txBody>
      </p:sp>
    </p:spTree>
    <p:extLst>
      <p:ext uri="{BB962C8B-B14F-4D97-AF65-F5344CB8AC3E}">
        <p14:creationId xmlns:p14="http://schemas.microsoft.com/office/powerpoint/2010/main" val="9145083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1AEB2B2-775A-498D-96BD-240F894F7D48}" type="datetimeFigureOut">
              <a:rPr lang="en-US" smtClean="0"/>
              <a:t>11/2/2023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181E6580-B9EC-43B6-BB55-B540F6816EEC}" type="slidenum">
              <a:rPr lang="en-US" smtClean="0"/>
              <a:t>‹#›</a:t>
            </a:fld>
            <a:endParaRPr lang="en-US" dirty="0"/>
          </a:p>
        </p:txBody>
      </p:sp>
    </p:spTree>
    <p:extLst>
      <p:ext uri="{BB962C8B-B14F-4D97-AF65-F5344CB8AC3E}">
        <p14:creationId xmlns:p14="http://schemas.microsoft.com/office/powerpoint/2010/main" val="352620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1AEB2B2-775A-498D-96BD-240F894F7D48}" type="datetimeFigureOut">
              <a:rPr lang="en-US" smtClean="0"/>
              <a:t>11/2/2023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181E6580-B9EC-43B6-BB55-B540F6816EEC}" type="slidenum">
              <a:rPr lang="en-US" smtClean="0"/>
              <a:t>‹#›</a:t>
            </a:fld>
            <a:endParaRPr lang="en-US" dirty="0"/>
          </a:p>
        </p:txBody>
      </p:sp>
    </p:spTree>
    <p:extLst>
      <p:ext uri="{BB962C8B-B14F-4D97-AF65-F5344CB8AC3E}">
        <p14:creationId xmlns:p14="http://schemas.microsoft.com/office/powerpoint/2010/main" val="1510891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AEB2B2-775A-498D-96BD-240F894F7D48}" type="datetimeFigureOut">
              <a:rPr lang="en-US" smtClean="0"/>
              <a:t>11/2/2023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181E6580-B9EC-43B6-BB55-B540F6816EEC}" type="slidenum">
              <a:rPr lang="en-US" smtClean="0"/>
              <a:t>‹#›</a:t>
            </a:fld>
            <a:endParaRPr lang="en-US" dirty="0"/>
          </a:p>
        </p:txBody>
      </p:sp>
    </p:spTree>
    <p:extLst>
      <p:ext uri="{BB962C8B-B14F-4D97-AF65-F5344CB8AC3E}">
        <p14:creationId xmlns:p14="http://schemas.microsoft.com/office/powerpoint/2010/main" val="15983324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1AEB2B2-775A-498D-96BD-240F894F7D48}" type="datetimeFigureOut">
              <a:rPr lang="en-US" smtClean="0"/>
              <a:t>11/2/2023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81E6580-B9EC-43B6-BB55-B540F6816EEC}" type="slidenum">
              <a:rPr lang="en-US" smtClean="0"/>
              <a:t>‹#›</a:t>
            </a:fld>
            <a:endParaRPr lang="en-US" dirty="0"/>
          </a:p>
        </p:txBody>
      </p:sp>
    </p:spTree>
    <p:extLst>
      <p:ext uri="{BB962C8B-B14F-4D97-AF65-F5344CB8AC3E}">
        <p14:creationId xmlns:p14="http://schemas.microsoft.com/office/powerpoint/2010/main" val="28500982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1AEB2B2-775A-498D-96BD-240F894F7D48}" type="datetimeFigureOut">
              <a:rPr lang="en-US" smtClean="0"/>
              <a:t>11/2/2023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81E6580-B9EC-43B6-BB55-B540F6816EEC}" type="slidenum">
              <a:rPr lang="en-US" smtClean="0"/>
              <a:t>‹#›</a:t>
            </a:fld>
            <a:endParaRPr lang="en-US" dirty="0"/>
          </a:p>
        </p:txBody>
      </p:sp>
    </p:spTree>
    <p:extLst>
      <p:ext uri="{BB962C8B-B14F-4D97-AF65-F5344CB8AC3E}">
        <p14:creationId xmlns:p14="http://schemas.microsoft.com/office/powerpoint/2010/main" val="27390835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19000"/>
            <a:lum/>
          </a:blip>
          <a:srcRect/>
          <a:stretch>
            <a:fillRect t="-17000" b="-17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1AEB2B2-775A-498D-96BD-240F894F7D48}" type="datetimeFigureOut">
              <a:rPr lang="en-US" smtClean="0"/>
              <a:t>11/2/2023</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81E6580-B9EC-43B6-BB55-B540F6816EEC}" type="slidenum">
              <a:rPr lang="en-US" smtClean="0"/>
              <a:t>‹#›</a:t>
            </a:fld>
            <a:endParaRPr lang="en-US" dirty="0"/>
          </a:p>
        </p:txBody>
      </p:sp>
    </p:spTree>
    <p:extLst>
      <p:ext uri="{BB962C8B-B14F-4D97-AF65-F5344CB8AC3E}">
        <p14:creationId xmlns:p14="http://schemas.microsoft.com/office/powerpoint/2010/main" val="28793455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4000"/>
            <a:lum/>
          </a:blip>
          <a:srcRect/>
          <a:stretch>
            <a:fillRect t="-17000" b="-17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23492" y="491298"/>
            <a:ext cx="9444507" cy="2380691"/>
          </a:xfrm>
        </p:spPr>
        <p:txBody>
          <a:bodyPr>
            <a:normAutofit/>
          </a:bodyPr>
          <a:lstStyle/>
          <a:p>
            <a:r>
              <a:rPr lang="en-US" sz="5000" b="1" i="1" dirty="0">
                <a:solidFill>
                  <a:schemeClr val="accent6">
                    <a:lumMod val="75000"/>
                  </a:schemeClr>
                </a:solidFill>
              </a:rPr>
              <a:t>Woodland Public Schools</a:t>
            </a:r>
          </a:p>
        </p:txBody>
      </p:sp>
      <p:sp>
        <p:nvSpPr>
          <p:cNvPr id="3" name="Subtitle 2"/>
          <p:cNvSpPr>
            <a:spLocks noGrp="1"/>
          </p:cNvSpPr>
          <p:nvPr>
            <p:ph type="subTitle" idx="1"/>
          </p:nvPr>
        </p:nvSpPr>
        <p:spPr>
          <a:xfrm>
            <a:off x="1388260" y="3222171"/>
            <a:ext cx="9144000" cy="1538515"/>
          </a:xfrm>
        </p:spPr>
        <p:txBody>
          <a:bodyPr>
            <a:normAutofit/>
          </a:bodyPr>
          <a:lstStyle/>
          <a:p>
            <a:r>
              <a:rPr lang="en-US" sz="3200" dirty="0">
                <a:solidFill>
                  <a:schemeClr val="accent6">
                    <a:lumMod val="75000"/>
                  </a:schemeClr>
                </a:solidFill>
              </a:rPr>
              <a:t>Facilities Report November</a:t>
            </a:r>
          </a:p>
          <a:p>
            <a:r>
              <a:rPr lang="en-US" sz="3200" dirty="0">
                <a:solidFill>
                  <a:schemeClr val="accent6">
                    <a:lumMod val="75000"/>
                  </a:schemeClr>
                </a:solidFill>
              </a:rPr>
              <a:t> 2023</a:t>
            </a:r>
          </a:p>
        </p:txBody>
      </p:sp>
    </p:spTree>
    <p:extLst>
      <p:ext uri="{BB962C8B-B14F-4D97-AF65-F5344CB8AC3E}">
        <p14:creationId xmlns:p14="http://schemas.microsoft.com/office/powerpoint/2010/main" val="1156243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213287-C453-457B-8CB4-8DCCF3674F2E}"/>
              </a:ext>
            </a:extLst>
          </p:cNvPr>
          <p:cNvSpPr>
            <a:spLocks noGrp="1"/>
          </p:cNvSpPr>
          <p:nvPr>
            <p:ph type="title"/>
          </p:nvPr>
        </p:nvSpPr>
        <p:spPr>
          <a:xfrm>
            <a:off x="130030" y="130233"/>
            <a:ext cx="10515600" cy="549275"/>
          </a:xfrm>
        </p:spPr>
        <p:txBody>
          <a:bodyPr>
            <a:normAutofit/>
          </a:bodyPr>
          <a:lstStyle/>
          <a:p>
            <a:r>
              <a:rPr lang="en-US" sz="2800" i="1" u="sng" dirty="0"/>
              <a:t>Facilities Report </a:t>
            </a:r>
          </a:p>
        </p:txBody>
      </p:sp>
      <p:sp>
        <p:nvSpPr>
          <p:cNvPr id="3" name="TextBox 2">
            <a:extLst>
              <a:ext uri="{FF2B5EF4-FFF2-40B4-BE49-F238E27FC236}">
                <a16:creationId xmlns:a16="http://schemas.microsoft.com/office/drawing/2014/main" id="{02FC08E9-17F6-499E-9AE8-5B8EF480BF30}"/>
              </a:ext>
            </a:extLst>
          </p:cNvPr>
          <p:cNvSpPr txBox="1"/>
          <p:nvPr/>
        </p:nvSpPr>
        <p:spPr>
          <a:xfrm>
            <a:off x="223372" y="543594"/>
            <a:ext cx="11037903" cy="13603724"/>
          </a:xfrm>
          <a:prstGeom prst="rect">
            <a:avLst/>
          </a:prstGeom>
          <a:noFill/>
        </p:spPr>
        <p:txBody>
          <a:bodyPr wrap="square" rtlCol="0">
            <a:spAutoFit/>
          </a:bodyPr>
          <a:lstStyle/>
          <a:p>
            <a:endParaRPr lang="en-US" sz="1900" dirty="0"/>
          </a:p>
          <a:p>
            <a:pPr marL="342900" indent="-342900">
              <a:buFont typeface="Arial" panose="020B0604020202020204" pitchFamily="34" charset="0"/>
              <a:buChar char="•"/>
            </a:pPr>
            <a:r>
              <a:rPr lang="en-US" sz="1900" dirty="0"/>
              <a:t>Budget Cut Impacts – Our Facilities Department has been navigating the loss of 5 custodians due to the levy failure. This has presented quite a challenge trying to provide clean schools for our students and staff. By adjusting schedules and runs, we have given our staff guidelines to complete daily priorities within our restrictions. We also are being supported by the building staff with them taking on minor responsibilities and being understanding of the overall level of cleanliness of our buildings not being what it once was. This has been a challenging time for our facilities team, but we are adjusting and trying to pace ourselves appropriately and not suffer burnout.</a:t>
            </a:r>
          </a:p>
          <a:p>
            <a:pPr marL="342900" indent="-342900">
              <a:buFont typeface="Arial" panose="020B0604020202020204" pitchFamily="34" charset="0"/>
              <a:buChar char="•"/>
            </a:pPr>
            <a:endParaRPr lang="en-US" sz="1900" dirty="0"/>
          </a:p>
          <a:p>
            <a:pPr marL="342900" indent="-342900">
              <a:buFont typeface="Arial" panose="020B0604020202020204" pitchFamily="34" charset="0"/>
              <a:buChar char="•"/>
            </a:pPr>
            <a:r>
              <a:rPr lang="en-US" sz="1900" dirty="0"/>
              <a:t>Middle School HVAC Upgrades – This project is running behind schedule. Trane of Oregon made some mistakes in their estimation process and ran into some installation configuration issues. Seven of the new heat pump systems require four refrigerant lines, while the old systems only required two. This has set back the project for some reengineering and additional supplies and labor. The cost for these oversights are being covered by the contractor, Trane of Oregon. All ventilation systems and classroom furnaces are installed and working. The estimated completion date is now around the new year.</a:t>
            </a:r>
          </a:p>
          <a:p>
            <a:pPr marL="342900" indent="-342900">
              <a:buFont typeface="Arial" panose="020B0604020202020204" pitchFamily="34" charset="0"/>
              <a:buChar char="•"/>
            </a:pPr>
            <a:endParaRPr lang="en-US" sz="1900" dirty="0"/>
          </a:p>
          <a:p>
            <a:pPr marL="342900" indent="-342900">
              <a:buFont typeface="Arial" panose="020B0604020202020204" pitchFamily="34" charset="0"/>
              <a:buChar char="•"/>
            </a:pPr>
            <a:r>
              <a:rPr lang="en-US" sz="1900" dirty="0"/>
              <a:t>LED Lighting Upgrades – We are starting the process to transition away from conventional T8 Fluorescent lighting in our schools. The lifecycle, cost savings and environmental impacts make this necessary for us to make the change. This will be a slow process due to our current budget. We are looking at utility incentives, rebates, and grants to help fund this transition. </a:t>
            </a:r>
          </a:p>
          <a:p>
            <a:pPr marL="342900" indent="-342900">
              <a:buFont typeface="Arial" panose="020B0604020202020204" pitchFamily="34" charset="0"/>
              <a:buChar char="•"/>
            </a:pPr>
            <a:endParaRPr lang="en-US" sz="1900" dirty="0"/>
          </a:p>
          <a:p>
            <a:r>
              <a:rPr lang="en-US" sz="1900" dirty="0"/>
              <a:t> </a:t>
            </a:r>
          </a:p>
          <a:p>
            <a:pPr marL="342900" indent="-342900">
              <a:buFont typeface="Arial" panose="020B0604020202020204" pitchFamily="34" charset="0"/>
              <a:buChar char="•"/>
            </a:pPr>
            <a:endParaRPr lang="en-US" sz="1900" dirty="0"/>
          </a:p>
          <a:p>
            <a:endParaRPr lang="en-US" sz="1900" dirty="0"/>
          </a:p>
          <a:p>
            <a:endParaRPr lang="en-US" sz="1900" dirty="0"/>
          </a:p>
          <a:p>
            <a:pPr marL="342900" indent="-342900">
              <a:buFont typeface="Arial" panose="020B0604020202020204" pitchFamily="34" charset="0"/>
              <a:buChar char="•"/>
            </a:pPr>
            <a:endParaRPr lang="en-US" sz="1900" dirty="0"/>
          </a:p>
          <a:p>
            <a:pPr marL="342900" indent="-342900">
              <a:buFont typeface="Arial" panose="020B0604020202020204" pitchFamily="34" charset="0"/>
              <a:buChar char="•"/>
            </a:pPr>
            <a:endParaRPr lang="en-US" sz="1900" dirty="0"/>
          </a:p>
          <a:p>
            <a:pPr marL="342900" indent="-342900">
              <a:buFont typeface="Arial" panose="020B0604020202020204" pitchFamily="34" charset="0"/>
              <a:buChar char="•"/>
            </a:pPr>
            <a:endParaRPr lang="en-US" sz="1900" dirty="0"/>
          </a:p>
          <a:p>
            <a:r>
              <a:rPr lang="en-US" sz="1900" dirty="0"/>
              <a:t>  </a:t>
            </a:r>
          </a:p>
          <a:p>
            <a:pPr marL="342900" indent="-342900">
              <a:buFont typeface="Arial" panose="020B0604020202020204" pitchFamily="34" charset="0"/>
              <a:buChar char="•"/>
            </a:pPr>
            <a:endParaRPr lang="en-US" sz="1900" dirty="0"/>
          </a:p>
          <a:p>
            <a:endParaRPr lang="en-US" sz="1900" dirty="0"/>
          </a:p>
          <a:p>
            <a:pPr marL="342900" indent="-342900">
              <a:buFont typeface="Arial" panose="020B0604020202020204" pitchFamily="34" charset="0"/>
              <a:buChar char="•"/>
            </a:pPr>
            <a:endParaRPr lang="en-US" sz="1900" dirty="0"/>
          </a:p>
          <a:p>
            <a:pPr marL="342900" indent="-342900">
              <a:buFont typeface="Arial" panose="020B0604020202020204" pitchFamily="34" charset="0"/>
              <a:buChar char="•"/>
            </a:pPr>
            <a:endParaRPr lang="en-US" sz="1900" dirty="0"/>
          </a:p>
          <a:p>
            <a:r>
              <a:rPr lang="en-US" sz="2000" dirty="0"/>
              <a:t> </a:t>
            </a:r>
          </a:p>
          <a:p>
            <a:endParaRPr lang="en-US" sz="2000" dirty="0"/>
          </a:p>
          <a:p>
            <a:r>
              <a:rPr lang="en-US" dirty="0"/>
              <a:t>  </a:t>
            </a:r>
          </a:p>
          <a:p>
            <a:pPr marL="285750" indent="-285750">
              <a:buFont typeface="Arial" panose="020B0604020202020204" pitchFamily="34" charset="0"/>
              <a:buChar char="•"/>
            </a:pPr>
            <a:endParaRPr lang="en-US" dirty="0"/>
          </a:p>
          <a:p>
            <a:pPr marL="742950" lvl="1"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r>
              <a:rPr lang="en-US" dirty="0"/>
              <a:t> </a:t>
            </a:r>
          </a:p>
          <a:p>
            <a:pPr lvl="1"/>
            <a:endParaRPr lang="en-US" sz="1700" dirty="0"/>
          </a:p>
          <a:p>
            <a:pPr marL="742950" lvl="1" indent="-285750">
              <a:buFont typeface="Arial" panose="020B0604020202020204" pitchFamily="34" charset="0"/>
              <a:buChar char="•"/>
            </a:pPr>
            <a:endParaRPr lang="en-US" sz="1700" dirty="0"/>
          </a:p>
          <a:p>
            <a:pPr marL="742950" lvl="1" indent="-285750">
              <a:buFont typeface="Arial" panose="020B0604020202020204" pitchFamily="34" charset="0"/>
              <a:buChar char="•"/>
            </a:pPr>
            <a:endParaRPr lang="en-US" sz="1700" dirty="0"/>
          </a:p>
          <a:p>
            <a:endParaRPr lang="en-US" sz="1700" dirty="0"/>
          </a:p>
          <a:p>
            <a:pPr marL="285750" indent="-285750">
              <a:buFont typeface="Arial" panose="020B0604020202020204" pitchFamily="34" charset="0"/>
              <a:buChar char="•"/>
            </a:pPr>
            <a:endParaRPr lang="en-US" sz="1700" dirty="0"/>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2305502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213287-C453-457B-8CB4-8DCCF3674F2E}"/>
              </a:ext>
            </a:extLst>
          </p:cNvPr>
          <p:cNvSpPr>
            <a:spLocks noGrp="1"/>
          </p:cNvSpPr>
          <p:nvPr>
            <p:ph type="title"/>
          </p:nvPr>
        </p:nvSpPr>
        <p:spPr>
          <a:xfrm>
            <a:off x="130030" y="130233"/>
            <a:ext cx="10515600" cy="549275"/>
          </a:xfrm>
        </p:spPr>
        <p:txBody>
          <a:bodyPr>
            <a:normAutofit/>
          </a:bodyPr>
          <a:lstStyle/>
          <a:p>
            <a:r>
              <a:rPr lang="en-US" sz="2800" i="1" u="sng" dirty="0"/>
              <a:t>Facilities Report  Cont.</a:t>
            </a:r>
          </a:p>
        </p:txBody>
      </p:sp>
      <p:sp>
        <p:nvSpPr>
          <p:cNvPr id="3" name="TextBox 2">
            <a:extLst>
              <a:ext uri="{FF2B5EF4-FFF2-40B4-BE49-F238E27FC236}">
                <a16:creationId xmlns:a16="http://schemas.microsoft.com/office/drawing/2014/main" id="{02FC08E9-17F6-499E-9AE8-5B8EF480BF30}"/>
              </a:ext>
            </a:extLst>
          </p:cNvPr>
          <p:cNvSpPr txBox="1"/>
          <p:nvPr/>
        </p:nvSpPr>
        <p:spPr>
          <a:xfrm>
            <a:off x="223372" y="543594"/>
            <a:ext cx="11037903" cy="9802684"/>
          </a:xfrm>
          <a:prstGeom prst="rect">
            <a:avLst/>
          </a:prstGeom>
          <a:noFill/>
        </p:spPr>
        <p:txBody>
          <a:bodyPr wrap="square" rtlCol="0">
            <a:spAutoFit/>
          </a:bodyPr>
          <a:lstStyle/>
          <a:p>
            <a:endParaRPr lang="en-US" sz="1900" dirty="0"/>
          </a:p>
          <a:p>
            <a:pPr marL="342900" indent="-342900">
              <a:buFont typeface="Arial" panose="020B0604020202020204" pitchFamily="34" charset="0"/>
              <a:buChar char="•"/>
            </a:pPr>
            <a:r>
              <a:rPr lang="en-US" sz="1900" dirty="0"/>
              <a:t>Columbia Elementary – We installed all new LED emergency lighting in the main gym and the upper mezzanine. We recently had a power outage and found the outdated emergency lighting was not adequate and not working in some areas. </a:t>
            </a:r>
          </a:p>
          <a:p>
            <a:pPr marL="342900" indent="-342900">
              <a:buFont typeface="Arial" panose="020B0604020202020204" pitchFamily="34" charset="0"/>
              <a:buChar char="•"/>
            </a:pPr>
            <a:endParaRPr lang="en-US" sz="1900" dirty="0"/>
          </a:p>
          <a:p>
            <a:pPr marL="342900" indent="-342900">
              <a:buFont typeface="Arial" panose="020B0604020202020204" pitchFamily="34" charset="0"/>
              <a:buChar char="•"/>
            </a:pPr>
            <a:r>
              <a:rPr lang="en-US" sz="1900" dirty="0"/>
              <a:t>New Work Order System – We were using an outside vendor to support and host a work order system at the cost of $5,000.00 annually. We moved to a new scheduling system that is hosted on our District website at no additional cost, saving us the annual fee. </a:t>
            </a:r>
          </a:p>
          <a:p>
            <a:r>
              <a:rPr lang="en-US" sz="1900" dirty="0"/>
              <a:t> </a:t>
            </a:r>
          </a:p>
          <a:p>
            <a:pPr marL="342900" indent="-342900">
              <a:buFont typeface="Arial" panose="020B0604020202020204" pitchFamily="34" charset="0"/>
              <a:buChar char="•"/>
            </a:pPr>
            <a:endParaRPr lang="en-US" sz="1900" dirty="0"/>
          </a:p>
          <a:p>
            <a:endParaRPr lang="en-US" sz="1900" dirty="0"/>
          </a:p>
          <a:p>
            <a:endParaRPr lang="en-US" sz="1900" dirty="0"/>
          </a:p>
          <a:p>
            <a:pPr marL="342900" indent="-342900">
              <a:buFont typeface="Arial" panose="020B0604020202020204" pitchFamily="34" charset="0"/>
              <a:buChar char="•"/>
            </a:pPr>
            <a:endParaRPr lang="en-US" sz="1900" dirty="0"/>
          </a:p>
          <a:p>
            <a:pPr marL="342900" indent="-342900">
              <a:buFont typeface="Arial" panose="020B0604020202020204" pitchFamily="34" charset="0"/>
              <a:buChar char="•"/>
            </a:pPr>
            <a:endParaRPr lang="en-US" sz="1900" dirty="0"/>
          </a:p>
          <a:p>
            <a:pPr marL="342900" indent="-342900">
              <a:buFont typeface="Arial" panose="020B0604020202020204" pitchFamily="34" charset="0"/>
              <a:buChar char="•"/>
            </a:pPr>
            <a:endParaRPr lang="en-US" sz="1900" dirty="0"/>
          </a:p>
          <a:p>
            <a:r>
              <a:rPr lang="en-US" sz="1900" dirty="0"/>
              <a:t>  </a:t>
            </a:r>
          </a:p>
          <a:p>
            <a:pPr marL="342900" indent="-342900">
              <a:buFont typeface="Arial" panose="020B0604020202020204" pitchFamily="34" charset="0"/>
              <a:buChar char="•"/>
            </a:pPr>
            <a:endParaRPr lang="en-US" sz="1900" dirty="0"/>
          </a:p>
          <a:p>
            <a:endParaRPr lang="en-US" sz="1900" dirty="0"/>
          </a:p>
          <a:p>
            <a:pPr marL="342900" indent="-342900">
              <a:buFont typeface="Arial" panose="020B0604020202020204" pitchFamily="34" charset="0"/>
              <a:buChar char="•"/>
            </a:pPr>
            <a:endParaRPr lang="en-US" sz="1900" dirty="0"/>
          </a:p>
          <a:p>
            <a:pPr marL="342900" indent="-342900">
              <a:buFont typeface="Arial" panose="020B0604020202020204" pitchFamily="34" charset="0"/>
              <a:buChar char="•"/>
            </a:pPr>
            <a:endParaRPr lang="en-US" sz="1900" dirty="0"/>
          </a:p>
          <a:p>
            <a:r>
              <a:rPr lang="en-US" sz="2000" dirty="0"/>
              <a:t> </a:t>
            </a:r>
          </a:p>
          <a:p>
            <a:endParaRPr lang="en-US" sz="2000" dirty="0"/>
          </a:p>
          <a:p>
            <a:r>
              <a:rPr lang="en-US" dirty="0"/>
              <a:t>  </a:t>
            </a:r>
          </a:p>
          <a:p>
            <a:pPr marL="285750" indent="-285750">
              <a:buFont typeface="Arial" panose="020B0604020202020204" pitchFamily="34" charset="0"/>
              <a:buChar char="•"/>
            </a:pPr>
            <a:endParaRPr lang="en-US" dirty="0"/>
          </a:p>
          <a:p>
            <a:pPr marL="742950" lvl="1"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r>
              <a:rPr lang="en-US" dirty="0"/>
              <a:t> </a:t>
            </a:r>
          </a:p>
          <a:p>
            <a:pPr lvl="1"/>
            <a:endParaRPr lang="en-US" sz="1700" dirty="0"/>
          </a:p>
          <a:p>
            <a:pPr marL="742950" lvl="1" indent="-285750">
              <a:buFont typeface="Arial" panose="020B0604020202020204" pitchFamily="34" charset="0"/>
              <a:buChar char="•"/>
            </a:pPr>
            <a:endParaRPr lang="en-US" sz="1700" dirty="0"/>
          </a:p>
          <a:p>
            <a:pPr marL="742950" lvl="1" indent="-285750">
              <a:buFont typeface="Arial" panose="020B0604020202020204" pitchFamily="34" charset="0"/>
              <a:buChar char="•"/>
            </a:pPr>
            <a:endParaRPr lang="en-US" sz="1700" dirty="0"/>
          </a:p>
          <a:p>
            <a:endParaRPr lang="en-US" sz="1700" dirty="0"/>
          </a:p>
          <a:p>
            <a:pPr marL="285750" indent="-285750">
              <a:buFont typeface="Arial" panose="020B0604020202020204" pitchFamily="34" charset="0"/>
              <a:buChar char="•"/>
            </a:pPr>
            <a:endParaRPr lang="en-US" sz="1700" dirty="0"/>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193084076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103481</TotalTime>
  <Words>406</Words>
  <Application>Microsoft Office PowerPoint</Application>
  <PresentationFormat>Widescreen</PresentationFormat>
  <Paragraphs>64</Paragraphs>
  <Slides>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vt:i4>
      </vt:variant>
    </vt:vector>
  </HeadingPairs>
  <TitlesOfParts>
    <vt:vector size="7" baseType="lpstr">
      <vt:lpstr>Arial</vt:lpstr>
      <vt:lpstr>Calibri</vt:lpstr>
      <vt:lpstr>Calibri Light</vt:lpstr>
      <vt:lpstr>Office Theme</vt:lpstr>
      <vt:lpstr>Woodland Public Schools</vt:lpstr>
      <vt:lpstr>Facilities Report </vt:lpstr>
      <vt:lpstr>Facilities Report  Cont.</vt:lpstr>
    </vt:vector>
  </TitlesOfParts>
  <Company>Woodland School District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Facilities and Safety</dc:title>
  <dc:creator>Landrigan, Scott</dc:creator>
  <cp:lastModifiedBy>Galloway, Nicole</cp:lastModifiedBy>
  <cp:revision>865</cp:revision>
  <cp:lastPrinted>2022-05-19T16:04:31Z</cp:lastPrinted>
  <dcterms:created xsi:type="dcterms:W3CDTF">2016-04-19T23:51:26Z</dcterms:created>
  <dcterms:modified xsi:type="dcterms:W3CDTF">2023-11-02T20:52:36Z</dcterms:modified>
</cp:coreProperties>
</file>