
<file path=[Content_Types].xml><?xml version="1.0" encoding="utf-8"?>
<Types xmlns="http://schemas.openxmlformats.org/package/2006/content-types">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omments/comment1.xml" ContentType="application/vnd.openxmlformats-officedocument.presentationml.comments+xml"/>
  <Override PartName="/ppt/comments/comment2.xml" ContentType="application/vnd.openxmlformats-officedocument.presentationml.comments+xml"/>
  <Override PartName="/ppt/notesSlides/notesSlide2.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drawings/drawing1.xml" ContentType="application/vnd.openxmlformats-officedocument.drawingml.chartshapes+xml"/>
  <Override PartName="/ppt/comments/comment3.xml" ContentType="application/vnd.openxmlformats-officedocument.presentationml.comments+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comments/comment4.xml" ContentType="application/vnd.openxmlformats-officedocument.presentationml.comments+xml"/>
  <Override PartName="/ppt/comments/comment5.xml" ContentType="application/vnd.openxmlformats-officedocument.presentationml.comments+xml"/>
  <Override PartName="/ppt/charts/chart4.xml" ContentType="application/vnd.openxmlformats-officedocument.drawingml.chart+xml"/>
  <Override PartName="/ppt/drawings/drawing2.xml" ContentType="application/vnd.openxmlformats-officedocument.drawingml.chartshapes+xml"/>
  <Override PartName="/ppt/charts/chart5.xml" ContentType="application/vnd.openxmlformats-officedocument.drawingml.chart+xml"/>
  <Override PartName="/ppt/comments/comment6.xml" ContentType="application/vnd.openxmlformats-officedocument.presentationml.comments+xml"/>
  <Override PartName="/ppt/charts/chart6.xml" ContentType="application/vnd.openxmlformats-officedocument.drawingml.chart+xml"/>
  <Override PartName="/ppt/charts/style4.xml" ContentType="application/vnd.ms-office.chartstyle+xml"/>
  <Override PartName="/ppt/charts/colors4.xml" ContentType="application/vnd.ms-office.chartcolorstyle+xml"/>
  <Override PartName="/ppt/comments/comment7.xml" ContentType="application/vnd.openxmlformats-officedocument.presentationml.comments+xml"/>
  <Override PartName="/ppt/comments/comment8.xml" ContentType="application/vnd.openxmlformats-officedocument.presentationml.comments+xml"/>
  <Override PartName="/ppt/comments/comment9.xml" ContentType="application/vnd.openxmlformats-officedocument.presentationml.comments+xml"/>
  <Override PartName="/ppt/comments/comment10.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45" r:id="rId2"/>
  </p:sldMasterIdLst>
  <p:notesMasterIdLst>
    <p:notesMasterId r:id="rId21"/>
  </p:notesMasterIdLst>
  <p:handoutMasterIdLst>
    <p:handoutMasterId r:id="rId22"/>
  </p:handoutMasterIdLst>
  <p:sldIdLst>
    <p:sldId id="256" r:id="rId3"/>
    <p:sldId id="272" r:id="rId4"/>
    <p:sldId id="273" r:id="rId5"/>
    <p:sldId id="278" r:id="rId6"/>
    <p:sldId id="257" r:id="rId7"/>
    <p:sldId id="277" r:id="rId8"/>
    <p:sldId id="258" r:id="rId9"/>
    <p:sldId id="260" r:id="rId10"/>
    <p:sldId id="265" r:id="rId11"/>
    <p:sldId id="266" r:id="rId12"/>
    <p:sldId id="268" r:id="rId13"/>
    <p:sldId id="275" r:id="rId14"/>
    <p:sldId id="276" r:id="rId15"/>
    <p:sldId id="264" r:id="rId16"/>
    <p:sldId id="267" r:id="rId17"/>
    <p:sldId id="274" r:id="rId18"/>
    <p:sldId id="270" r:id="rId19"/>
    <p:sldId id="271" r:id="rId20"/>
  </p:sldIdLst>
  <p:sldSz cx="9144000" cy="6858000" type="screen4x3"/>
  <p:notesSz cx="7010400" cy="9236075"/>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ichael Green" initials="MG" lastIdx="12" clrIdx="0">
    <p:extLst>
      <p:ext uri="{19B8F6BF-5375-455C-9EA6-DF929625EA0E}">
        <p15:presenceInfo xmlns:p15="http://schemas.microsoft.com/office/powerpoint/2012/main" userId="Michael Green"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791E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521" autoAdjust="0"/>
    <p:restoredTop sz="94376" autoAdjust="0"/>
  </p:normalViewPr>
  <p:slideViewPr>
    <p:cSldViewPr>
      <p:cViewPr varScale="1">
        <p:scale>
          <a:sx n="110" d="100"/>
          <a:sy n="110" d="100"/>
        </p:scale>
        <p:origin x="1614" y="11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theme" Target="theme/theme1.xml"/><Relationship Id="rId3" Type="http://schemas.openxmlformats.org/officeDocument/2006/relationships/slide" Target="slides/slide1.xml"/><Relationship Id="rId21" Type="http://schemas.openxmlformats.org/officeDocument/2006/relationships/notesMaster" Target="notesMasters/notesMaster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viewProps" Target="viewProps.xml"/><Relationship Id="rId2" Type="http://schemas.openxmlformats.org/officeDocument/2006/relationships/slideMaster" Target="slideMasters/slideMaster1.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customXml" Target="../customXml/item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presProps" Target="pres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commentAuthors" Target="commentAuthor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handoutMaster" Target="handoutMasters/handoutMaster1.xml"/><Relationship Id="rId27" Type="http://schemas.openxmlformats.org/officeDocument/2006/relationships/tableStyles" Target="tableStyle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 Id="rId4" Type="http://schemas.openxmlformats.org/officeDocument/2006/relationships/chartUserShapes" Target="../drawings/drawing1.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3.xml"/><Relationship Id="rId1" Type="http://schemas.microsoft.com/office/2011/relationships/chartStyle" Target="style3.xml"/></Relationships>
</file>

<file path=ppt/charts/_rels/chart4.xml.rels><?xml version="1.0" encoding="UTF-8" standalone="yes"?>
<Relationships xmlns="http://schemas.openxmlformats.org/package/2006/relationships"><Relationship Id="rId2" Type="http://schemas.openxmlformats.org/officeDocument/2006/relationships/chartUserShapes" Target="../drawings/drawing2.xml"/><Relationship Id="rId1" Type="http://schemas.openxmlformats.org/officeDocument/2006/relationships/package" Target="../embeddings/Microsoft_Excel_Worksheet3.xlsx"/></Relationships>
</file>

<file path=ppt/charts/_rels/chart5.xml.rels><?xml version="1.0" encoding="UTF-8" standalone="yes"?>
<Relationships xmlns="http://schemas.openxmlformats.org/package/2006/relationships"><Relationship Id="rId1" Type="http://schemas.openxmlformats.org/officeDocument/2006/relationships/package" Target="../embeddings/Microsoft_Excel_Worksheet4.xlsx"/></Relationships>
</file>

<file path=ppt/charts/_rels/chart6.xml.rels><?xml version="1.0" encoding="UTF-8" standalone="yes"?>
<Relationships xmlns="http://schemas.openxmlformats.org/package/2006/relationships"><Relationship Id="rId3" Type="http://schemas.openxmlformats.org/officeDocument/2006/relationships/package" Target="../embeddings/Microsoft_Excel_Worksheet5.xlsx"/><Relationship Id="rId2" Type="http://schemas.microsoft.com/office/2011/relationships/chartColorStyle" Target="colors4.xml"/><Relationship Id="rId1" Type="http://schemas.microsoft.com/office/2011/relationships/chartStyle" Target="style4.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v>Local Revenues</c:v>
          </c:tx>
          <c:spPr>
            <a:solidFill>
              <a:schemeClr val="accent1"/>
            </a:solidFill>
            <a:ln>
              <a:noFill/>
            </a:ln>
            <a:effectLst/>
          </c:spPr>
          <c:invertIfNegative val="0"/>
          <c:cat>
            <c:strRef>
              <c:f>Sheet1!$A$7:$A$11</c:f>
              <c:strCache>
                <c:ptCount val="5"/>
                <c:pt idx="0">
                  <c:v>15-16</c:v>
                </c:pt>
                <c:pt idx="1">
                  <c:v>16-17</c:v>
                </c:pt>
                <c:pt idx="2">
                  <c:v>17-18</c:v>
                </c:pt>
                <c:pt idx="3">
                  <c:v>18-19</c:v>
                </c:pt>
                <c:pt idx="4">
                  <c:v>19-20</c:v>
                </c:pt>
              </c:strCache>
            </c:strRef>
          </c:cat>
          <c:val>
            <c:numRef>
              <c:f>Sheet1!$B$7:$B$11</c:f>
              <c:numCache>
                <c:formatCode>0.0%</c:formatCode>
                <c:ptCount val="5"/>
                <c:pt idx="0">
                  <c:v>0.15766081447315422</c:v>
                </c:pt>
                <c:pt idx="1">
                  <c:v>0.15159748581723756</c:v>
                </c:pt>
                <c:pt idx="2">
                  <c:v>0.14553076860523539</c:v>
                </c:pt>
                <c:pt idx="3">
                  <c:v>0.11081580833483917</c:v>
                </c:pt>
                <c:pt idx="4">
                  <c:v>0.11694559787045881</c:v>
                </c:pt>
              </c:numCache>
            </c:numRef>
          </c:val>
          <c:extLst>
            <c:ext xmlns:c16="http://schemas.microsoft.com/office/drawing/2014/chart" uri="{C3380CC4-5D6E-409C-BE32-E72D297353CC}">
              <c16:uniqueId val="{00000000-BD27-4939-B6A6-555A23545CAF}"/>
            </c:ext>
          </c:extLst>
        </c:ser>
        <c:ser>
          <c:idx val="1"/>
          <c:order val="1"/>
          <c:tx>
            <c:v>Apportionment</c:v>
          </c:tx>
          <c:spPr>
            <a:solidFill>
              <a:schemeClr val="accent2"/>
            </a:solidFill>
            <a:ln>
              <a:noFill/>
            </a:ln>
            <a:effectLst/>
          </c:spPr>
          <c:invertIfNegative val="0"/>
          <c:cat>
            <c:strRef>
              <c:f>Sheet1!$A$7:$A$11</c:f>
              <c:strCache>
                <c:ptCount val="5"/>
                <c:pt idx="0">
                  <c:v>15-16</c:v>
                </c:pt>
                <c:pt idx="1">
                  <c:v>16-17</c:v>
                </c:pt>
                <c:pt idx="2">
                  <c:v>17-18</c:v>
                </c:pt>
                <c:pt idx="3">
                  <c:v>18-19</c:v>
                </c:pt>
                <c:pt idx="4">
                  <c:v>19-20</c:v>
                </c:pt>
              </c:strCache>
            </c:strRef>
          </c:cat>
          <c:val>
            <c:numRef>
              <c:f>Sheet1!$C$7:$C$11</c:f>
              <c:numCache>
                <c:formatCode>0.0%</c:formatCode>
                <c:ptCount val="5"/>
                <c:pt idx="0">
                  <c:v>0.52726795742149857</c:v>
                </c:pt>
                <c:pt idx="1">
                  <c:v>0.53116183030703989</c:v>
                </c:pt>
                <c:pt idx="2">
                  <c:v>0.53484444601181824</c:v>
                </c:pt>
                <c:pt idx="3">
                  <c:v>0.56402583869831735</c:v>
                </c:pt>
                <c:pt idx="4">
                  <c:v>0.54840211856407139</c:v>
                </c:pt>
              </c:numCache>
            </c:numRef>
          </c:val>
          <c:extLst>
            <c:ext xmlns:c16="http://schemas.microsoft.com/office/drawing/2014/chart" uri="{C3380CC4-5D6E-409C-BE32-E72D297353CC}">
              <c16:uniqueId val="{00000001-BD27-4939-B6A6-555A23545CAF}"/>
            </c:ext>
          </c:extLst>
        </c:ser>
        <c:ser>
          <c:idx val="2"/>
          <c:order val="2"/>
          <c:tx>
            <c:v>State Programs</c:v>
          </c:tx>
          <c:spPr>
            <a:solidFill>
              <a:schemeClr val="accent3"/>
            </a:solidFill>
            <a:ln>
              <a:noFill/>
            </a:ln>
            <a:effectLst/>
          </c:spPr>
          <c:invertIfNegative val="0"/>
          <c:cat>
            <c:strRef>
              <c:f>Sheet1!$A$7:$A$11</c:f>
              <c:strCache>
                <c:ptCount val="5"/>
                <c:pt idx="0">
                  <c:v>15-16</c:v>
                </c:pt>
                <c:pt idx="1">
                  <c:v>16-17</c:v>
                </c:pt>
                <c:pt idx="2">
                  <c:v>17-18</c:v>
                </c:pt>
                <c:pt idx="3">
                  <c:v>18-19</c:v>
                </c:pt>
                <c:pt idx="4">
                  <c:v>19-20</c:v>
                </c:pt>
              </c:strCache>
            </c:strRef>
          </c:cat>
          <c:val>
            <c:numRef>
              <c:f>Sheet1!$D$7:$D$11</c:f>
              <c:numCache>
                <c:formatCode>0.0%</c:formatCode>
                <c:ptCount val="5"/>
                <c:pt idx="0">
                  <c:v>0.21608866045656755</c:v>
                </c:pt>
                <c:pt idx="1">
                  <c:v>0.14120669407128048</c:v>
                </c:pt>
                <c:pt idx="2">
                  <c:v>0.22372216770199413</c:v>
                </c:pt>
                <c:pt idx="3">
                  <c:v>0.24042091867445639</c:v>
                </c:pt>
                <c:pt idx="4">
                  <c:v>0.25607482706587831</c:v>
                </c:pt>
              </c:numCache>
            </c:numRef>
          </c:val>
          <c:extLst>
            <c:ext xmlns:c16="http://schemas.microsoft.com/office/drawing/2014/chart" uri="{C3380CC4-5D6E-409C-BE32-E72D297353CC}">
              <c16:uniqueId val="{00000002-BD27-4939-B6A6-555A23545CAF}"/>
            </c:ext>
          </c:extLst>
        </c:ser>
        <c:ser>
          <c:idx val="3"/>
          <c:order val="3"/>
          <c:tx>
            <c:v>Federal Programs</c:v>
          </c:tx>
          <c:spPr>
            <a:solidFill>
              <a:schemeClr val="accent4"/>
            </a:solidFill>
            <a:ln>
              <a:noFill/>
            </a:ln>
            <a:effectLst/>
          </c:spPr>
          <c:invertIfNegative val="0"/>
          <c:cat>
            <c:strRef>
              <c:f>Sheet1!$A$7:$A$11</c:f>
              <c:strCache>
                <c:ptCount val="5"/>
                <c:pt idx="0">
                  <c:v>15-16</c:v>
                </c:pt>
                <c:pt idx="1">
                  <c:v>16-17</c:v>
                </c:pt>
                <c:pt idx="2">
                  <c:v>17-18</c:v>
                </c:pt>
                <c:pt idx="3">
                  <c:v>18-19</c:v>
                </c:pt>
                <c:pt idx="4">
                  <c:v>19-20</c:v>
                </c:pt>
              </c:strCache>
            </c:strRef>
          </c:cat>
          <c:val>
            <c:numRef>
              <c:f>Sheet1!$E$7:$E$11</c:f>
              <c:numCache>
                <c:formatCode>0.0%</c:formatCode>
                <c:ptCount val="5"/>
                <c:pt idx="0">
                  <c:v>7.0580810900931934E-2</c:v>
                </c:pt>
                <c:pt idx="1">
                  <c:v>7.507627952055082E-2</c:v>
                </c:pt>
                <c:pt idx="2">
                  <c:v>6.7527495109758112E-2</c:v>
                </c:pt>
                <c:pt idx="3">
                  <c:v>6.2364298585334724E-2</c:v>
                </c:pt>
                <c:pt idx="4">
                  <c:v>5.8802450865045909E-2</c:v>
                </c:pt>
              </c:numCache>
            </c:numRef>
          </c:val>
          <c:extLst>
            <c:ext xmlns:c16="http://schemas.microsoft.com/office/drawing/2014/chart" uri="{C3380CC4-5D6E-409C-BE32-E72D297353CC}">
              <c16:uniqueId val="{00000003-BD27-4939-B6A6-555A23545CAF}"/>
            </c:ext>
          </c:extLst>
        </c:ser>
        <c:ser>
          <c:idx val="4"/>
          <c:order val="4"/>
          <c:tx>
            <c:v>Other Revenues</c:v>
          </c:tx>
          <c:spPr>
            <a:solidFill>
              <a:schemeClr val="accent5"/>
            </a:solidFill>
            <a:ln>
              <a:noFill/>
            </a:ln>
            <a:effectLst/>
          </c:spPr>
          <c:invertIfNegative val="0"/>
          <c:cat>
            <c:strRef>
              <c:f>Sheet1!$A$7:$A$11</c:f>
              <c:strCache>
                <c:ptCount val="5"/>
                <c:pt idx="0">
                  <c:v>15-16</c:v>
                </c:pt>
                <c:pt idx="1">
                  <c:v>16-17</c:v>
                </c:pt>
                <c:pt idx="2">
                  <c:v>17-18</c:v>
                </c:pt>
                <c:pt idx="3">
                  <c:v>18-19</c:v>
                </c:pt>
                <c:pt idx="4">
                  <c:v>19-20</c:v>
                </c:pt>
              </c:strCache>
            </c:strRef>
          </c:cat>
          <c:val>
            <c:numRef>
              <c:f>Sheet1!$F$7:$F$11</c:f>
              <c:numCache>
                <c:formatCode>0.0%</c:formatCode>
                <c:ptCount val="5"/>
                <c:pt idx="0">
                  <c:v>2.8401756747847683E-2</c:v>
                </c:pt>
                <c:pt idx="1">
                  <c:v>0.10095771028389124</c:v>
                </c:pt>
                <c:pt idx="2">
                  <c:v>2.8375122571194126E-2</c:v>
                </c:pt>
                <c:pt idx="3">
                  <c:v>2.237313570705236E-2</c:v>
                </c:pt>
                <c:pt idx="4">
                  <c:v>1.9775005634545567E-2</c:v>
                </c:pt>
              </c:numCache>
            </c:numRef>
          </c:val>
          <c:extLst>
            <c:ext xmlns:c16="http://schemas.microsoft.com/office/drawing/2014/chart" uri="{C3380CC4-5D6E-409C-BE32-E72D297353CC}">
              <c16:uniqueId val="{00000004-BD27-4939-B6A6-555A23545CAF}"/>
            </c:ext>
          </c:extLst>
        </c:ser>
        <c:dLbls>
          <c:showLegendKey val="0"/>
          <c:showVal val="0"/>
          <c:showCatName val="0"/>
          <c:showSerName val="0"/>
          <c:showPercent val="0"/>
          <c:showBubbleSize val="0"/>
        </c:dLbls>
        <c:gapWidth val="267"/>
        <c:overlap val="-43"/>
        <c:axId val="410352264"/>
        <c:axId val="410352656"/>
      </c:barChart>
      <c:catAx>
        <c:axId val="410352264"/>
        <c:scaling>
          <c:orientation val="minMax"/>
        </c:scaling>
        <c:delete val="0"/>
        <c:axPos val="b"/>
        <c:majorGridlines>
          <c:spPr>
            <a:ln w="9525" cap="flat" cmpd="sng" algn="ctr">
              <a:solidFill>
                <a:schemeClr val="dk1">
                  <a:lumMod val="15000"/>
                  <a:lumOff val="85000"/>
                </a:schemeClr>
              </a:solidFill>
              <a:round/>
            </a:ln>
            <a:effectLst/>
          </c:spPr>
        </c:majorGridlines>
        <c:numFmt formatCode="General" sourceLinked="1"/>
        <c:majorTickMark val="none"/>
        <c:minorTickMark val="none"/>
        <c:tickLblPos val="nextTo"/>
        <c:spPr>
          <a:noFill/>
          <a:ln w="9525" cap="flat" cmpd="sng" algn="ctr">
            <a:solidFill>
              <a:schemeClr val="dk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dk1">
                    <a:lumMod val="65000"/>
                    <a:lumOff val="35000"/>
                  </a:schemeClr>
                </a:solidFill>
                <a:latin typeface="+mn-lt"/>
                <a:ea typeface="+mn-ea"/>
                <a:cs typeface="+mn-cs"/>
              </a:defRPr>
            </a:pPr>
            <a:endParaRPr lang="en-US"/>
          </a:p>
        </c:txPr>
        <c:crossAx val="410352656"/>
        <c:crosses val="autoZero"/>
        <c:auto val="1"/>
        <c:lblAlgn val="ctr"/>
        <c:lblOffset val="100"/>
        <c:noMultiLvlLbl val="0"/>
      </c:catAx>
      <c:valAx>
        <c:axId val="410352656"/>
        <c:scaling>
          <c:orientation val="minMax"/>
        </c:scaling>
        <c:delete val="0"/>
        <c:axPos val="l"/>
        <c:majorGridlines>
          <c:spPr>
            <a:ln w="9525" cap="flat" cmpd="sng" algn="ctr">
              <a:solidFill>
                <a:schemeClr val="dk1">
                  <a:lumMod val="15000"/>
                  <a:lumOff val="85000"/>
                </a:schemeClr>
              </a:solidFill>
              <a:round/>
            </a:ln>
            <a:effectLst/>
          </c:spPr>
        </c:majorGridlines>
        <c:numFmt formatCode="0.0%"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crossAx val="410352264"/>
        <c:crosses val="autoZero"/>
        <c:crossBetween val="between"/>
      </c:valAx>
      <c:dTable>
        <c:showHorzBorder val="1"/>
        <c:showVertBorder val="1"/>
        <c:showOutline val="1"/>
        <c:showKeys val="1"/>
        <c:spPr>
          <a:noFill/>
          <a:ln w="9525" cap="flat" cmpd="sng" algn="ctr">
            <a:solidFill>
              <a:schemeClr val="dk1">
                <a:lumMod val="15000"/>
                <a:lumOff val="85000"/>
              </a:schemeClr>
            </a:solidFill>
            <a:round/>
          </a:ln>
          <a:effectLst/>
        </c:spPr>
        <c:txPr>
          <a:bodyPr rot="0" spcFirstLastPara="1" vertOverflow="ellipsis" vert="horz" wrap="square" anchor="ctr" anchorCtr="1"/>
          <a:lstStyle/>
          <a:p>
            <a:pPr rtl="0">
              <a:defRPr sz="1064" b="0" i="0" u="none" strike="noStrike" kern="1200" baseline="0">
                <a:solidFill>
                  <a:schemeClr val="dk1">
                    <a:lumMod val="65000"/>
                    <a:lumOff val="35000"/>
                  </a:schemeClr>
                </a:solidFill>
                <a:latin typeface="+mn-lt"/>
                <a:ea typeface="+mn-ea"/>
                <a:cs typeface="+mn-cs"/>
              </a:defRPr>
            </a:pPr>
            <a:endParaRPr lang="en-US"/>
          </a:p>
        </c:txPr>
      </c:dTable>
      <c:spPr>
        <a:pattFill prst="ltDnDiag">
          <a:fgClr>
            <a:schemeClr val="dk1">
              <a:lumMod val="15000"/>
              <a:lumOff val="85000"/>
            </a:schemeClr>
          </a:fgClr>
          <a:bgClr>
            <a:schemeClr val="lt1"/>
          </a:bgClr>
        </a:pattFill>
        <a:ln>
          <a:noFill/>
        </a:ln>
        <a:effectLst/>
      </c:spPr>
    </c:plotArea>
    <c:plotVisOnly val="1"/>
    <c:dispBlanksAs val="gap"/>
    <c:showDLblsOverMax val="0"/>
  </c:chart>
  <c:spPr>
    <a:solidFill>
      <a:schemeClr val="lt1"/>
    </a:solidFill>
    <a:ln w="9525" cap="flat" cmpd="sng" algn="ctr">
      <a:solidFill>
        <a:schemeClr val="dk1">
          <a:lumMod val="15000"/>
          <a:lumOff val="85000"/>
        </a:schemeClr>
      </a:solidFill>
      <a:round/>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200" b="1" i="0" u="none" strike="noStrike" kern="1200" baseline="0">
                <a:solidFill>
                  <a:schemeClr val="dk1">
                    <a:lumMod val="75000"/>
                    <a:lumOff val="25000"/>
                  </a:schemeClr>
                </a:solidFill>
                <a:latin typeface="+mn-lt"/>
                <a:ea typeface="+mn-ea"/>
                <a:cs typeface="+mn-cs"/>
              </a:defRPr>
            </a:pPr>
            <a:r>
              <a:rPr lang="en-US" dirty="0"/>
              <a:t>GF Expend and % of Total</a:t>
            </a:r>
          </a:p>
        </c:rich>
      </c:tx>
      <c:layout>
        <c:manualLayout>
          <c:xMode val="edge"/>
          <c:yMode val="edge"/>
          <c:x val="0.28944697917433215"/>
          <c:y val="0"/>
        </c:manualLayout>
      </c:layout>
      <c:overlay val="0"/>
      <c:spPr>
        <a:noFill/>
        <a:ln>
          <a:noFill/>
        </a:ln>
        <a:effectLst/>
      </c:spPr>
      <c:txPr>
        <a:bodyPr rot="0" spcFirstLastPara="1" vertOverflow="ellipsis" vert="horz" wrap="square" anchor="ctr" anchorCtr="1"/>
        <a:lstStyle/>
        <a:p>
          <a:pPr>
            <a:defRPr sz="2200" b="1" i="0" u="none" strike="noStrike" kern="1200" baseline="0">
              <a:solidFill>
                <a:schemeClr val="dk1">
                  <a:lumMod val="75000"/>
                  <a:lumOff val="25000"/>
                </a:schemeClr>
              </a:solidFill>
              <a:latin typeface="+mn-lt"/>
              <a:ea typeface="+mn-ea"/>
              <a:cs typeface="+mn-cs"/>
            </a:defRPr>
          </a:pPr>
          <a:endParaRPr lang="en-US"/>
        </a:p>
      </c:txPr>
    </c:title>
    <c:autoTitleDeleted val="0"/>
    <c:plotArea>
      <c:layout/>
      <c:pieChart>
        <c:varyColors val="1"/>
        <c:ser>
          <c:idx val="0"/>
          <c:order val="0"/>
          <c:dPt>
            <c:idx val="0"/>
            <c:bubble3D val="0"/>
            <c:spPr>
              <a:solidFill>
                <a:schemeClr val="accent1"/>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01-B99F-4200-961F-258572DEAEAA}"/>
              </c:ext>
            </c:extLst>
          </c:dPt>
          <c:dPt>
            <c:idx val="1"/>
            <c:bubble3D val="0"/>
            <c:spPr>
              <a:solidFill>
                <a:schemeClr val="accent3"/>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03-B99F-4200-961F-258572DEAEAA}"/>
              </c:ext>
            </c:extLst>
          </c:dPt>
          <c:dPt>
            <c:idx val="2"/>
            <c:bubble3D val="0"/>
            <c:spPr>
              <a:solidFill>
                <a:schemeClr val="accent5"/>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05-B99F-4200-961F-258572DEAEAA}"/>
              </c:ext>
            </c:extLst>
          </c:dPt>
          <c:dPt>
            <c:idx val="3"/>
            <c:bubble3D val="0"/>
            <c:spPr>
              <a:solidFill>
                <a:schemeClr val="accent1">
                  <a:lumMod val="6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07-B99F-4200-961F-258572DEAEAA}"/>
              </c:ext>
            </c:extLst>
          </c:dPt>
          <c:dPt>
            <c:idx val="4"/>
            <c:bubble3D val="0"/>
            <c:spPr>
              <a:solidFill>
                <a:schemeClr val="accent3">
                  <a:lumMod val="6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09-B99F-4200-961F-258572DEAEAA}"/>
              </c:ext>
            </c:extLst>
          </c:dPt>
          <c:dPt>
            <c:idx val="5"/>
            <c:bubble3D val="0"/>
            <c:spPr>
              <a:solidFill>
                <a:schemeClr val="accent5">
                  <a:lumMod val="6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0B-B99F-4200-961F-258572DEAEAA}"/>
              </c:ext>
            </c:extLst>
          </c:dPt>
          <c:dPt>
            <c:idx val="6"/>
            <c:bubble3D val="0"/>
            <c:spPr>
              <a:solidFill>
                <a:schemeClr val="accent1">
                  <a:lumMod val="80000"/>
                  <a:lumOff val="2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0D-B99F-4200-961F-258572DEAEAA}"/>
              </c:ext>
            </c:extLst>
          </c:dPt>
          <c:dPt>
            <c:idx val="7"/>
            <c:bubble3D val="0"/>
            <c:spPr>
              <a:solidFill>
                <a:schemeClr val="accent3">
                  <a:lumMod val="80000"/>
                  <a:lumOff val="2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0F-B99F-4200-961F-258572DEAEAA}"/>
              </c:ext>
            </c:extLst>
          </c:dPt>
          <c:dLbls>
            <c:dLbl>
              <c:idx val="0"/>
              <c:layout>
                <c:manualLayout>
                  <c:x val="8.4112149532710276E-2"/>
                  <c:y val="9.3220338983050821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A32FDB5E-1AA0-4668-81CA-F190A54A0187}" type="CELLRANGE">
                      <a:rPr lang="en-US" baseline="0" dirty="0"/>
                      <a:pPr>
                        <a:defRPr/>
                      </a:pPr>
                      <a:t>[CELLRANGE]</a:t>
                    </a:fld>
                    <a:r>
                      <a:rPr lang="en-US" baseline="0" dirty="0"/>
                      <a:t>
</a:t>
                    </a:r>
                    <a:fld id="{A011D037-34DF-4BF6-A769-6841B2275CB6}" type="CATEGORYNAME">
                      <a:rPr lang="en-US" baseline="0" dirty="0"/>
                      <a:pPr>
                        <a:defRPr/>
                      </a:pPr>
                      <a:t>[CATEGORY NAME]</a:t>
                    </a:fld>
                    <a:r>
                      <a:rPr lang="en-US" baseline="0" dirty="0"/>
                      <a:t>
</a:t>
                    </a:r>
                    <a:fld id="{FD8EFB71-47B9-4A6D-ACA9-67EFDAE0D1FE}" type="PERCENTAGE">
                      <a:rPr lang="en-US" baseline="0" dirty="0"/>
                      <a:pPr>
                        <a:defRPr/>
                      </a:pPr>
                      <a:t>[PERCENTAGE]</a:t>
                    </a:fld>
                    <a:endParaRPr lang="en-US" baseline="0" dirty="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dlblFieldTable/>
                  <c15:showDataLabelsRange val="1"/>
                </c:ext>
                <c:ext xmlns:c16="http://schemas.microsoft.com/office/drawing/2014/chart" uri="{C3380CC4-5D6E-409C-BE32-E72D297353CC}">
                  <c16:uniqueId val="{00000001-B99F-4200-961F-258572DEAEAA}"/>
                </c:ext>
              </c:extLst>
            </c:dLbl>
            <c:dLbl>
              <c:idx val="1"/>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5C483E03-A704-4204-8A21-2223FCCCC8EC}" type="CELLRANGE">
                      <a:rPr lang="en-US"/>
                      <a:pPr>
                        <a:defRPr/>
                      </a:pPr>
                      <a:t>[CELLRANGE]</a:t>
                    </a:fld>
                    <a:r>
                      <a:rPr lang="en-US" baseline="0"/>
                      <a:t>
</a:t>
                    </a:r>
                    <a:fld id="{24422719-A5DA-4DF3-BB17-82C64A5CB96B}" type="CATEGORYNAME">
                      <a:rPr lang="en-US" baseline="0"/>
                      <a:pPr>
                        <a:defRPr/>
                      </a:pPr>
                      <a:t>[CATEGORY NAME]</a:t>
                    </a:fld>
                    <a:r>
                      <a:rPr lang="en-US" baseline="0"/>
                      <a:t>
</a:t>
                    </a:r>
                    <a:fld id="{1202FE59-CEE5-4628-AAB3-A97BA27E8C5A}"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outEnd"/>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dlblFieldTable/>
                  <c15:xForSave val="1"/>
                  <c15:showDataLabelsRange val="1"/>
                </c:ext>
                <c:ext xmlns:c16="http://schemas.microsoft.com/office/drawing/2014/chart" uri="{C3380CC4-5D6E-409C-BE32-E72D297353CC}">
                  <c16:uniqueId val="{00000003-B99F-4200-961F-258572DEAEAA}"/>
                </c:ext>
              </c:extLst>
            </c:dLbl>
            <c:dLbl>
              <c:idx val="2"/>
              <c:layout>
                <c:manualLayout>
                  <c:x val="-4.6728971962616897E-3"/>
                  <c:y val="5.3672316384180789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5A0C2BE0-5FCF-4CE7-AF7F-F6CEFCB363C5}" type="CELLRANGE">
                      <a:rPr lang="en-US" baseline="0"/>
                      <a:pPr>
                        <a:defRPr/>
                      </a:pPr>
                      <a:t>[CELLRANGE]</a:t>
                    </a:fld>
                    <a:r>
                      <a:rPr lang="en-US" baseline="0"/>
                      <a:t>
</a:t>
                    </a:r>
                    <a:fld id="{00A3DDE9-8A74-4193-9F7C-F69007C41218}" type="CATEGORYNAME">
                      <a:rPr lang="en-US" baseline="0"/>
                      <a:pPr>
                        <a:defRPr/>
                      </a:pPr>
                      <a:t>[CATEGORY NAME]</a:t>
                    </a:fld>
                    <a:r>
                      <a:rPr lang="en-US" baseline="0"/>
                      <a:t>
</a:t>
                    </a:r>
                    <a:fld id="{79A6E816-160D-4AAF-8315-A3B7502BE4EC}"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dlblFieldTable/>
                  <c15:showDataLabelsRange val="1"/>
                </c:ext>
                <c:ext xmlns:c16="http://schemas.microsoft.com/office/drawing/2014/chart" uri="{C3380CC4-5D6E-409C-BE32-E72D297353CC}">
                  <c16:uniqueId val="{00000005-B99F-4200-961F-258572DEAEAA}"/>
                </c:ext>
              </c:extLst>
            </c:dLbl>
            <c:dLbl>
              <c:idx val="3"/>
              <c:layout>
                <c:manualLayout>
                  <c:x val="-2.336448598130841E-2"/>
                  <c:y val="5.6497175141242938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4E705319-017E-4ADA-92CA-8AD78F3382CD}" type="CELLRANGE">
                      <a:rPr lang="en-US" baseline="0"/>
                      <a:pPr>
                        <a:defRPr/>
                      </a:pPr>
                      <a:t>[CELLRANGE]</a:t>
                    </a:fld>
                    <a:r>
                      <a:rPr lang="en-US" baseline="0"/>
                      <a:t>
</a:t>
                    </a:r>
                    <a:fld id="{9A9786A2-B24B-4B80-8920-66017C73E796}" type="CATEGORYNAME">
                      <a:rPr lang="en-US" baseline="0"/>
                      <a:pPr>
                        <a:defRPr/>
                      </a:pPr>
                      <a:t>[CATEGORY NAME]</a:t>
                    </a:fld>
                    <a:r>
                      <a:rPr lang="en-US" baseline="0"/>
                      <a:t>
</a:t>
                    </a:r>
                    <a:fld id="{FE42B8DB-A4E6-41A2-A7CC-A65F16106D1D}"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dlblFieldTable/>
                  <c15:showDataLabelsRange val="1"/>
                </c:ext>
                <c:ext xmlns:c16="http://schemas.microsoft.com/office/drawing/2014/chart" uri="{C3380CC4-5D6E-409C-BE32-E72D297353CC}">
                  <c16:uniqueId val="{00000007-B99F-4200-961F-258572DEAEAA}"/>
                </c:ext>
              </c:extLst>
            </c:dLbl>
            <c:dLbl>
              <c:idx val="4"/>
              <c:layout>
                <c:manualLayout>
                  <c:x val="-1.4018691588785076E-2"/>
                  <c:y val="3.1073446327683617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98F18526-1337-4666-B8E4-2FA0F287FE54}" type="CELLRANGE">
                      <a:rPr lang="en-US" baseline="0"/>
                      <a:pPr>
                        <a:defRPr/>
                      </a:pPr>
                      <a:t>[CELLRANGE]</a:t>
                    </a:fld>
                    <a:r>
                      <a:rPr lang="en-US" baseline="0"/>
                      <a:t>
</a:t>
                    </a:r>
                    <a:fld id="{879B7139-F230-4B95-A548-764EE89B90DA}" type="CATEGORYNAME">
                      <a:rPr lang="en-US" baseline="0"/>
                      <a:pPr>
                        <a:defRPr/>
                      </a:pPr>
                      <a:t>[CATEGORY NAME]</a:t>
                    </a:fld>
                    <a:r>
                      <a:rPr lang="en-US" baseline="0"/>
                      <a:t>
</a:t>
                    </a:r>
                    <a:fld id="{20E05BA1-6030-413C-A591-FECF8CB832EA}"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dlblFieldTable/>
                  <c15:showDataLabelsRange val="1"/>
                </c:ext>
                <c:ext xmlns:c16="http://schemas.microsoft.com/office/drawing/2014/chart" uri="{C3380CC4-5D6E-409C-BE32-E72D297353CC}">
                  <c16:uniqueId val="{00000009-B99F-4200-961F-258572DEAEAA}"/>
                </c:ext>
              </c:extLst>
            </c:dLbl>
            <c:dLbl>
              <c:idx val="5"/>
              <c:tx>
                <c:rich>
                  <a:bodyPr/>
                  <a:lstStyle/>
                  <a:p>
                    <a:fld id="{37A917E8-BE14-4873-ADD4-D3A9F5898D7E}" type="CATEGORYNAME">
                      <a:rPr lang="en-US"/>
                      <a:pPr/>
                      <a:t>[CATEGORY NAME]</a:t>
                    </a:fld>
                    <a:r>
                      <a:rPr lang="en-US" baseline="0"/>
                      <a:t>
</a:t>
                    </a:r>
                    <a:fld id="{6AB50D18-B3B1-4B2B-97B2-E570C9D82305}" type="PERCENTAGE">
                      <a:rPr lang="en-US" baseline="0"/>
                      <a:pPr/>
                      <a:t>[PERCENTAGE]</a:t>
                    </a:fld>
                    <a:endParaRPr lang="en-US" baseline="0"/>
                  </a:p>
                </c:rich>
              </c:tx>
              <c:dLblPos val="outEnd"/>
              <c:showLegendKey val="0"/>
              <c:showVal val="0"/>
              <c:showCatName val="1"/>
              <c:showSerName val="0"/>
              <c:showPercent val="1"/>
              <c:showBubbleSize val="0"/>
              <c:extLst>
                <c:ext xmlns:c15="http://schemas.microsoft.com/office/drawing/2012/chart" uri="{CE6537A1-D6FC-4f65-9D91-7224C49458BB}">
                  <c15:dlblFieldTable/>
                  <c15:xForSave val="1"/>
                  <c15:showDataLabelsRange val="1"/>
                </c:ext>
                <c:ext xmlns:c16="http://schemas.microsoft.com/office/drawing/2014/chart" uri="{C3380CC4-5D6E-409C-BE32-E72D297353CC}">
                  <c16:uniqueId val="{0000000B-B99F-4200-961F-258572DEAEAA}"/>
                </c:ext>
              </c:extLst>
            </c:dLbl>
            <c:dLbl>
              <c:idx val="6"/>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354DD72D-9528-40AD-8B5F-558D551B35F3}" type="CATEGORYNAME">
                      <a:rPr lang="en-US"/>
                      <a:pPr>
                        <a:defRPr/>
                      </a:pPr>
                      <a:t>[CATEGORY NAME]</a:t>
                    </a:fld>
                    <a:r>
                      <a:rPr lang="en-US" baseline="0"/>
                      <a:t>
</a:t>
                    </a:r>
                    <a:fld id="{E3FB2F19-D7EF-4B69-BC10-320C3C8B0B3F}"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outEnd"/>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dlblFieldTable/>
                  <c15:xForSave val="1"/>
                  <c15:showDataLabelsRange val="1"/>
                </c:ext>
                <c:ext xmlns:c16="http://schemas.microsoft.com/office/drawing/2014/chart" uri="{C3380CC4-5D6E-409C-BE32-E72D297353CC}">
                  <c16:uniqueId val="{0000000D-B99F-4200-961F-258572DEAEAA}"/>
                </c:ext>
              </c:extLst>
            </c:dLbl>
            <c:dLbl>
              <c:idx val="7"/>
              <c:layout>
                <c:manualLayout>
                  <c:x val="0.16043613707165114"/>
                  <c:y val="2.5423728813559324E-2"/>
                </c:manualLayout>
              </c:layout>
              <c:tx>
                <c:rich>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fld id="{425239A0-D541-4D81-AFDF-7AC25BFCA610}" type="CATEGORYNAME">
                      <a:rPr lang="en-US" baseline="0"/>
                      <a:pPr>
                        <a:defRPr/>
                      </a:pPr>
                      <a:t>[CATEGORY NAME]</a:t>
                    </a:fld>
                    <a:r>
                      <a:rPr lang="en-US" baseline="0"/>
                      <a:t>
</a:t>
                    </a:r>
                    <a:fld id="{107825DB-EBA7-4B59-BCF6-413AD805AE16}" type="PERCENTAGE">
                      <a:rPr lang="en-US" baseline="0"/>
                      <a:pPr>
                        <a:defRPr/>
                      </a:pPr>
                      <a:t>[PERCENTAGE]</a:t>
                    </a:fld>
                    <a:endParaRPr lang="en-US" baseline="0"/>
                  </a:p>
                </c:rich>
              </c:tx>
              <c:numFmt formatCode="0.00%" sourceLinked="0"/>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bestFit"/>
              <c:showLegendKey val="0"/>
              <c:showVal val="0"/>
              <c:showCatName val="1"/>
              <c:showSerName val="0"/>
              <c:showPercent val="1"/>
              <c:showBubbleSize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dlblFieldTable/>
                  <c15:showDataLabelsRange val="1"/>
                </c:ext>
                <c:ext xmlns:c16="http://schemas.microsoft.com/office/drawing/2014/chart" uri="{C3380CC4-5D6E-409C-BE32-E72D297353CC}">
                  <c16:uniqueId val="{0000000F-B99F-4200-961F-258572DEAEAA}"/>
                </c:ext>
              </c:extLst>
            </c:dLbl>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clip" horzOverflow="clip"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dLblPos val="outEnd"/>
            <c:showLegendKey val="0"/>
            <c:showVal val="0"/>
            <c:showCatName val="1"/>
            <c:showSerName val="0"/>
            <c:showPercent val="1"/>
            <c:showBubbleSize val="0"/>
            <c:showLeaderLines val="0"/>
            <c:extLst>
              <c:ext xmlns:c15="http://schemas.microsoft.com/office/drawing/2012/chart" uri="{CE6537A1-D6FC-4f65-9D91-7224C49458BB}">
                <c15:spPr xmlns:c15="http://schemas.microsoft.com/office/drawing/2012/chart">
                  <a:prstGeom prst="wedgeRectCallout">
                    <a:avLst/>
                  </a:prstGeom>
                  <a:pattFill prst="pct75">
                    <a:fgClr>
                      <a:schemeClr val="dk1">
                        <a:lumMod val="75000"/>
                        <a:lumOff val="25000"/>
                      </a:schemeClr>
                    </a:fgClr>
                    <a:bgClr>
                      <a:schemeClr val="dk1">
                        <a:lumMod val="65000"/>
                        <a:lumOff val="35000"/>
                      </a:schemeClr>
                    </a:bgClr>
                  </a:pattFill>
                  <a:ln>
                    <a:noFill/>
                  </a:ln>
                </c15:spPr>
                <c15:showDataLabelsRange val="1"/>
              </c:ext>
            </c:extLst>
          </c:dLbls>
          <c:cat>
            <c:strRef>
              <c:f>Sheet1!$A$1:$H$1</c:f>
              <c:strCache>
                <c:ptCount val="8"/>
                <c:pt idx="0">
                  <c:v>Certificated Salaries</c:v>
                </c:pt>
                <c:pt idx="1">
                  <c:v>Classified Salaries</c:v>
                </c:pt>
                <c:pt idx="2">
                  <c:v>Benefits</c:v>
                </c:pt>
                <c:pt idx="3">
                  <c:v>Supplies</c:v>
                </c:pt>
                <c:pt idx="4">
                  <c:v>Services</c:v>
                </c:pt>
                <c:pt idx="5">
                  <c:v>Travel</c:v>
                </c:pt>
                <c:pt idx="6">
                  <c:v>Capital</c:v>
                </c:pt>
                <c:pt idx="7">
                  <c:v>Transfer</c:v>
                </c:pt>
              </c:strCache>
            </c:strRef>
          </c:cat>
          <c:val>
            <c:numRef>
              <c:f>Sheet1!$A$2:$H$2</c:f>
              <c:numCache>
                <c:formatCode>_("$"* #,##0_);_("$"* \(#,##0\);_("$"* "-"??_);_(@_)</c:formatCode>
                <c:ptCount val="8"/>
                <c:pt idx="0">
                  <c:v>13254341</c:v>
                </c:pt>
                <c:pt idx="1">
                  <c:v>9428009</c:v>
                </c:pt>
                <c:pt idx="2">
                  <c:v>10246546</c:v>
                </c:pt>
                <c:pt idx="3">
                  <c:v>2261124</c:v>
                </c:pt>
                <c:pt idx="4">
                  <c:v>4852788</c:v>
                </c:pt>
                <c:pt idx="5">
                  <c:v>71400</c:v>
                </c:pt>
                <c:pt idx="6">
                  <c:v>0</c:v>
                </c:pt>
                <c:pt idx="7">
                  <c:v>142238</c:v>
                </c:pt>
              </c:numCache>
            </c:numRef>
          </c:val>
          <c:extLst>
            <c:ext xmlns:c15="http://schemas.microsoft.com/office/drawing/2012/chart" uri="{02D57815-91ED-43cb-92C2-25804820EDAC}">
              <c15:datalabelsRange>
                <c15:f>Sheet1!$A$2:$E$2</c15:f>
                <c15:dlblRangeCache>
                  <c:ptCount val="5"/>
                  <c:pt idx="0">
                    <c:v> $13,254,341 </c:v>
                  </c:pt>
                  <c:pt idx="1">
                    <c:v> $9,428,009 </c:v>
                  </c:pt>
                  <c:pt idx="2">
                    <c:v> $10,246,546 </c:v>
                  </c:pt>
                  <c:pt idx="3">
                    <c:v> $2,261,124 </c:v>
                  </c:pt>
                  <c:pt idx="4">
                    <c:v> $4,852,788 </c:v>
                  </c:pt>
                </c15:dlblRangeCache>
              </c15:datalabelsRange>
            </c:ext>
            <c:ext xmlns:c16="http://schemas.microsoft.com/office/drawing/2014/chart" uri="{C3380CC4-5D6E-409C-BE32-E72D297353CC}">
              <c16:uniqueId val="{00000010-B99F-4200-961F-258572DEAEAA}"/>
            </c:ext>
          </c:extLst>
        </c:ser>
        <c:ser>
          <c:idx val="1"/>
          <c:order val="1"/>
          <c:dPt>
            <c:idx val="0"/>
            <c:bubble3D val="0"/>
            <c:spPr>
              <a:solidFill>
                <a:schemeClr val="accent1"/>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12-B99F-4200-961F-258572DEAEAA}"/>
              </c:ext>
            </c:extLst>
          </c:dPt>
          <c:dPt>
            <c:idx val="1"/>
            <c:bubble3D val="0"/>
            <c:spPr>
              <a:solidFill>
                <a:schemeClr val="accent3"/>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14-B99F-4200-961F-258572DEAEAA}"/>
              </c:ext>
            </c:extLst>
          </c:dPt>
          <c:dPt>
            <c:idx val="2"/>
            <c:bubble3D val="0"/>
            <c:spPr>
              <a:solidFill>
                <a:schemeClr val="accent5"/>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16-B99F-4200-961F-258572DEAEAA}"/>
              </c:ext>
            </c:extLst>
          </c:dPt>
          <c:dPt>
            <c:idx val="3"/>
            <c:bubble3D val="0"/>
            <c:spPr>
              <a:solidFill>
                <a:schemeClr val="accent1">
                  <a:lumMod val="6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18-B99F-4200-961F-258572DEAEAA}"/>
              </c:ext>
            </c:extLst>
          </c:dPt>
          <c:dPt>
            <c:idx val="4"/>
            <c:bubble3D val="0"/>
            <c:spPr>
              <a:solidFill>
                <a:schemeClr val="accent3">
                  <a:lumMod val="6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1A-B99F-4200-961F-258572DEAEAA}"/>
              </c:ext>
            </c:extLst>
          </c:dPt>
          <c:dPt>
            <c:idx val="5"/>
            <c:bubble3D val="0"/>
            <c:spPr>
              <a:solidFill>
                <a:schemeClr val="accent5">
                  <a:lumMod val="6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1C-B99F-4200-961F-258572DEAEAA}"/>
              </c:ext>
            </c:extLst>
          </c:dPt>
          <c:dPt>
            <c:idx val="6"/>
            <c:bubble3D val="0"/>
            <c:spPr>
              <a:solidFill>
                <a:schemeClr val="accent1">
                  <a:lumMod val="80000"/>
                  <a:lumOff val="2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1E-B99F-4200-961F-258572DEAEAA}"/>
              </c:ext>
            </c:extLst>
          </c:dPt>
          <c:dPt>
            <c:idx val="7"/>
            <c:bubble3D val="0"/>
            <c:spPr>
              <a:solidFill>
                <a:schemeClr val="accent3">
                  <a:lumMod val="80000"/>
                  <a:lumOff val="20000"/>
                </a:schemeClr>
              </a:solidFill>
              <a:ln>
                <a:noFill/>
              </a:ln>
              <a:effectLst>
                <a:outerShdw blurRad="254000" sx="102000" sy="102000" algn="ctr" rotWithShape="0">
                  <a:prstClr val="black">
                    <a:alpha val="20000"/>
                  </a:prstClr>
                </a:outerShdw>
              </a:effectLst>
            </c:spPr>
            <c:extLst>
              <c:ext xmlns:c16="http://schemas.microsoft.com/office/drawing/2014/chart" uri="{C3380CC4-5D6E-409C-BE32-E72D297353CC}">
                <c16:uniqueId val="{00000020-B99F-4200-961F-258572DEAEAA}"/>
              </c:ext>
            </c:extLst>
          </c:dPt>
          <c:dLbls>
            <c:spPr>
              <a:pattFill prst="pct75">
                <a:fgClr>
                  <a:prstClr val="black">
                    <a:lumMod val="75000"/>
                    <a:lumOff val="25000"/>
                  </a:prstClr>
                </a:fgClr>
                <a:bgClr>
                  <a:prstClr val="black">
                    <a:lumMod val="65000"/>
                    <a:lumOff val="35000"/>
                  </a:prstClr>
                </a:bgClr>
              </a:pattFill>
              <a:ln>
                <a:noFill/>
              </a:ln>
              <a:effectLst>
                <a:outerShdw blurRad="50800" dist="38100" dir="2700000" algn="tl" rotWithShape="0">
                  <a:prstClr val="black">
                    <a:alpha val="40000"/>
                  </a:prstClr>
                </a:outerShdw>
              </a:effectLst>
            </c:spPr>
            <c:txPr>
              <a:bodyPr rot="0" spcFirstLastPara="1" vertOverflow="ellipsis" vert="horz" wrap="square" lIns="38100" tIns="19050" rIns="38100" bIns="19050" anchor="ctr" anchorCtr="1">
                <a:spAutoFit/>
              </a:bodyPr>
              <a:lstStyle/>
              <a:p>
                <a:pPr>
                  <a:defRPr sz="1330" b="1" i="0" u="none" strike="noStrike" kern="1200" baseline="0">
                    <a:solidFill>
                      <a:schemeClr val="lt1"/>
                    </a:solidFill>
                    <a:latin typeface="+mn-lt"/>
                    <a:ea typeface="+mn-ea"/>
                    <a:cs typeface="+mn-cs"/>
                  </a:defRPr>
                </a:pPr>
                <a:endParaRPr lang="en-US"/>
              </a:p>
            </c:txPr>
            <c:showLegendKey val="0"/>
            <c:showVal val="0"/>
            <c:showCatName val="0"/>
            <c:showSerName val="0"/>
            <c:showPercent val="1"/>
            <c:showBubbleSize val="0"/>
            <c:showLeaderLines val="1"/>
            <c:leaderLines>
              <c:spPr>
                <a:ln w="9525">
                  <a:solidFill>
                    <a:schemeClr val="dk1">
                      <a:lumMod val="50000"/>
                      <a:lumOff val="50000"/>
                    </a:schemeClr>
                  </a:solidFill>
                </a:ln>
                <a:effectLst/>
              </c:spPr>
            </c:leaderLines>
            <c:extLst>
              <c:ext xmlns:c15="http://schemas.microsoft.com/office/drawing/2012/chart" uri="{CE6537A1-D6FC-4f65-9D91-7224C49458BB}"/>
            </c:extLst>
          </c:dLbls>
          <c:cat>
            <c:strRef>
              <c:f>Sheet1!$A$1:$H$1</c:f>
              <c:strCache>
                <c:ptCount val="8"/>
                <c:pt idx="0">
                  <c:v>Certificated Salaries</c:v>
                </c:pt>
                <c:pt idx="1">
                  <c:v>Classified Salaries</c:v>
                </c:pt>
                <c:pt idx="2">
                  <c:v>Benefits</c:v>
                </c:pt>
                <c:pt idx="3">
                  <c:v>Supplies</c:v>
                </c:pt>
                <c:pt idx="4">
                  <c:v>Services</c:v>
                </c:pt>
                <c:pt idx="5">
                  <c:v>Travel</c:v>
                </c:pt>
                <c:pt idx="6">
                  <c:v>Capital</c:v>
                </c:pt>
                <c:pt idx="7">
                  <c:v>Transfer</c:v>
                </c:pt>
              </c:strCache>
            </c:strRef>
          </c:cat>
          <c:val>
            <c:numRef>
              <c:f>Sheet1!$A$3:$H$3</c:f>
              <c:numCache>
                <c:formatCode>0.00%</c:formatCode>
                <c:ptCount val="8"/>
                <c:pt idx="0">
                  <c:v>0.32924766880812084</c:v>
                </c:pt>
                <c:pt idx="1">
                  <c:v>0.23419874173691338</c:v>
                </c:pt>
                <c:pt idx="2">
                  <c:v>0.25453180839659817</c:v>
                </c:pt>
                <c:pt idx="3">
                  <c:v>5.6167998536184739E-2</c:v>
                </c:pt>
                <c:pt idx="4">
                  <c:v>0.12054685602400173</c:v>
                </c:pt>
                <c:pt idx="5">
                  <c:v>1.773628998446609E-3</c:v>
                </c:pt>
                <c:pt idx="6">
                  <c:v>0</c:v>
                </c:pt>
                <c:pt idx="7">
                  <c:v>3.5332974997345766E-3</c:v>
                </c:pt>
              </c:numCache>
            </c:numRef>
          </c:val>
          <c:extLst>
            <c:ext xmlns:c16="http://schemas.microsoft.com/office/drawing/2014/chart" uri="{C3380CC4-5D6E-409C-BE32-E72D297353CC}">
              <c16:uniqueId val="{00000021-B99F-4200-961F-258572DEAEAA}"/>
            </c:ext>
          </c:extLst>
        </c:ser>
        <c:dLbls>
          <c:showLegendKey val="0"/>
          <c:showVal val="0"/>
          <c:showCatName val="0"/>
          <c:showSerName val="0"/>
          <c:showPercent val="1"/>
          <c:showBubbleSize val="0"/>
          <c:showLeaderLines val="0"/>
        </c:dLbls>
        <c:firstSliceAng val="0"/>
      </c:pieChart>
      <c:spPr>
        <a:noFill/>
        <a:ln>
          <a:noFill/>
        </a:ln>
        <a:effectLst/>
      </c:spPr>
    </c:plotArea>
    <c:legend>
      <c:legendPos val="r"/>
      <c:layout>
        <c:manualLayout>
          <c:xMode val="edge"/>
          <c:yMode val="edge"/>
          <c:x val="0.72868055044521296"/>
          <c:y val="0.52603363138929671"/>
          <c:w val="0.26197365516226362"/>
          <c:h val="0.25289047555496241"/>
        </c:manualLayout>
      </c:layout>
      <c:overlay val="0"/>
      <c:spPr>
        <a:solidFill>
          <a:schemeClr val="lt1">
            <a:lumMod val="95000"/>
            <a:alpha val="39000"/>
          </a:schemeClr>
        </a:solidFill>
        <a:ln>
          <a:noFill/>
        </a:ln>
        <a:effectLst/>
      </c:spPr>
      <c:txPr>
        <a:bodyPr rot="0" spcFirstLastPara="1" vertOverflow="ellipsis" vert="horz" wrap="square" anchor="ctr" anchorCtr="1"/>
        <a:lstStyle/>
        <a:p>
          <a:pPr>
            <a:defRPr sz="1197" b="0" i="0" u="none" strike="noStrike" kern="1200" baseline="0">
              <a:solidFill>
                <a:schemeClr val="dk1">
                  <a:lumMod val="75000"/>
                  <a:lumOff val="25000"/>
                </a:schemeClr>
              </a:solidFill>
              <a:latin typeface="+mn-lt"/>
              <a:ea typeface="+mn-ea"/>
              <a:cs typeface="+mn-cs"/>
            </a:defRPr>
          </a:pPr>
          <a:endParaRPr lang="en-US"/>
        </a:p>
      </c:txPr>
    </c:legend>
    <c:plotVisOnly val="1"/>
    <c:dispBlanksAs val="gap"/>
    <c:showDLblsOverMax val="0"/>
  </c:chart>
  <c:spPr>
    <a:gradFill flip="none" rotWithShape="1">
      <a:gsLst>
        <a:gs pos="0">
          <a:schemeClr val="lt1"/>
        </a:gs>
        <a:gs pos="39000">
          <a:schemeClr val="lt1"/>
        </a:gs>
        <a:gs pos="100000">
          <a:schemeClr val="lt1">
            <a:lumMod val="75000"/>
          </a:schemeClr>
        </a:gs>
      </a:gsLst>
      <a:path path="circle">
        <a:fillToRect l="50000" t="-80000" r="50000" b="180000"/>
      </a:path>
      <a:tileRect/>
    </a:gradFill>
    <a:ln w="9525" cap="flat" cmpd="sng" algn="ctr">
      <a:solidFill>
        <a:schemeClr val="dk1">
          <a:lumMod val="25000"/>
          <a:lumOff val="75000"/>
        </a:schemeClr>
      </a:solidFill>
      <a:round/>
    </a:ln>
    <a:effectLst/>
  </c:spPr>
  <c:txPr>
    <a:bodyPr/>
    <a:lstStyle/>
    <a:p>
      <a:pPr>
        <a:defRPr/>
      </a:pPr>
      <a:endParaRPr lang="en-US"/>
    </a:p>
  </c:txPr>
  <c:externalData r:id="rId3">
    <c:autoUpdate val="0"/>
  </c:externalData>
  <c:userShapes r:id="rId4"/>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v>Certificated Salaries</c:v>
          </c:tx>
          <c:spPr>
            <a:solidFill>
              <a:schemeClr val="accent1"/>
            </a:solidFill>
            <a:ln>
              <a:noFill/>
            </a:ln>
            <a:effectLst/>
          </c:spPr>
          <c:invertIfNegative val="0"/>
          <c:cat>
            <c:strRef>
              <c:f>Sheet1!$A$7:$A$11</c:f>
              <c:strCache>
                <c:ptCount val="5"/>
                <c:pt idx="0">
                  <c:v>15-16</c:v>
                </c:pt>
                <c:pt idx="1">
                  <c:v>16-17</c:v>
                </c:pt>
                <c:pt idx="2">
                  <c:v>17-18</c:v>
                </c:pt>
                <c:pt idx="3">
                  <c:v>18-19</c:v>
                </c:pt>
                <c:pt idx="4">
                  <c:v>19-20</c:v>
                </c:pt>
              </c:strCache>
            </c:strRef>
          </c:cat>
          <c:val>
            <c:numRef>
              <c:f>Sheet1!$B$7:$B$11</c:f>
              <c:numCache>
                <c:formatCode>0.0%</c:formatCode>
                <c:ptCount val="5"/>
                <c:pt idx="0">
                  <c:v>0.34306633605967651</c:v>
                </c:pt>
                <c:pt idx="1">
                  <c:v>0.34898780349085579</c:v>
                </c:pt>
                <c:pt idx="2">
                  <c:v>0.32930784369494787</c:v>
                </c:pt>
                <c:pt idx="3">
                  <c:v>0.32840118659447975</c:v>
                </c:pt>
                <c:pt idx="4">
                  <c:v>0.32924766880812084</c:v>
                </c:pt>
              </c:numCache>
            </c:numRef>
          </c:val>
          <c:extLst>
            <c:ext xmlns:c16="http://schemas.microsoft.com/office/drawing/2014/chart" uri="{C3380CC4-5D6E-409C-BE32-E72D297353CC}">
              <c16:uniqueId val="{00000000-05DD-451F-8901-86CFBB7E6A42}"/>
            </c:ext>
          </c:extLst>
        </c:ser>
        <c:ser>
          <c:idx val="1"/>
          <c:order val="1"/>
          <c:tx>
            <c:v>Classified Salaries</c:v>
          </c:tx>
          <c:spPr>
            <a:solidFill>
              <a:schemeClr val="accent2"/>
            </a:solidFill>
            <a:ln>
              <a:noFill/>
            </a:ln>
            <a:effectLst/>
          </c:spPr>
          <c:invertIfNegative val="0"/>
          <c:cat>
            <c:strRef>
              <c:f>Sheet1!$A$7:$A$11</c:f>
              <c:strCache>
                <c:ptCount val="5"/>
                <c:pt idx="0">
                  <c:v>15-16</c:v>
                </c:pt>
                <c:pt idx="1">
                  <c:v>16-17</c:v>
                </c:pt>
                <c:pt idx="2">
                  <c:v>17-18</c:v>
                </c:pt>
                <c:pt idx="3">
                  <c:v>18-19</c:v>
                </c:pt>
                <c:pt idx="4">
                  <c:v>19-20</c:v>
                </c:pt>
              </c:strCache>
            </c:strRef>
          </c:cat>
          <c:val>
            <c:numRef>
              <c:f>Sheet1!$C$7:$C$11</c:f>
              <c:numCache>
                <c:formatCode>0.0%</c:formatCode>
                <c:ptCount val="5"/>
                <c:pt idx="0">
                  <c:v>0.2213814291500194</c:v>
                </c:pt>
                <c:pt idx="1">
                  <c:v>0.21811241010604013</c:v>
                </c:pt>
                <c:pt idx="2">
                  <c:v>0.22575869820920585</c:v>
                </c:pt>
                <c:pt idx="3">
                  <c:v>0.23069020820147687</c:v>
                </c:pt>
                <c:pt idx="4">
                  <c:v>0.23419874173691338</c:v>
                </c:pt>
              </c:numCache>
            </c:numRef>
          </c:val>
          <c:extLst>
            <c:ext xmlns:c16="http://schemas.microsoft.com/office/drawing/2014/chart" uri="{C3380CC4-5D6E-409C-BE32-E72D297353CC}">
              <c16:uniqueId val="{00000001-05DD-451F-8901-86CFBB7E6A42}"/>
            </c:ext>
          </c:extLst>
        </c:ser>
        <c:ser>
          <c:idx val="2"/>
          <c:order val="2"/>
          <c:tx>
            <c:v>Benefits</c:v>
          </c:tx>
          <c:spPr>
            <a:solidFill>
              <a:schemeClr val="accent3"/>
            </a:solidFill>
            <a:ln>
              <a:noFill/>
            </a:ln>
            <a:effectLst/>
          </c:spPr>
          <c:invertIfNegative val="0"/>
          <c:cat>
            <c:strRef>
              <c:f>Sheet1!$A$7:$A$11</c:f>
              <c:strCache>
                <c:ptCount val="5"/>
                <c:pt idx="0">
                  <c:v>15-16</c:v>
                </c:pt>
                <c:pt idx="1">
                  <c:v>16-17</c:v>
                </c:pt>
                <c:pt idx="2">
                  <c:v>17-18</c:v>
                </c:pt>
                <c:pt idx="3">
                  <c:v>18-19</c:v>
                </c:pt>
                <c:pt idx="4">
                  <c:v>19-20</c:v>
                </c:pt>
              </c:strCache>
            </c:strRef>
          </c:cat>
          <c:val>
            <c:numRef>
              <c:f>Sheet1!$D$7:$D$11</c:f>
              <c:numCache>
                <c:formatCode>0.0%</c:formatCode>
                <c:ptCount val="5"/>
                <c:pt idx="0">
                  <c:v>0.25503026196647499</c:v>
                </c:pt>
                <c:pt idx="1">
                  <c:v>0.25233634559724977</c:v>
                </c:pt>
                <c:pt idx="2">
                  <c:v>0.25760012386809972</c:v>
                </c:pt>
                <c:pt idx="3">
                  <c:v>0.25789091207792864</c:v>
                </c:pt>
                <c:pt idx="4">
                  <c:v>0.25453180839659817</c:v>
                </c:pt>
              </c:numCache>
            </c:numRef>
          </c:val>
          <c:extLst>
            <c:ext xmlns:c16="http://schemas.microsoft.com/office/drawing/2014/chart" uri="{C3380CC4-5D6E-409C-BE32-E72D297353CC}">
              <c16:uniqueId val="{00000002-05DD-451F-8901-86CFBB7E6A42}"/>
            </c:ext>
          </c:extLst>
        </c:ser>
        <c:ser>
          <c:idx val="3"/>
          <c:order val="3"/>
          <c:tx>
            <c:v>Supplies</c:v>
          </c:tx>
          <c:spPr>
            <a:solidFill>
              <a:schemeClr val="accent4"/>
            </a:solidFill>
            <a:ln>
              <a:noFill/>
            </a:ln>
            <a:effectLst/>
          </c:spPr>
          <c:invertIfNegative val="0"/>
          <c:cat>
            <c:strRef>
              <c:f>Sheet1!$A$7:$A$11</c:f>
              <c:strCache>
                <c:ptCount val="5"/>
                <c:pt idx="0">
                  <c:v>15-16</c:v>
                </c:pt>
                <c:pt idx="1">
                  <c:v>16-17</c:v>
                </c:pt>
                <c:pt idx="2">
                  <c:v>17-18</c:v>
                </c:pt>
                <c:pt idx="3">
                  <c:v>18-19</c:v>
                </c:pt>
                <c:pt idx="4">
                  <c:v>19-20</c:v>
                </c:pt>
              </c:strCache>
            </c:strRef>
          </c:cat>
          <c:val>
            <c:numRef>
              <c:f>Sheet1!$E$7:$E$11</c:f>
              <c:numCache>
                <c:formatCode>0.0%</c:formatCode>
                <c:ptCount val="5"/>
                <c:pt idx="0">
                  <c:v>5.8952809782238547E-2</c:v>
                </c:pt>
                <c:pt idx="1">
                  <c:v>5.401148451949124E-2</c:v>
                </c:pt>
                <c:pt idx="2">
                  <c:v>5.3933879364472248E-2</c:v>
                </c:pt>
                <c:pt idx="3">
                  <c:v>5.1918655729193561E-2</c:v>
                </c:pt>
                <c:pt idx="4">
                  <c:v>5.6167998536184739E-2</c:v>
                </c:pt>
              </c:numCache>
            </c:numRef>
          </c:val>
          <c:extLst>
            <c:ext xmlns:c16="http://schemas.microsoft.com/office/drawing/2014/chart" uri="{C3380CC4-5D6E-409C-BE32-E72D297353CC}">
              <c16:uniqueId val="{00000003-05DD-451F-8901-86CFBB7E6A42}"/>
            </c:ext>
          </c:extLst>
        </c:ser>
        <c:ser>
          <c:idx val="4"/>
          <c:order val="4"/>
          <c:tx>
            <c:v>Services</c:v>
          </c:tx>
          <c:spPr>
            <a:solidFill>
              <a:schemeClr val="accent5"/>
            </a:solidFill>
            <a:ln>
              <a:noFill/>
            </a:ln>
            <a:effectLst/>
          </c:spPr>
          <c:invertIfNegative val="0"/>
          <c:cat>
            <c:strRef>
              <c:f>Sheet1!$A$7:$A$11</c:f>
              <c:strCache>
                <c:ptCount val="5"/>
                <c:pt idx="0">
                  <c:v>15-16</c:v>
                </c:pt>
                <c:pt idx="1">
                  <c:v>16-17</c:v>
                </c:pt>
                <c:pt idx="2">
                  <c:v>17-18</c:v>
                </c:pt>
                <c:pt idx="3">
                  <c:v>18-19</c:v>
                </c:pt>
                <c:pt idx="4">
                  <c:v>19-20</c:v>
                </c:pt>
              </c:strCache>
            </c:strRef>
          </c:cat>
          <c:val>
            <c:numRef>
              <c:f>Sheet1!$F$7:$F$11</c:f>
              <c:numCache>
                <c:formatCode>0.0%</c:formatCode>
                <c:ptCount val="5"/>
                <c:pt idx="0">
                  <c:v>0.11896969320391368</c:v>
                </c:pt>
                <c:pt idx="1">
                  <c:v>0.12411349704882395</c:v>
                </c:pt>
                <c:pt idx="2">
                  <c:v>0.12553634301755182</c:v>
                </c:pt>
                <c:pt idx="3">
                  <c:v>0.12363420907440624</c:v>
                </c:pt>
                <c:pt idx="4">
                  <c:v>0.12054685602400173</c:v>
                </c:pt>
              </c:numCache>
            </c:numRef>
          </c:val>
          <c:extLst>
            <c:ext xmlns:c16="http://schemas.microsoft.com/office/drawing/2014/chart" uri="{C3380CC4-5D6E-409C-BE32-E72D297353CC}">
              <c16:uniqueId val="{00000004-05DD-451F-8901-86CFBB7E6A42}"/>
            </c:ext>
          </c:extLst>
        </c:ser>
        <c:ser>
          <c:idx val="5"/>
          <c:order val="5"/>
          <c:tx>
            <c:v>Travel</c:v>
          </c:tx>
          <c:spPr>
            <a:solidFill>
              <a:schemeClr val="accent6"/>
            </a:solidFill>
            <a:ln>
              <a:noFill/>
            </a:ln>
            <a:effectLst/>
          </c:spPr>
          <c:invertIfNegative val="0"/>
          <c:cat>
            <c:strRef>
              <c:f>Sheet1!$A$7:$A$11</c:f>
              <c:strCache>
                <c:ptCount val="5"/>
                <c:pt idx="0">
                  <c:v>15-16</c:v>
                </c:pt>
                <c:pt idx="1">
                  <c:v>16-17</c:v>
                </c:pt>
                <c:pt idx="2">
                  <c:v>17-18</c:v>
                </c:pt>
                <c:pt idx="3">
                  <c:v>18-19</c:v>
                </c:pt>
                <c:pt idx="4">
                  <c:v>19-20</c:v>
                </c:pt>
              </c:strCache>
            </c:strRef>
          </c:cat>
          <c:val>
            <c:numRef>
              <c:f>Sheet1!$G$7:$G$11</c:f>
              <c:numCache>
                <c:formatCode>0.0%</c:formatCode>
                <c:ptCount val="5"/>
                <c:pt idx="0">
                  <c:v>2.5994698376768707E-3</c:v>
                </c:pt>
                <c:pt idx="1">
                  <c:v>2.4384592375391277E-3</c:v>
                </c:pt>
                <c:pt idx="2">
                  <c:v>7.8631118457225015E-3</c:v>
                </c:pt>
                <c:pt idx="3">
                  <c:v>7.464828322514952E-3</c:v>
                </c:pt>
                <c:pt idx="4">
                  <c:v>5.3069264981811855E-3</c:v>
                </c:pt>
              </c:numCache>
            </c:numRef>
          </c:val>
          <c:extLst>
            <c:ext xmlns:c16="http://schemas.microsoft.com/office/drawing/2014/chart" uri="{C3380CC4-5D6E-409C-BE32-E72D297353CC}">
              <c16:uniqueId val="{00000005-05DD-451F-8901-86CFBB7E6A42}"/>
            </c:ext>
          </c:extLst>
        </c:ser>
        <c:dLbls>
          <c:showLegendKey val="0"/>
          <c:showVal val="0"/>
          <c:showCatName val="0"/>
          <c:showSerName val="0"/>
          <c:showPercent val="0"/>
          <c:showBubbleSize val="0"/>
        </c:dLbls>
        <c:gapWidth val="267"/>
        <c:overlap val="-43"/>
        <c:axId val="412299576"/>
        <c:axId val="412299968"/>
      </c:barChart>
      <c:catAx>
        <c:axId val="412299576"/>
        <c:scaling>
          <c:orientation val="minMax"/>
        </c:scaling>
        <c:delete val="0"/>
        <c:axPos val="b"/>
        <c:majorGridlines>
          <c:spPr>
            <a:ln w="9525" cap="flat" cmpd="sng" algn="ctr">
              <a:solidFill>
                <a:schemeClr val="dk1">
                  <a:lumMod val="15000"/>
                  <a:lumOff val="85000"/>
                </a:schemeClr>
              </a:solidFill>
              <a:round/>
            </a:ln>
            <a:effectLst/>
          </c:spPr>
        </c:majorGridlines>
        <c:numFmt formatCode="General" sourceLinked="1"/>
        <c:majorTickMark val="none"/>
        <c:minorTickMark val="none"/>
        <c:tickLblPos val="nextTo"/>
        <c:spPr>
          <a:noFill/>
          <a:ln w="9525" cap="flat" cmpd="sng" algn="ctr">
            <a:solidFill>
              <a:schemeClr val="dk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dk1">
                    <a:lumMod val="65000"/>
                    <a:lumOff val="35000"/>
                  </a:schemeClr>
                </a:solidFill>
                <a:latin typeface="+mn-lt"/>
                <a:ea typeface="+mn-ea"/>
                <a:cs typeface="+mn-cs"/>
              </a:defRPr>
            </a:pPr>
            <a:endParaRPr lang="en-US"/>
          </a:p>
        </c:txPr>
        <c:crossAx val="412299968"/>
        <c:crosses val="autoZero"/>
        <c:auto val="1"/>
        <c:lblAlgn val="ctr"/>
        <c:lblOffset val="100"/>
        <c:noMultiLvlLbl val="0"/>
      </c:catAx>
      <c:valAx>
        <c:axId val="412299968"/>
        <c:scaling>
          <c:orientation val="minMax"/>
        </c:scaling>
        <c:delete val="0"/>
        <c:axPos val="l"/>
        <c:majorGridlines>
          <c:spPr>
            <a:ln w="9525" cap="flat" cmpd="sng" algn="ctr">
              <a:solidFill>
                <a:schemeClr val="dk1">
                  <a:lumMod val="15000"/>
                  <a:lumOff val="85000"/>
                </a:schemeClr>
              </a:solidFill>
              <a:round/>
            </a:ln>
            <a:effectLst/>
          </c:spPr>
        </c:majorGridlines>
        <c:numFmt formatCode="0.0%"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crossAx val="412299576"/>
        <c:crosses val="autoZero"/>
        <c:crossBetween val="between"/>
      </c:valAx>
      <c:dTable>
        <c:showHorzBorder val="1"/>
        <c:showVertBorder val="1"/>
        <c:showOutline val="1"/>
        <c:showKeys val="1"/>
        <c:spPr>
          <a:noFill/>
          <a:ln w="9525" cap="flat" cmpd="sng" algn="ctr">
            <a:solidFill>
              <a:schemeClr val="dk1">
                <a:lumMod val="15000"/>
                <a:lumOff val="85000"/>
              </a:schemeClr>
            </a:solidFill>
            <a:round/>
          </a:ln>
          <a:effectLst/>
        </c:spPr>
        <c:txPr>
          <a:bodyPr rot="0" spcFirstLastPara="1" vertOverflow="ellipsis" vert="horz" wrap="square" anchor="ctr" anchorCtr="1"/>
          <a:lstStyle/>
          <a:p>
            <a:pPr rtl="0">
              <a:defRPr sz="1064" b="0" i="0" u="none" strike="noStrike" kern="1200" baseline="0">
                <a:solidFill>
                  <a:schemeClr val="dk1">
                    <a:lumMod val="65000"/>
                    <a:lumOff val="35000"/>
                  </a:schemeClr>
                </a:solidFill>
                <a:latin typeface="+mn-lt"/>
                <a:ea typeface="+mn-ea"/>
                <a:cs typeface="+mn-cs"/>
              </a:defRPr>
            </a:pPr>
            <a:endParaRPr lang="en-US"/>
          </a:p>
        </c:txPr>
      </c:dTable>
      <c:spPr>
        <a:pattFill prst="ltDnDiag">
          <a:fgClr>
            <a:schemeClr val="dk1">
              <a:lumMod val="15000"/>
              <a:lumOff val="85000"/>
            </a:schemeClr>
          </a:fgClr>
          <a:bgClr>
            <a:schemeClr val="lt1"/>
          </a:bgClr>
        </a:pattFill>
        <a:ln>
          <a:noFill/>
        </a:ln>
        <a:effectLst/>
      </c:spPr>
    </c:plotArea>
    <c:plotVisOnly val="1"/>
    <c:dispBlanksAs val="gap"/>
    <c:showDLblsOverMax val="0"/>
  </c:chart>
  <c:spPr>
    <a:solidFill>
      <a:schemeClr val="lt1"/>
    </a:solidFill>
    <a:ln w="9525" cap="flat" cmpd="sng" algn="ctr">
      <a:solidFill>
        <a:schemeClr val="dk1">
          <a:lumMod val="15000"/>
          <a:lumOff val="85000"/>
        </a:schemeClr>
      </a:solidFill>
      <a:round/>
    </a:ln>
    <a:effectLst/>
  </c:spPr>
  <c:txPr>
    <a:bodyPr/>
    <a:lstStyle/>
    <a:p>
      <a:pPr>
        <a:defRPr/>
      </a:pPr>
      <a:endParaRPr lang="en-US"/>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1918512726057415"/>
          <c:y val="3.7689547126502521E-2"/>
          <c:w val="0.76295099459277227"/>
          <c:h val="0.80551869935720033"/>
        </c:manualLayout>
      </c:layout>
      <c:barChart>
        <c:barDir val="bar"/>
        <c:grouping val="clustered"/>
        <c:varyColors val="0"/>
        <c:ser>
          <c:idx val="0"/>
          <c:order val="0"/>
          <c:tx>
            <c:strRef>
              <c:f>Sheet1!$B$1</c:f>
              <c:strCache>
                <c:ptCount val="1"/>
                <c:pt idx="0">
                  <c:v>Revenues</c:v>
                </c:pt>
              </c:strCache>
            </c:strRef>
          </c:tx>
          <c:spPr>
            <a:solidFill>
              <a:schemeClr val="accent1"/>
            </a:solidFill>
            <a:ln>
              <a:noFill/>
            </a:ln>
            <a:effectLst/>
          </c:spPr>
          <c:invertIfNegative val="0"/>
          <c:dLbls>
            <c:spPr>
              <a:noFill/>
              <a:ln>
                <a:noFill/>
              </a:ln>
              <a:effectLst/>
            </c:spPr>
            <c:txPr>
              <a:bodyPr rot="0" spcFirstLastPara="1" vertOverflow="overflow" horzOverflow="overflow" vert="horz" wrap="non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Base"/>
            <c:showLegendKey val="0"/>
            <c:showVal val="1"/>
            <c:showCatName val="0"/>
            <c:showSerName val="0"/>
            <c:showPercent val="0"/>
            <c:showBubbleSize val="0"/>
            <c:showLeaderLines val="0"/>
            <c:extLst>
              <c:ext xmlns:c15="http://schemas.microsoft.com/office/drawing/2012/chart" uri="{CE6537A1-D6FC-4f65-9D91-7224C49458BB}">
                <c15:spPr xmlns:c15="http://schemas.microsoft.com/office/drawing/2012/chart">
                  <a:prstGeom prst="rect">
                    <a:avLst/>
                  </a:prstGeom>
                </c15:spPr>
                <c15:showLeaderLines val="0"/>
              </c:ext>
            </c:extLst>
          </c:dLbls>
          <c:cat>
            <c:strRef>
              <c:f>Sheet1!$A$2:$A$5</c:f>
              <c:strCache>
                <c:ptCount val="4"/>
                <c:pt idx="0">
                  <c:v>19-20</c:v>
                </c:pt>
                <c:pt idx="1">
                  <c:v>18-19</c:v>
                </c:pt>
                <c:pt idx="2">
                  <c:v>17-18</c:v>
                </c:pt>
                <c:pt idx="3">
                  <c:v>16-17</c:v>
                </c:pt>
              </c:strCache>
            </c:strRef>
          </c:cat>
          <c:val>
            <c:numRef>
              <c:f>Sheet1!$B$2:$B$5</c:f>
              <c:numCache>
                <c:formatCode>_("$"* #,##0_);_("$"* \(#,##0\);_("$"* "-"??_);_(@_)</c:formatCode>
                <c:ptCount val="4"/>
                <c:pt idx="0">
                  <c:v>5400000</c:v>
                </c:pt>
                <c:pt idx="1">
                  <c:v>4800000</c:v>
                </c:pt>
                <c:pt idx="2">
                  <c:v>3970000</c:v>
                </c:pt>
                <c:pt idx="3">
                  <c:v>3600000</c:v>
                </c:pt>
              </c:numCache>
            </c:numRef>
          </c:val>
          <c:extLst>
            <c:ext xmlns:c16="http://schemas.microsoft.com/office/drawing/2014/chart" uri="{C3380CC4-5D6E-409C-BE32-E72D297353CC}">
              <c16:uniqueId val="{00000000-D7CC-41E7-A2F4-64E76670DF6B}"/>
            </c:ext>
          </c:extLst>
        </c:ser>
        <c:ser>
          <c:idx val="1"/>
          <c:order val="1"/>
          <c:tx>
            <c:strRef>
              <c:f>Sheet1!$C$1</c:f>
              <c:strCache>
                <c:ptCount val="1"/>
                <c:pt idx="0">
                  <c:v>Expenditures</c:v>
                </c:pt>
              </c:strCache>
            </c:strRef>
          </c:tx>
          <c:spPr>
            <a:solidFill>
              <a:schemeClr val="accent2"/>
            </a:solidFill>
            <a:ln>
              <a:noFill/>
            </a:ln>
            <a:effectLst/>
          </c:spPr>
          <c:invertIfNegative val="0"/>
          <c:dLbls>
            <c:spPr>
              <a:noFill/>
              <a:ln>
                <a:noFill/>
              </a:ln>
              <a:effectLst/>
            </c:spPr>
            <c:txPr>
              <a:bodyPr rot="0" spcFirstLastPara="1" vertOverflow="ellipsis" vert="horz" wrap="non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inBase"/>
            <c:showLegendKey val="0"/>
            <c:showVal val="1"/>
            <c:showCatName val="0"/>
            <c:showSerName val="0"/>
            <c:showPercent val="0"/>
            <c:showBubbleSize val="0"/>
            <c:showLeaderLines val="0"/>
            <c:extLst>
              <c:ext xmlns:c15="http://schemas.microsoft.com/office/drawing/2012/chart" uri="{CE6537A1-D6FC-4f65-9D91-7224C49458BB}">
                <c15:spPr xmlns:c15="http://schemas.microsoft.com/office/drawing/2012/chart">
                  <a:prstGeom prst="rect">
                    <a:avLst/>
                  </a:prstGeom>
                </c15:spPr>
                <c15:showLeaderLines val="0"/>
              </c:ext>
            </c:extLst>
          </c:dLbls>
          <c:cat>
            <c:strRef>
              <c:f>Sheet1!$A$2:$A$5</c:f>
              <c:strCache>
                <c:ptCount val="4"/>
                <c:pt idx="0">
                  <c:v>19-20</c:v>
                </c:pt>
                <c:pt idx="1">
                  <c:v>18-19</c:v>
                </c:pt>
                <c:pt idx="2">
                  <c:v>17-18</c:v>
                </c:pt>
                <c:pt idx="3">
                  <c:v>16-17</c:v>
                </c:pt>
              </c:strCache>
            </c:strRef>
          </c:cat>
          <c:val>
            <c:numRef>
              <c:f>Sheet1!$C$2:$C$5</c:f>
              <c:numCache>
                <c:formatCode>_("$"* #,##0_);_("$"* \(#,##0\);_("$"* "-"??_);_(@_)</c:formatCode>
                <c:ptCount val="4"/>
                <c:pt idx="0">
                  <c:v>5938732</c:v>
                </c:pt>
                <c:pt idx="1">
                  <c:v>5365221</c:v>
                </c:pt>
                <c:pt idx="2">
                  <c:v>4484602</c:v>
                </c:pt>
                <c:pt idx="3">
                  <c:v>3776500</c:v>
                </c:pt>
              </c:numCache>
            </c:numRef>
          </c:val>
          <c:extLst>
            <c:ext xmlns:c16="http://schemas.microsoft.com/office/drawing/2014/chart" uri="{C3380CC4-5D6E-409C-BE32-E72D297353CC}">
              <c16:uniqueId val="{00000001-D7CC-41E7-A2F4-64E76670DF6B}"/>
            </c:ext>
          </c:extLst>
        </c:ser>
        <c:dLbls>
          <c:dLblPos val="inEnd"/>
          <c:showLegendKey val="0"/>
          <c:showVal val="1"/>
          <c:showCatName val="0"/>
          <c:showSerName val="0"/>
          <c:showPercent val="0"/>
          <c:showBubbleSize val="0"/>
        </c:dLbls>
        <c:gapWidth val="182"/>
        <c:axId val="412301144"/>
        <c:axId val="412301536"/>
      </c:barChart>
      <c:catAx>
        <c:axId val="412301144"/>
        <c:scaling>
          <c:orientation val="minMax"/>
        </c:scaling>
        <c:delete val="0"/>
        <c:axPos val="l"/>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412301536"/>
        <c:crosses val="autoZero"/>
        <c:auto val="1"/>
        <c:lblAlgn val="ctr"/>
        <c:lblOffset val="100"/>
        <c:noMultiLvlLbl val="0"/>
      </c:catAx>
      <c:valAx>
        <c:axId val="412301536"/>
        <c:scaling>
          <c:orientation val="minMax"/>
        </c:scaling>
        <c:delete val="1"/>
        <c:axPos val="b"/>
        <c:majorGridlines>
          <c:spPr>
            <a:ln w="9525" cap="flat" cmpd="sng" algn="ctr">
              <a:solidFill>
                <a:schemeClr val="tx1">
                  <a:lumMod val="15000"/>
                  <a:lumOff val="85000"/>
                </a:schemeClr>
              </a:solidFill>
              <a:round/>
            </a:ln>
            <a:effectLst/>
          </c:spPr>
        </c:majorGridlines>
        <c:numFmt formatCode="_(&quot;$&quot;* #,##0_);_(&quot;$&quot;* \(#,##0\);_(&quot;$&quot;* &quot;-&quot;??_);_(@_)" sourceLinked="1"/>
        <c:majorTickMark val="none"/>
        <c:minorTickMark val="none"/>
        <c:tickLblPos val="nextTo"/>
        <c:crossAx val="412301144"/>
        <c:crosses val="autoZero"/>
        <c:crossBetween val="between"/>
      </c:valAx>
      <c:spPr>
        <a:gradFill>
          <a:gsLst>
            <a:gs pos="0">
              <a:schemeClr val="lt1"/>
            </a:gs>
            <a:gs pos="39000">
              <a:schemeClr val="lt1"/>
            </a:gs>
            <a:gs pos="100000">
              <a:schemeClr val="lt1">
                <a:lumMod val="75000"/>
              </a:schemeClr>
            </a:gs>
          </a:gsLst>
          <a:path path="circle">
            <a:fillToRect l="50000" t="-80000" r="50000" b="180000"/>
          </a:path>
        </a:grad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showDLblsOverMax val="0"/>
  </c:chart>
  <c:spPr>
    <a:gradFill>
      <a:gsLst>
        <a:gs pos="0">
          <a:schemeClr val="lt1"/>
        </a:gs>
        <a:gs pos="39000">
          <a:schemeClr val="lt1"/>
        </a:gs>
        <a:gs pos="100000">
          <a:schemeClr val="lt1">
            <a:lumMod val="75000"/>
          </a:schemeClr>
        </a:gs>
      </a:gsLst>
      <a:path path="circle">
        <a:fillToRect l="50000" t="-80000" r="50000" b="180000"/>
      </a:path>
    </a:gradFill>
    <a:ln>
      <a:noFill/>
    </a:ln>
    <a:effectLst/>
  </c:spPr>
  <c:txPr>
    <a:bodyPr/>
    <a:lstStyle/>
    <a:p>
      <a:pPr>
        <a:defRPr/>
      </a:pPr>
      <a:endParaRPr lang="en-US"/>
    </a:p>
  </c:txPr>
  <c:externalData r:id="rId1">
    <c:autoUpdate val="0"/>
  </c:externalData>
  <c:userShapes r:id="rId2"/>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21239472600370835"/>
          <c:y val="6.902504032801569E-3"/>
          <c:w val="0.62694787831100895"/>
          <c:h val="0.77686215427694372"/>
        </c:manualLayout>
      </c:layout>
      <c:barChart>
        <c:barDir val="bar"/>
        <c:grouping val="clustered"/>
        <c:varyColors val="0"/>
        <c:ser>
          <c:idx val="0"/>
          <c:order val="0"/>
          <c:tx>
            <c:strRef>
              <c:f>Sheet1!$B$1</c:f>
              <c:strCache>
                <c:ptCount val="1"/>
                <c:pt idx="0">
                  <c:v>Revenues</c:v>
                </c:pt>
              </c:strCache>
            </c:strRef>
          </c:tx>
          <c:spPr>
            <a:solidFill>
              <a:schemeClr val="accent1">
                <a:alpha val="85000"/>
              </a:schemeClr>
            </a:solidFill>
            <a:ln w="9525" cap="flat" cmpd="sng" algn="ctr">
              <a:solidFill>
                <a:schemeClr val="lt1">
                  <a:alpha val="50000"/>
                </a:schemeClr>
              </a:solidFill>
              <a:round/>
            </a:ln>
            <a:effectLst/>
          </c:spPr>
          <c:invertIfNegative val="0"/>
          <c:dLbls>
            <c:spPr>
              <a:noFill/>
              <a:ln>
                <a:noFill/>
              </a:ln>
              <a:effectLst/>
            </c:spPr>
            <c:txPr>
              <a:bodyPr rot="0" spcFirstLastPara="1" vertOverflow="ellipsis" vert="horz" wrap="none" lIns="38100" tIns="19050" rIns="38100" bIns="19050" anchor="ctr" anchorCtr="1">
                <a:spAutoFit/>
              </a:bodyPr>
              <a:lstStyle/>
              <a:p>
                <a:pPr>
                  <a:defRPr sz="1197" b="1" i="0" u="none" strike="noStrike" kern="1200" baseline="0">
                    <a:solidFill>
                      <a:schemeClr val="lt1"/>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pPr xmlns:c15="http://schemas.microsoft.com/office/drawing/2012/chart">
                  <a:prstGeom prst="rect">
                    <a:avLst/>
                  </a:prstGeom>
                </c15:spPr>
                <c15:showLeaderLines val="1"/>
                <c15:leaderLines>
                  <c:spPr>
                    <a:ln w="9525">
                      <a:solidFill>
                        <a:schemeClr val="dk1">
                          <a:lumMod val="50000"/>
                          <a:lumOff val="50000"/>
                        </a:schemeClr>
                      </a:solidFill>
                    </a:ln>
                    <a:effectLst/>
                  </c:spPr>
                </c15:leaderLines>
              </c:ext>
            </c:extLst>
          </c:dLbls>
          <c:cat>
            <c:strRef>
              <c:f>Sheet1!$A$2:$A$5</c:f>
              <c:strCache>
                <c:ptCount val="4"/>
                <c:pt idx="0">
                  <c:v>19-20</c:v>
                </c:pt>
                <c:pt idx="1">
                  <c:v>18-19</c:v>
                </c:pt>
                <c:pt idx="2">
                  <c:v>17-18</c:v>
                </c:pt>
                <c:pt idx="3">
                  <c:v>16-17</c:v>
                </c:pt>
              </c:strCache>
            </c:strRef>
          </c:cat>
          <c:val>
            <c:numRef>
              <c:f>Sheet1!$B$2:$B$5</c:f>
              <c:numCache>
                <c:formatCode>_("$"* #,##0_);_("$"* \(#,##0\);_("$"* "-"??_);_(@_)</c:formatCode>
                <c:ptCount val="4"/>
                <c:pt idx="0">
                  <c:v>938263</c:v>
                </c:pt>
                <c:pt idx="1">
                  <c:v>874631</c:v>
                </c:pt>
                <c:pt idx="2">
                  <c:v>859666</c:v>
                </c:pt>
                <c:pt idx="3">
                  <c:v>826387</c:v>
                </c:pt>
              </c:numCache>
            </c:numRef>
          </c:val>
          <c:extLst>
            <c:ext xmlns:c16="http://schemas.microsoft.com/office/drawing/2014/chart" uri="{C3380CC4-5D6E-409C-BE32-E72D297353CC}">
              <c16:uniqueId val="{00000000-F7A3-423E-9CD1-40386DE8A5E9}"/>
            </c:ext>
          </c:extLst>
        </c:ser>
        <c:ser>
          <c:idx val="1"/>
          <c:order val="1"/>
          <c:tx>
            <c:strRef>
              <c:f>Sheet1!$C$1</c:f>
              <c:strCache>
                <c:ptCount val="1"/>
                <c:pt idx="0">
                  <c:v>Expenditures</c:v>
                </c:pt>
              </c:strCache>
            </c:strRef>
          </c:tx>
          <c:spPr>
            <a:solidFill>
              <a:schemeClr val="accent2">
                <a:alpha val="85000"/>
              </a:schemeClr>
            </a:solidFill>
            <a:ln w="9525" cap="flat" cmpd="sng" algn="ctr">
              <a:solidFill>
                <a:schemeClr val="lt1">
                  <a:alpha val="50000"/>
                </a:schemeClr>
              </a:solidFill>
              <a:round/>
            </a:ln>
            <a:effectLst/>
          </c:spPr>
          <c:invertIfNegative val="0"/>
          <c:dLbls>
            <c:spPr>
              <a:noFill/>
              <a:ln>
                <a:noFill/>
              </a:ln>
              <a:effectLst/>
            </c:spPr>
            <c:txPr>
              <a:bodyPr rot="0" spcFirstLastPara="1" vertOverflow="ellipsis" vert="horz" wrap="none" lIns="38100" tIns="19050" rIns="38100" bIns="19050" anchor="ctr" anchorCtr="1">
                <a:spAutoFit/>
              </a:bodyPr>
              <a:lstStyle/>
              <a:p>
                <a:pPr>
                  <a:defRPr sz="1197" b="1" i="0" u="none" strike="noStrike" kern="1200" baseline="0">
                    <a:solidFill>
                      <a:schemeClr val="lt1"/>
                    </a:solidFill>
                    <a:latin typeface="+mn-lt"/>
                    <a:ea typeface="+mn-ea"/>
                    <a:cs typeface="+mn-cs"/>
                  </a:defRPr>
                </a:pPr>
                <a:endParaRPr lang="en-US"/>
              </a:p>
            </c:txPr>
            <c:dLblPos val="inEnd"/>
            <c:showLegendKey val="0"/>
            <c:showVal val="1"/>
            <c:showCatName val="0"/>
            <c:showSerName val="0"/>
            <c:showPercent val="0"/>
            <c:showBubbleSize val="0"/>
            <c:showLeaderLines val="0"/>
            <c:extLst>
              <c:ext xmlns:c15="http://schemas.microsoft.com/office/drawing/2012/chart" uri="{CE6537A1-D6FC-4f65-9D91-7224C49458BB}">
                <c15:spPr xmlns:c15="http://schemas.microsoft.com/office/drawing/2012/chart">
                  <a:prstGeom prst="rect">
                    <a:avLst/>
                  </a:prstGeom>
                </c15:spPr>
                <c15:showLeaderLines val="1"/>
                <c15:leaderLines>
                  <c:spPr>
                    <a:ln w="9525">
                      <a:solidFill>
                        <a:schemeClr val="dk1">
                          <a:lumMod val="50000"/>
                          <a:lumOff val="50000"/>
                        </a:schemeClr>
                      </a:solidFill>
                    </a:ln>
                    <a:effectLst/>
                  </c:spPr>
                </c15:leaderLines>
              </c:ext>
            </c:extLst>
          </c:dLbls>
          <c:cat>
            <c:strRef>
              <c:f>Sheet1!$A$2:$A$5</c:f>
              <c:strCache>
                <c:ptCount val="4"/>
                <c:pt idx="0">
                  <c:v>19-20</c:v>
                </c:pt>
                <c:pt idx="1">
                  <c:v>18-19</c:v>
                </c:pt>
                <c:pt idx="2">
                  <c:v>17-18</c:v>
                </c:pt>
                <c:pt idx="3">
                  <c:v>16-17</c:v>
                </c:pt>
              </c:strCache>
            </c:strRef>
          </c:cat>
          <c:val>
            <c:numRef>
              <c:f>Sheet1!$C$2:$C$5</c:f>
              <c:numCache>
                <c:formatCode>_("$"* #,##0_);_("$"* \(#,##0\);_("$"* "-"??_);_(@_)</c:formatCode>
                <c:ptCount val="4"/>
                <c:pt idx="0">
                  <c:v>1162981</c:v>
                </c:pt>
                <c:pt idx="1">
                  <c:v>1078528</c:v>
                </c:pt>
                <c:pt idx="2">
                  <c:v>995408</c:v>
                </c:pt>
                <c:pt idx="3">
                  <c:v>947350</c:v>
                </c:pt>
              </c:numCache>
            </c:numRef>
          </c:val>
          <c:extLst>
            <c:ext xmlns:c16="http://schemas.microsoft.com/office/drawing/2014/chart" uri="{C3380CC4-5D6E-409C-BE32-E72D297353CC}">
              <c16:uniqueId val="{00000001-F7A3-423E-9CD1-40386DE8A5E9}"/>
            </c:ext>
          </c:extLst>
        </c:ser>
        <c:dLbls>
          <c:dLblPos val="inEnd"/>
          <c:showLegendKey val="0"/>
          <c:showVal val="1"/>
          <c:showCatName val="0"/>
          <c:showSerName val="0"/>
          <c:showPercent val="0"/>
          <c:showBubbleSize val="0"/>
        </c:dLbls>
        <c:gapWidth val="65"/>
        <c:axId val="412302320"/>
        <c:axId val="344567032"/>
      </c:barChart>
      <c:catAx>
        <c:axId val="412302320"/>
        <c:scaling>
          <c:orientation val="minMax"/>
        </c:scaling>
        <c:delete val="0"/>
        <c:axPos val="l"/>
        <c:numFmt formatCode="General" sourceLinked="1"/>
        <c:majorTickMark val="none"/>
        <c:minorTickMark val="none"/>
        <c:tickLblPos val="nextTo"/>
        <c:spPr>
          <a:noFill/>
          <a:ln w="19050" cap="flat" cmpd="sng" algn="ctr">
            <a:solidFill>
              <a:schemeClr val="dk1">
                <a:lumMod val="75000"/>
                <a:lumOff val="25000"/>
              </a:schemeClr>
            </a:solidFill>
            <a:round/>
          </a:ln>
          <a:effectLst/>
        </c:spPr>
        <c:txPr>
          <a:bodyPr rot="-60000000" spcFirstLastPara="1" vertOverflow="ellipsis" vert="horz" wrap="square" anchor="ctr" anchorCtr="1"/>
          <a:lstStyle/>
          <a:p>
            <a:pPr>
              <a:defRPr sz="1197" b="0" i="0" u="none" strike="noStrike" kern="1200" cap="all" baseline="0">
                <a:solidFill>
                  <a:schemeClr val="dk1">
                    <a:lumMod val="75000"/>
                    <a:lumOff val="25000"/>
                  </a:schemeClr>
                </a:solidFill>
                <a:latin typeface="+mn-lt"/>
                <a:ea typeface="+mn-ea"/>
                <a:cs typeface="+mn-cs"/>
              </a:defRPr>
            </a:pPr>
            <a:endParaRPr lang="en-US"/>
          </a:p>
        </c:txPr>
        <c:crossAx val="344567032"/>
        <c:crosses val="autoZero"/>
        <c:auto val="1"/>
        <c:lblAlgn val="ctr"/>
        <c:lblOffset val="100"/>
        <c:noMultiLvlLbl val="0"/>
      </c:catAx>
      <c:valAx>
        <c:axId val="344567032"/>
        <c:scaling>
          <c:orientation val="minMax"/>
        </c:scaling>
        <c:delete val="1"/>
        <c:axPos val="b"/>
        <c:majorGridlines>
          <c:spPr>
            <a:ln w="9525" cap="flat" cmpd="sng" algn="ctr">
              <a:gradFill>
                <a:gsLst>
                  <a:gs pos="100000">
                    <a:schemeClr val="dk1">
                      <a:lumMod val="95000"/>
                      <a:lumOff val="5000"/>
                      <a:alpha val="42000"/>
                    </a:schemeClr>
                  </a:gs>
                  <a:gs pos="0">
                    <a:schemeClr val="lt1">
                      <a:lumMod val="75000"/>
                      <a:alpha val="36000"/>
                    </a:schemeClr>
                  </a:gs>
                </a:gsLst>
                <a:lin ang="5400000" scaled="0"/>
              </a:gradFill>
              <a:round/>
            </a:ln>
            <a:effectLst/>
          </c:spPr>
        </c:majorGridlines>
        <c:numFmt formatCode="_(&quot;$&quot;* #,##0_);_(&quot;$&quot;* \(#,##0\);_(&quot;$&quot;* &quot;-&quot;??_);_(@_)" sourceLinked="1"/>
        <c:majorTickMark val="none"/>
        <c:minorTickMark val="none"/>
        <c:tickLblPos val="nextTo"/>
        <c:crossAx val="412302320"/>
        <c:crosses val="autoZero"/>
        <c:crossBetween val="between"/>
      </c:valAx>
      <c:spPr>
        <a:noFill/>
        <a:ln>
          <a:noFill/>
        </a:ln>
        <a:effectLst/>
      </c:spPr>
    </c:plotArea>
    <c:legend>
      <c:legendPos val="b"/>
      <c:overlay val="0"/>
      <c:spPr>
        <a:solidFill>
          <a:schemeClr val="lt1">
            <a:lumMod val="95000"/>
            <a:alpha val="39000"/>
          </a:schemeClr>
        </a:solidFill>
        <a:ln>
          <a:noFill/>
        </a:ln>
        <a:effectLst/>
      </c:spPr>
      <c:txPr>
        <a:bodyPr rot="0" spcFirstLastPara="1" vertOverflow="ellipsis" vert="horz" wrap="square" anchor="ctr" anchorCtr="1"/>
        <a:lstStyle/>
        <a:p>
          <a:pPr>
            <a:defRPr sz="1197" b="0" i="0" u="none" strike="noStrike" kern="1200" baseline="0">
              <a:solidFill>
                <a:schemeClr val="dk1">
                  <a:lumMod val="75000"/>
                  <a:lumOff val="25000"/>
                </a:schemeClr>
              </a:solidFill>
              <a:latin typeface="+mn-lt"/>
              <a:ea typeface="+mn-ea"/>
              <a:cs typeface="+mn-cs"/>
            </a:defRPr>
          </a:pPr>
          <a:endParaRPr lang="en-US"/>
        </a:p>
      </c:txPr>
    </c:legend>
    <c:plotVisOnly val="1"/>
    <c:dispBlanksAs val="gap"/>
    <c:showDLblsOverMax val="0"/>
  </c:chart>
  <c:spPr>
    <a:gradFill flip="none" rotWithShape="1">
      <a:gsLst>
        <a:gs pos="0">
          <a:schemeClr val="lt1"/>
        </a:gs>
        <a:gs pos="39000">
          <a:schemeClr val="lt1"/>
        </a:gs>
        <a:gs pos="100000">
          <a:schemeClr val="lt1">
            <a:lumMod val="75000"/>
          </a:schemeClr>
        </a:gs>
      </a:gsLst>
      <a:path path="circle">
        <a:fillToRect l="50000" t="-80000" r="50000" b="180000"/>
      </a:path>
      <a:tileRect/>
    </a:gradFill>
    <a:ln w="9525" cap="flat" cmpd="sng" algn="ctr">
      <a:solidFill>
        <a:schemeClr val="dk1">
          <a:lumMod val="25000"/>
          <a:lumOff val="75000"/>
        </a:schemeClr>
      </a:solidFill>
      <a:round/>
    </a:ln>
    <a:effectLst/>
  </c:spPr>
  <c:txPr>
    <a:bodyPr/>
    <a:lstStyle/>
    <a:p>
      <a:pPr>
        <a:defRPr/>
      </a:pPr>
      <a:endParaRPr lang="en-US"/>
    </a:p>
  </c:txPr>
  <c:externalData r:id="rId1">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128" b="1" i="0" u="none" strike="noStrike" kern="1200" cap="none" spc="0" normalizeH="0" baseline="0">
                <a:solidFill>
                  <a:schemeClr val="dk1">
                    <a:lumMod val="50000"/>
                    <a:lumOff val="50000"/>
                  </a:schemeClr>
                </a:solidFill>
                <a:latin typeface="+mj-lt"/>
                <a:ea typeface="+mj-ea"/>
                <a:cs typeface="+mj-cs"/>
              </a:defRPr>
            </a:pPr>
            <a:r>
              <a:rPr lang="en-US" dirty="0"/>
              <a:t>ENROLLMENT HISTORY</a:t>
            </a:r>
          </a:p>
        </c:rich>
      </c:tx>
      <c:overlay val="0"/>
      <c:spPr>
        <a:noFill/>
        <a:ln>
          <a:noFill/>
        </a:ln>
        <a:effectLst/>
      </c:spPr>
      <c:txPr>
        <a:bodyPr rot="0" spcFirstLastPara="1" vertOverflow="ellipsis" vert="horz" wrap="square" anchor="ctr" anchorCtr="1"/>
        <a:lstStyle/>
        <a:p>
          <a:pPr>
            <a:defRPr sz="2128" b="1" i="0" u="none" strike="noStrike" kern="1200" cap="none" spc="0" normalizeH="0" baseline="0">
              <a:solidFill>
                <a:schemeClr val="dk1">
                  <a:lumMod val="50000"/>
                  <a:lumOff val="50000"/>
                </a:schemeClr>
              </a:solidFill>
              <a:latin typeface="+mj-lt"/>
              <a:ea typeface="+mj-ea"/>
              <a:cs typeface="+mj-cs"/>
            </a:defRPr>
          </a:pPr>
          <a:endParaRPr lang="en-US"/>
        </a:p>
      </c:txPr>
    </c:title>
    <c:autoTitleDeleted val="0"/>
    <c:plotArea>
      <c:layout/>
      <c:barChart>
        <c:barDir val="col"/>
        <c:grouping val="clustered"/>
        <c:varyColors val="0"/>
        <c:ser>
          <c:idx val="0"/>
          <c:order val="0"/>
          <c:tx>
            <c:strRef>
              <c:f>Sheet1!$A$2</c:f>
              <c:strCache>
                <c:ptCount val="1"/>
                <c:pt idx="0">
                  <c:v>BUDGETED</c:v>
                </c:pt>
              </c:strCache>
            </c:strRef>
          </c:tx>
          <c:spPr>
            <a:solidFill>
              <a:schemeClr val="accent1"/>
            </a:solidFill>
            <a:ln>
              <a:noFill/>
            </a:ln>
            <a:effectLst/>
          </c:spPr>
          <c:invertIfNegative val="0"/>
          <c:cat>
            <c:strRef>
              <c:f>Sheet1!$B$1:$I$1</c:f>
              <c:strCache>
                <c:ptCount val="8"/>
                <c:pt idx="0">
                  <c:v>12-13</c:v>
                </c:pt>
                <c:pt idx="1">
                  <c:v>13-14</c:v>
                </c:pt>
                <c:pt idx="2">
                  <c:v>14-15</c:v>
                </c:pt>
                <c:pt idx="3">
                  <c:v>15-16</c:v>
                </c:pt>
                <c:pt idx="4">
                  <c:v>16-17</c:v>
                </c:pt>
                <c:pt idx="5">
                  <c:v>17-18</c:v>
                </c:pt>
                <c:pt idx="6">
                  <c:v>18-19</c:v>
                </c:pt>
                <c:pt idx="7">
                  <c:v>19-20</c:v>
                </c:pt>
              </c:strCache>
            </c:strRef>
          </c:cat>
          <c:val>
            <c:numRef>
              <c:f>Sheet1!$B$2:$I$2</c:f>
              <c:numCache>
                <c:formatCode>_(* #,##0_);_(* \(#,##0\);_(* "-"??_);_(@_)</c:formatCode>
                <c:ptCount val="8"/>
                <c:pt idx="0">
                  <c:v>2044</c:v>
                </c:pt>
                <c:pt idx="1">
                  <c:v>2160</c:v>
                </c:pt>
                <c:pt idx="2">
                  <c:v>2184</c:v>
                </c:pt>
                <c:pt idx="3">
                  <c:v>2175</c:v>
                </c:pt>
                <c:pt idx="4">
                  <c:v>2273</c:v>
                </c:pt>
                <c:pt idx="5">
                  <c:v>2389</c:v>
                </c:pt>
                <c:pt idx="6" formatCode="General">
                  <c:v>2460</c:v>
                </c:pt>
                <c:pt idx="7" formatCode="General">
                  <c:v>2474</c:v>
                </c:pt>
              </c:numCache>
            </c:numRef>
          </c:val>
          <c:extLst>
            <c:ext xmlns:c16="http://schemas.microsoft.com/office/drawing/2014/chart" uri="{C3380CC4-5D6E-409C-BE32-E72D297353CC}">
              <c16:uniqueId val="{00000000-B08C-487F-B0D3-509CDD63BC7C}"/>
            </c:ext>
          </c:extLst>
        </c:ser>
        <c:ser>
          <c:idx val="1"/>
          <c:order val="1"/>
          <c:tx>
            <c:strRef>
              <c:f>Sheet1!$A$3</c:f>
              <c:strCache>
                <c:ptCount val="1"/>
                <c:pt idx="0">
                  <c:v>ACTUAL</c:v>
                </c:pt>
              </c:strCache>
            </c:strRef>
          </c:tx>
          <c:spPr>
            <a:solidFill>
              <a:schemeClr val="accent2"/>
            </a:solidFill>
            <a:ln>
              <a:noFill/>
            </a:ln>
            <a:effectLst/>
          </c:spPr>
          <c:invertIfNegative val="0"/>
          <c:cat>
            <c:strRef>
              <c:f>Sheet1!$B$1:$I$1</c:f>
              <c:strCache>
                <c:ptCount val="8"/>
                <c:pt idx="0">
                  <c:v>12-13</c:v>
                </c:pt>
                <c:pt idx="1">
                  <c:v>13-14</c:v>
                </c:pt>
                <c:pt idx="2">
                  <c:v>14-15</c:v>
                </c:pt>
                <c:pt idx="3">
                  <c:v>15-16</c:v>
                </c:pt>
                <c:pt idx="4">
                  <c:v>16-17</c:v>
                </c:pt>
                <c:pt idx="5">
                  <c:v>17-18</c:v>
                </c:pt>
                <c:pt idx="6">
                  <c:v>18-19</c:v>
                </c:pt>
                <c:pt idx="7">
                  <c:v>19-20</c:v>
                </c:pt>
              </c:strCache>
            </c:strRef>
          </c:cat>
          <c:val>
            <c:numRef>
              <c:f>Sheet1!$B$3:$I$3</c:f>
              <c:numCache>
                <c:formatCode>_(* #,##0_);_(* \(#,##0\);_(* "-"??_);_(@_)</c:formatCode>
                <c:ptCount val="8"/>
                <c:pt idx="0">
                  <c:v>2087.2399999999998</c:v>
                </c:pt>
                <c:pt idx="1">
                  <c:v>2232.48</c:v>
                </c:pt>
                <c:pt idx="2">
                  <c:v>2211.58</c:v>
                </c:pt>
                <c:pt idx="3">
                  <c:v>2279.38</c:v>
                </c:pt>
                <c:pt idx="4">
                  <c:v>2317</c:v>
                </c:pt>
                <c:pt idx="5" formatCode="General">
                  <c:v>2420</c:v>
                </c:pt>
                <c:pt idx="6" formatCode="General">
                  <c:v>2461</c:v>
                </c:pt>
              </c:numCache>
            </c:numRef>
          </c:val>
          <c:extLst>
            <c:ext xmlns:c16="http://schemas.microsoft.com/office/drawing/2014/chart" uri="{C3380CC4-5D6E-409C-BE32-E72D297353CC}">
              <c16:uniqueId val="{00000001-B08C-487F-B0D3-509CDD63BC7C}"/>
            </c:ext>
          </c:extLst>
        </c:ser>
        <c:dLbls>
          <c:showLegendKey val="0"/>
          <c:showVal val="0"/>
          <c:showCatName val="0"/>
          <c:showSerName val="0"/>
          <c:showPercent val="0"/>
          <c:showBubbleSize val="0"/>
        </c:dLbls>
        <c:gapWidth val="267"/>
        <c:overlap val="-43"/>
        <c:axId val="344567816"/>
        <c:axId val="411245552"/>
      </c:barChart>
      <c:catAx>
        <c:axId val="344567816"/>
        <c:scaling>
          <c:orientation val="minMax"/>
        </c:scaling>
        <c:delete val="0"/>
        <c:axPos val="b"/>
        <c:majorGridlines>
          <c:spPr>
            <a:ln w="9525" cap="flat" cmpd="sng" algn="ctr">
              <a:solidFill>
                <a:schemeClr val="dk1">
                  <a:lumMod val="15000"/>
                  <a:lumOff val="85000"/>
                </a:schemeClr>
              </a:solidFill>
              <a:round/>
            </a:ln>
            <a:effectLst/>
          </c:spPr>
        </c:majorGridlines>
        <c:numFmt formatCode="General" sourceLinked="1"/>
        <c:majorTickMark val="none"/>
        <c:minorTickMark val="none"/>
        <c:tickLblPos val="nextTo"/>
        <c:spPr>
          <a:noFill/>
          <a:ln w="9525" cap="flat" cmpd="sng" algn="ctr">
            <a:solidFill>
              <a:schemeClr val="dk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dk1">
                    <a:lumMod val="65000"/>
                    <a:lumOff val="35000"/>
                  </a:schemeClr>
                </a:solidFill>
                <a:latin typeface="+mn-lt"/>
                <a:ea typeface="+mn-ea"/>
                <a:cs typeface="+mn-cs"/>
              </a:defRPr>
            </a:pPr>
            <a:endParaRPr lang="en-US"/>
          </a:p>
        </c:txPr>
        <c:crossAx val="411245552"/>
        <c:crosses val="autoZero"/>
        <c:auto val="1"/>
        <c:lblAlgn val="ctr"/>
        <c:lblOffset val="100"/>
        <c:noMultiLvlLbl val="0"/>
      </c:catAx>
      <c:valAx>
        <c:axId val="411245552"/>
        <c:scaling>
          <c:orientation val="minMax"/>
        </c:scaling>
        <c:delete val="0"/>
        <c:axPos val="l"/>
        <c:majorGridlines>
          <c:spPr>
            <a:ln w="9525" cap="flat" cmpd="sng" algn="ctr">
              <a:solidFill>
                <a:schemeClr val="dk1">
                  <a:lumMod val="15000"/>
                  <a:lumOff val="85000"/>
                </a:schemeClr>
              </a:solidFill>
              <a:round/>
            </a:ln>
            <a:effectLst/>
          </c:spPr>
        </c:majorGridlines>
        <c:numFmt formatCode="_(* #,##0_);_(* \(#,##0\);_(* &quot;-&quot;??_);_(@_)"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crossAx val="344567816"/>
        <c:crosses val="autoZero"/>
        <c:crossBetween val="between"/>
      </c:valAx>
      <c:dTable>
        <c:showHorzBorder val="1"/>
        <c:showVertBorder val="1"/>
        <c:showOutline val="1"/>
        <c:showKeys val="1"/>
        <c:spPr>
          <a:noFill/>
          <a:ln w="9525" cap="flat" cmpd="sng" algn="ctr">
            <a:solidFill>
              <a:schemeClr val="dk1">
                <a:lumMod val="15000"/>
                <a:lumOff val="85000"/>
              </a:schemeClr>
            </a:solidFill>
            <a:round/>
          </a:ln>
          <a:effectLst/>
        </c:spPr>
        <c:txPr>
          <a:bodyPr rot="0" spcFirstLastPara="1" vertOverflow="ellipsis" vert="horz" wrap="square" anchor="ctr" anchorCtr="1"/>
          <a:lstStyle/>
          <a:p>
            <a:pPr rtl="0">
              <a:defRPr sz="1064" b="0" i="0" u="none" strike="noStrike" kern="1200" baseline="0">
                <a:solidFill>
                  <a:schemeClr val="dk1">
                    <a:lumMod val="65000"/>
                    <a:lumOff val="35000"/>
                  </a:schemeClr>
                </a:solidFill>
                <a:latin typeface="+mn-lt"/>
                <a:ea typeface="+mn-ea"/>
                <a:cs typeface="+mn-cs"/>
              </a:defRPr>
            </a:pPr>
            <a:endParaRPr lang="en-US"/>
          </a:p>
        </c:txPr>
      </c:dTable>
      <c:spPr>
        <a:pattFill prst="ltDnDiag">
          <a:fgClr>
            <a:schemeClr val="dk1">
              <a:lumMod val="15000"/>
              <a:lumOff val="85000"/>
            </a:schemeClr>
          </a:fgClr>
          <a:bgClr>
            <a:schemeClr val="lt1"/>
          </a:bgClr>
        </a:pattFill>
        <a:ln>
          <a:noFill/>
        </a:ln>
        <a:effectLst/>
      </c:spPr>
    </c:plotArea>
    <c:legend>
      <c:legendPos val="t"/>
      <c:layout>
        <c:manualLayout>
          <c:xMode val="edge"/>
          <c:yMode val="edge"/>
          <c:x val="0.39264184266686292"/>
          <c:y val="0.15036054945629673"/>
          <c:w val="0.21471631466627419"/>
          <c:h val="0.11867975700752066"/>
        </c:manualLayout>
      </c:layout>
      <c:overlay val="1"/>
      <c:spPr>
        <a:noFill/>
        <a:ln>
          <a:noFill/>
        </a:ln>
        <a:effectLst/>
      </c:spPr>
      <c:txPr>
        <a:bodyPr rot="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legend>
    <c:plotVisOnly val="1"/>
    <c:dispBlanksAs val="gap"/>
    <c:showDLblsOverMax val="0"/>
  </c:chart>
  <c:spPr>
    <a:solidFill>
      <a:schemeClr val="lt1"/>
    </a:solidFill>
    <a:ln w="9525" cap="flat" cmpd="sng" algn="ctr">
      <a:solidFill>
        <a:schemeClr val="dk1">
          <a:lumMod val="15000"/>
          <a:lumOff val="85000"/>
        </a:schemeClr>
      </a:solidFill>
      <a:round/>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1">
  <a:schemeClr val="accent1"/>
  <a:schemeClr val="accent3"/>
  <a:schemeClr val="accent5"/>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8">
  <cs:axisTitle>
    <cs:lnRef idx="0"/>
    <cs:fillRef idx="0"/>
    <cs:effectRef idx="0"/>
    <cs:fontRef idx="minor">
      <a:schemeClr val="dk1">
        <a:lumMod val="65000"/>
        <a:lumOff val="35000"/>
      </a:schemeClr>
    </cs:fontRef>
    <cs:defRPr sz="1197" b="1" kern="1200"/>
  </cs:axisTitle>
  <cs:categoryAxis>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197" kern="1200" cap="none" spc="0" normalizeH="0" baseline="0"/>
  </cs:categoryAxis>
  <cs:chartArea>
    <cs:lnRef idx="0"/>
    <cs:fillRef idx="0"/>
    <cs:effectRef idx="0"/>
    <cs:fontRef idx="minor">
      <a:schemeClr val="dk1"/>
    </cs:fontRef>
    <cs:spPr>
      <a:solidFill>
        <a:schemeClr val="lt1"/>
      </a:solidFill>
      <a:ln w="9525" cap="flat" cmpd="sng" algn="ctr">
        <a:solidFill>
          <a:schemeClr val="dk1">
            <a:lumMod val="15000"/>
            <a:lumOff val="85000"/>
          </a:schemeClr>
        </a:solidFill>
        <a:round/>
      </a:ln>
    </cs:spPr>
    <cs:defRPr sz="1197" kern="1200"/>
  </cs:chartArea>
  <cs:dataLabel>
    <cs:lnRef idx="0"/>
    <cs:fillRef idx="0"/>
    <cs:effectRef idx="0"/>
    <cs:fontRef idx="minor">
      <a:schemeClr val="dk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064"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spPr>
      <a:pattFill prst="ltDnDiag">
        <a:fgClr>
          <a:schemeClr val="dk1">
            <a:lumMod val="15000"/>
            <a:lumOff val="85000"/>
          </a:schemeClr>
        </a:fgClr>
        <a:bgClr>
          <a:schemeClr val="lt1"/>
        </a:bgClr>
      </a:pattFill>
    </cs:spPr>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defRPr sz="1197" kern="1200"/>
  </cs:legend>
  <cs:plotArea>
    <cs:lnRef idx="0"/>
    <cs:fillRef idx="0"/>
    <cs:effectRef idx="0"/>
    <cs:fontRef idx="minor">
      <a:schemeClr val="dk1"/>
    </cs:fontRef>
    <cs:spPr>
      <a:pattFill prst="ltDnDiag">
        <a:fgClr>
          <a:schemeClr val="dk1">
            <a:lumMod val="15000"/>
            <a:lumOff val="85000"/>
          </a:schemeClr>
        </a:fgClr>
        <a:bgClr>
          <a:schemeClr val="lt1"/>
        </a:bgClr>
      </a:pattFill>
    </cs:spPr>
  </cs:plotArea>
  <cs:plotArea3D>
    <cs:lnRef idx="0"/>
    <cs:fillRef idx="0"/>
    <cs:effectRef idx="0"/>
    <cs:fontRef idx="minor">
      <a:schemeClr val="dk1"/>
    </cs:fontRef>
    <cs:spPr>
      <a:solidFill>
        <a:schemeClr val="lt1"/>
      </a:solidFill>
    </cs:spPr>
  </cs:plotArea3D>
  <cs:seriesAxis>
    <cs:lnRef idx="0"/>
    <cs:fillRef idx="0"/>
    <cs:effectRef idx="0"/>
    <cs:fontRef idx="minor">
      <a:schemeClr val="dk1">
        <a:lumMod val="65000"/>
        <a:lumOff val="35000"/>
      </a:schemeClr>
    </cs:fontRef>
    <cs:defRPr sz="1197"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2128" b="1" kern="1200" cap="none"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1197"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1197" kern="1200"/>
  </cs:valueAxis>
  <cs:wall>
    <cs:lnRef idx="0"/>
    <cs:fillRef idx="0"/>
    <cs:effectRef idx="0"/>
    <cs:fontRef idx="minor">
      <a:schemeClr val="dk1"/>
    </cs:fontRef>
    <cs:spPr>
      <a:pattFill prst="ltDnDiag">
        <a:fgClr>
          <a:schemeClr val="dk1">
            <a:lumMod val="15000"/>
            <a:lumOff val="85000"/>
          </a:schemeClr>
        </a:fgClr>
        <a:bgClr>
          <a:schemeClr val="lt1"/>
        </a:bgClr>
      </a:pattFill>
    </cs:spPr>
  </cs:wall>
</cs:chartStyle>
</file>

<file path=ppt/charts/style2.xml><?xml version="1.0" encoding="utf-8"?>
<cs:chartStyle xmlns:cs="http://schemas.microsoft.com/office/drawing/2012/chartStyle" xmlns:a="http://schemas.openxmlformats.org/drawingml/2006/main" id="253">
  <cs:axisTitle>
    <cs:lnRef idx="0"/>
    <cs:fillRef idx="0"/>
    <cs:effectRef idx="0"/>
    <cs:fontRef idx="minor">
      <a:schemeClr val="dk1">
        <a:lumMod val="75000"/>
        <a:lumOff val="25000"/>
      </a:schemeClr>
    </cs:fontRef>
    <cs:defRPr sz="1197" b="1" kern="1200"/>
  </cs:axisTitle>
  <cs:categoryAxis>
    <cs:lnRef idx="0"/>
    <cs:fillRef idx="0"/>
    <cs:effectRef idx="0"/>
    <cs:fontRef idx="minor">
      <a:schemeClr val="dk1">
        <a:lumMod val="75000"/>
        <a:lumOff val="25000"/>
      </a:schemeClr>
    </cs:fontRef>
    <cs:spPr>
      <a:ln w="19050" cap="flat" cmpd="sng" algn="ctr">
        <a:solidFill>
          <a:schemeClr val="dk1">
            <a:lumMod val="75000"/>
            <a:lumOff val="25000"/>
          </a:schemeClr>
        </a:solidFill>
        <a:round/>
      </a:ln>
    </cs:spPr>
    <cs:defRPr sz="1197" kern="1200" cap="all" baseline="0"/>
  </cs:categoryAxis>
  <cs:chartArea>
    <cs:lnRef idx="0"/>
    <cs:fillRef idx="0"/>
    <cs:effectRef idx="0"/>
    <cs:fontRef idx="minor">
      <a:schemeClr val="dk1"/>
    </cs:fontRef>
    <cs:spPr>
      <a:gradFill flip="none" rotWithShape="1">
        <a:gsLst>
          <a:gs pos="0">
            <a:schemeClr val="lt1"/>
          </a:gs>
          <a:gs pos="39000">
            <a:schemeClr val="lt1"/>
          </a:gs>
          <a:gs pos="100000">
            <a:schemeClr val="lt1">
              <a:lumMod val="75000"/>
            </a:schemeClr>
          </a:gs>
        </a:gsLst>
        <a:path path="circle">
          <a:fillToRect l="50000" t="-80000" r="50000" b="180000"/>
        </a:path>
        <a:tileRect/>
      </a:gradFill>
      <a:ln w="9525" cap="flat" cmpd="sng" algn="ctr">
        <a:solidFill>
          <a:schemeClr val="dk1">
            <a:lumMod val="25000"/>
            <a:lumOff val="75000"/>
          </a:schemeClr>
        </a:solidFill>
        <a:round/>
      </a:ln>
    </cs:spPr>
    <cs:defRPr sz="1197" kern="1200"/>
  </cs:chartArea>
  <cs:dataLabel>
    <cs:lnRef idx="0"/>
    <cs:fillRef idx="0"/>
    <cs:effectRef idx="0"/>
    <cs:fontRef idx="minor">
      <a:schemeClr val="lt1"/>
    </cs:fontRef>
    <cs:spPr>
      <a:pattFill prst="pct75">
        <a:fgClr>
          <a:schemeClr val="dk1">
            <a:lumMod val="75000"/>
            <a:lumOff val="25000"/>
          </a:schemeClr>
        </a:fgClr>
        <a:bgClr>
          <a:schemeClr val="dk1">
            <a:lumMod val="65000"/>
            <a:lumOff val="35000"/>
          </a:schemeClr>
        </a:bgClr>
      </a:pattFill>
      <a:effectLst>
        <a:outerShdw blurRad="50800" dist="38100" dir="2700000" algn="tl" rotWithShape="0">
          <a:prstClr val="black">
            <a:alpha val="40000"/>
          </a:prstClr>
        </a:outerShdw>
      </a:effectLst>
    </cs:spPr>
    <cs:defRPr sz="1330" b="1" i="0" u="none" strike="noStrike" kern="1200" baseline="0"/>
  </cs:dataLabel>
  <cs:dataLabelCallout>
    <cs:lnRef idx="0"/>
    <cs:fillRef idx="0"/>
    <cs:effectRef idx="0"/>
    <cs:fontRef idx="minor">
      <a:schemeClr val="lt1"/>
    </cs:fontRef>
    <cs:spPr>
      <a:pattFill prst="pct75">
        <a:fgClr>
          <a:schemeClr val="dk1">
            <a:lumMod val="75000"/>
            <a:lumOff val="25000"/>
          </a:schemeClr>
        </a:fgClr>
        <a:bgClr>
          <a:schemeClr val="dk1">
            <a:lumMod val="65000"/>
            <a:lumOff val="35000"/>
          </a:schemeClr>
        </a:bgClr>
      </a:pattFill>
      <a:effectLst>
        <a:outerShdw blurRad="50800" dist="38100" dir="2700000" algn="tl" rotWithShape="0">
          <a:prstClr val="black">
            <a:alpha val="40000"/>
          </a:prstClr>
        </a:outerShdw>
      </a:effectLst>
    </cs:spPr>
    <cs:defRPr sz="1330" b="1" i="0" u="none" strike="noStrike" kern="1200" baseline="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a:effectLst>
        <a:outerShdw blurRad="254000" sx="102000" sy="102000" algn="ctr" rotWithShape="0">
          <a:prstClr val="black">
            <a:alpha val="20000"/>
          </a:prstClr>
        </a:outerShdw>
      </a:effectLst>
    </cs:spPr>
  </cs:dataPoint>
  <cs:dataPoint3D>
    <cs:lnRef idx="0"/>
    <cs:fillRef idx="0">
      <cs:styleClr val="auto"/>
    </cs:fillRef>
    <cs:effectRef idx="0"/>
    <cs:fontRef idx="minor">
      <a:schemeClr val="dk1"/>
    </cs:fontRef>
    <cs:spPr>
      <a:solidFill>
        <a:schemeClr val="phClr"/>
      </a:solidFill>
      <a:effectLst>
        <a:outerShdw blurRad="254000" sx="102000" sy="102000" algn="ctr" rotWithShape="0">
          <a:prstClr val="black">
            <a:alpha val="20000"/>
          </a:prstClr>
        </a:outerShdw>
      </a:effectLst>
    </cs:spPr>
  </cs:dataPoint3D>
  <cs:dataPointLine>
    <cs:lnRef idx="0">
      <cs:styleClr val="auto"/>
    </cs:lnRef>
    <cs:fillRef idx="0"/>
    <cs:effectRef idx="0"/>
    <cs:fontRef idx="minor">
      <a:schemeClr val="dk1"/>
    </cs:fontRef>
    <cs:spPr>
      <a:ln w="31750" cap="rnd">
        <a:solidFill>
          <a:schemeClr val="phClr">
            <a:alpha val="85000"/>
          </a:schemeClr>
        </a:solidFill>
        <a:round/>
      </a:ln>
    </cs:spPr>
  </cs:dataPointLine>
  <cs:dataPointMarker>
    <cs:lnRef idx="0"/>
    <cs:fillRef idx="0">
      <cs:styleClr val="auto"/>
    </cs:fillRef>
    <cs:effectRef idx="0"/>
    <cs:fontRef idx="minor">
      <a:schemeClr val="dk1"/>
    </cs:fontRef>
    <cs:spPr>
      <a:solidFill>
        <a:schemeClr val="phClr">
          <a:alpha val="85000"/>
        </a:schemeClr>
      </a:solidFill>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75000"/>
        <a:lumOff val="25000"/>
      </a:schemeClr>
    </cs:fontRef>
    <cs:spPr>
      <a:ln w="9525">
        <a:solidFill>
          <a:schemeClr val="dk1">
            <a:lumMod val="35000"/>
            <a:lumOff val="65000"/>
          </a:schemeClr>
        </a:solidFill>
      </a:ln>
    </cs:spPr>
    <cs:defRPr sz="1197" kern="1200"/>
  </cs:dataTable>
  <cs:downBar>
    <cs:lnRef idx="0"/>
    <cs:fillRef idx="0"/>
    <cs:effectRef idx="0"/>
    <cs:fontRef idx="minor">
      <a:schemeClr val="dk1"/>
    </cs:fontRef>
    <cs:spPr>
      <a:solidFill>
        <a:schemeClr val="dk1">
          <a:lumMod val="50000"/>
          <a:lumOff val="50000"/>
        </a:schemeClr>
      </a:solidFill>
      <a:ln w="9525">
        <a:solidFill>
          <a:schemeClr val="dk1">
            <a:lumMod val="65000"/>
            <a:lumOff val="35000"/>
          </a:schemeClr>
        </a:solidFill>
      </a:ln>
    </cs:spPr>
  </cs:downBar>
  <cs:dropLine>
    <cs:lnRef idx="0"/>
    <cs:fillRef idx="0"/>
    <cs:effectRef idx="0"/>
    <cs:fontRef idx="minor">
      <a:schemeClr val="dk1"/>
    </cs:fontRef>
    <cs:spPr>
      <a:ln w="9525">
        <a:solidFill>
          <a:schemeClr val="dk1">
            <a:lumMod val="35000"/>
            <a:lumOff val="65000"/>
          </a:schemeClr>
        </a:solidFill>
        <a:prstDash val="dash"/>
      </a:ln>
    </cs:spPr>
  </cs:dropLine>
  <cs:errorBar>
    <cs:lnRef idx="0"/>
    <cs:fillRef idx="0"/>
    <cs:effectRef idx="0"/>
    <cs:fontRef idx="minor">
      <a:schemeClr val="dk1"/>
    </cs:fontRef>
    <cs:spPr>
      <a:ln w="9525">
        <a:solidFill>
          <a:schemeClr val="dk1">
            <a:lumMod val="65000"/>
            <a:lumOff val="35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gradFill>
          <a:gsLst>
            <a:gs pos="100000">
              <a:schemeClr val="dk1">
                <a:lumMod val="95000"/>
                <a:lumOff val="5000"/>
                <a:alpha val="42000"/>
              </a:schemeClr>
            </a:gs>
            <a:gs pos="0">
              <a:schemeClr val="lt1">
                <a:lumMod val="75000"/>
                <a:alpha val="36000"/>
              </a:schemeClr>
            </a:gs>
          </a:gsLst>
          <a:lin ang="5400000" scaled="0"/>
        </a:gradFill>
        <a:round/>
      </a:ln>
    </cs:spPr>
  </cs:gridlineMajor>
  <cs:gridlineMinor>
    <cs:lnRef idx="0"/>
    <cs:fillRef idx="0"/>
    <cs:effectRef idx="0"/>
    <cs:fontRef idx="minor">
      <a:schemeClr val="dk1"/>
    </cs:fontRef>
    <cs:spPr>
      <a:ln>
        <a:gradFill>
          <a:gsLst>
            <a:gs pos="100000">
              <a:schemeClr val="dk1">
                <a:lumMod val="95000"/>
                <a:lumOff val="5000"/>
                <a:alpha val="42000"/>
              </a:schemeClr>
            </a:gs>
            <a:gs pos="0">
              <a:schemeClr val="lt1">
                <a:lumMod val="75000"/>
                <a:alpha val="36000"/>
              </a:schemeClr>
            </a:gs>
          </a:gsLst>
          <a:lin ang="5400000" scaled="0"/>
        </a:gradFill>
      </a:ln>
    </cs:spPr>
  </cs:gridlineMinor>
  <cs:hiLoLine>
    <cs:lnRef idx="0"/>
    <cs:fillRef idx="0"/>
    <cs:effectRef idx="0"/>
    <cs:fontRef idx="minor">
      <a:schemeClr val="dk1"/>
    </cs:fontRef>
    <cs:spPr>
      <a:ln w="9525">
        <a:solidFill>
          <a:schemeClr val="dk1">
            <a:lumMod val="35000"/>
            <a:lumOff val="65000"/>
          </a:schemeClr>
        </a:solidFill>
        <a:prstDash val="dash"/>
      </a:ln>
    </cs:spPr>
  </cs:hiLoLine>
  <cs:leaderLine>
    <cs:lnRef idx="0"/>
    <cs:fillRef idx="0"/>
    <cs:effectRef idx="0"/>
    <cs:fontRef idx="minor">
      <a:schemeClr val="dk1"/>
    </cs:fontRef>
    <cs:spPr>
      <a:ln w="9525">
        <a:solidFill>
          <a:schemeClr val="dk1">
            <a:lumMod val="50000"/>
            <a:lumOff val="50000"/>
          </a:schemeClr>
        </a:solidFill>
      </a:ln>
    </cs:spPr>
  </cs:leaderLine>
  <cs:legend>
    <cs:lnRef idx="0"/>
    <cs:fillRef idx="0"/>
    <cs:effectRef idx="0"/>
    <cs:fontRef idx="minor">
      <a:schemeClr val="dk1">
        <a:lumMod val="75000"/>
        <a:lumOff val="25000"/>
      </a:schemeClr>
    </cs:fontRef>
    <cs:spPr>
      <a:solidFill>
        <a:schemeClr val="lt1">
          <a:lumMod val="95000"/>
          <a:alpha val="39000"/>
        </a:schemeClr>
      </a:solidFill>
    </cs:spPr>
    <cs:defRPr sz="1197" kern="1200"/>
  </cs:legend>
  <cs:plotArea>
    <cs:lnRef idx="0"/>
    <cs:fillRef idx="0"/>
    <cs:effectRef idx="0"/>
    <cs:fontRef idx="minor">
      <a:schemeClr val="dk1"/>
    </cs:fontRef>
  </cs:plotArea>
  <cs:plotArea3D>
    <cs:lnRef idx="0"/>
    <cs:fillRef idx="0"/>
    <cs:effectRef idx="0"/>
    <cs:fontRef idx="minor">
      <a:schemeClr val="dk1"/>
    </cs:fontRef>
  </cs:plotArea3D>
  <cs:seriesAxis>
    <cs:lnRef idx="0"/>
    <cs:fillRef idx="0"/>
    <cs:effectRef idx="0"/>
    <cs:fontRef idx="minor">
      <a:schemeClr val="dk1">
        <a:lumMod val="75000"/>
        <a:lumOff val="25000"/>
      </a:schemeClr>
    </cs:fontRef>
    <cs:spPr>
      <a:ln w="31750" cap="flat" cmpd="sng" algn="ctr">
        <a:solidFill>
          <a:schemeClr val="dk1">
            <a:lumMod val="75000"/>
            <a:lumOff val="25000"/>
          </a:schemeClr>
        </a:solidFill>
        <a:round/>
      </a:ln>
    </cs:spPr>
    <cs:defRPr sz="1197" kern="1200"/>
  </cs:seriesAxis>
  <cs:seriesLine>
    <cs:lnRef idx="0"/>
    <cs:fillRef idx="0"/>
    <cs:effectRef idx="0"/>
    <cs:fontRef idx="minor">
      <a:schemeClr val="dk1"/>
    </cs:fontRef>
    <cs:spPr>
      <a:ln w="9525">
        <a:solidFill>
          <a:schemeClr val="dk1">
            <a:lumMod val="50000"/>
            <a:lumOff val="50000"/>
          </a:schemeClr>
        </a:solidFill>
        <a:round/>
      </a:ln>
    </cs:spPr>
  </cs:seriesLine>
  <cs:title>
    <cs:lnRef idx="0"/>
    <cs:fillRef idx="0"/>
    <cs:effectRef idx="0"/>
    <cs:fontRef idx="minor">
      <a:schemeClr val="dk1">
        <a:lumMod val="75000"/>
        <a:lumOff val="25000"/>
      </a:schemeClr>
    </cs:fontRef>
    <cs:defRPr sz="2200" b="1" kern="120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75000"/>
        <a:lumOff val="25000"/>
      </a:schemeClr>
    </cs:fontRef>
    <cs:defRPr sz="1197" kern="1200"/>
  </cs:trendlineLabel>
  <cs:upBar>
    <cs:lnRef idx="0"/>
    <cs:fillRef idx="0"/>
    <cs:effectRef idx="0"/>
    <cs:fontRef idx="minor">
      <a:schemeClr val="dk1"/>
    </cs:fontRef>
    <cs:spPr>
      <a:solidFill>
        <a:schemeClr val="lt1"/>
      </a:solidFill>
      <a:ln w="9525">
        <a:solidFill>
          <a:schemeClr val="dk1">
            <a:lumMod val="65000"/>
            <a:lumOff val="35000"/>
          </a:schemeClr>
        </a:solidFill>
      </a:ln>
    </cs:spPr>
  </cs:upBar>
  <cs:valueAxis>
    <cs:lnRef idx="0"/>
    <cs:fillRef idx="0"/>
    <cs:effectRef idx="0"/>
    <cs:fontRef idx="minor">
      <a:schemeClr val="dk1">
        <a:lumMod val="75000"/>
        <a:lumOff val="25000"/>
      </a:schemeClr>
    </cs:fontRef>
    <cs:spPr>
      <a:ln>
        <a:noFill/>
      </a:ln>
    </cs:spPr>
    <cs:defRPr sz="1197" kern="1200"/>
  </cs:valueAxis>
  <cs:wall>
    <cs:lnRef idx="0"/>
    <cs:fillRef idx="0"/>
    <cs:effectRef idx="0"/>
    <cs:fontRef idx="minor">
      <a:schemeClr val="dk1"/>
    </cs:fontRef>
  </cs:wall>
</cs:chartStyle>
</file>

<file path=ppt/charts/style3.xml><?xml version="1.0" encoding="utf-8"?>
<cs:chartStyle xmlns:cs="http://schemas.microsoft.com/office/drawing/2012/chartStyle" xmlns:a="http://schemas.openxmlformats.org/drawingml/2006/main" id="208">
  <cs:axisTitle>
    <cs:lnRef idx="0"/>
    <cs:fillRef idx="0"/>
    <cs:effectRef idx="0"/>
    <cs:fontRef idx="minor">
      <a:schemeClr val="dk1">
        <a:lumMod val="65000"/>
        <a:lumOff val="35000"/>
      </a:schemeClr>
    </cs:fontRef>
    <cs:defRPr sz="1197" b="1" kern="1200"/>
  </cs:axisTitle>
  <cs:categoryAxis>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197" kern="1200" cap="none" spc="0" normalizeH="0" baseline="0"/>
  </cs:categoryAxis>
  <cs:chartArea>
    <cs:lnRef idx="0"/>
    <cs:fillRef idx="0"/>
    <cs:effectRef idx="0"/>
    <cs:fontRef idx="minor">
      <a:schemeClr val="dk1"/>
    </cs:fontRef>
    <cs:spPr>
      <a:solidFill>
        <a:schemeClr val="lt1"/>
      </a:solidFill>
      <a:ln w="9525" cap="flat" cmpd="sng" algn="ctr">
        <a:solidFill>
          <a:schemeClr val="dk1">
            <a:lumMod val="15000"/>
            <a:lumOff val="85000"/>
          </a:schemeClr>
        </a:solidFill>
        <a:round/>
      </a:ln>
    </cs:spPr>
    <cs:defRPr sz="1197" kern="1200"/>
  </cs:chartArea>
  <cs:dataLabel>
    <cs:lnRef idx="0"/>
    <cs:fillRef idx="0"/>
    <cs:effectRef idx="0"/>
    <cs:fontRef idx="minor">
      <a:schemeClr val="dk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064"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spPr>
      <a:pattFill prst="ltDnDiag">
        <a:fgClr>
          <a:schemeClr val="dk1">
            <a:lumMod val="15000"/>
            <a:lumOff val="85000"/>
          </a:schemeClr>
        </a:fgClr>
        <a:bgClr>
          <a:schemeClr val="lt1"/>
        </a:bgClr>
      </a:pattFill>
    </cs:spPr>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defRPr sz="1197" kern="1200"/>
  </cs:legend>
  <cs:plotArea>
    <cs:lnRef idx="0"/>
    <cs:fillRef idx="0"/>
    <cs:effectRef idx="0"/>
    <cs:fontRef idx="minor">
      <a:schemeClr val="dk1"/>
    </cs:fontRef>
    <cs:spPr>
      <a:pattFill prst="ltDnDiag">
        <a:fgClr>
          <a:schemeClr val="dk1">
            <a:lumMod val="15000"/>
            <a:lumOff val="85000"/>
          </a:schemeClr>
        </a:fgClr>
        <a:bgClr>
          <a:schemeClr val="lt1"/>
        </a:bgClr>
      </a:pattFill>
    </cs:spPr>
  </cs:plotArea>
  <cs:plotArea3D>
    <cs:lnRef idx="0"/>
    <cs:fillRef idx="0"/>
    <cs:effectRef idx="0"/>
    <cs:fontRef idx="minor">
      <a:schemeClr val="dk1"/>
    </cs:fontRef>
    <cs:spPr>
      <a:solidFill>
        <a:schemeClr val="lt1"/>
      </a:solidFill>
    </cs:spPr>
  </cs:plotArea3D>
  <cs:seriesAxis>
    <cs:lnRef idx="0"/>
    <cs:fillRef idx="0"/>
    <cs:effectRef idx="0"/>
    <cs:fontRef idx="minor">
      <a:schemeClr val="dk1">
        <a:lumMod val="65000"/>
        <a:lumOff val="35000"/>
      </a:schemeClr>
    </cs:fontRef>
    <cs:defRPr sz="1197"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2128" b="1" kern="1200" cap="none"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1197"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1197" kern="1200"/>
  </cs:valueAxis>
  <cs:wall>
    <cs:lnRef idx="0"/>
    <cs:fillRef idx="0"/>
    <cs:effectRef idx="0"/>
    <cs:fontRef idx="minor">
      <a:schemeClr val="dk1"/>
    </cs:fontRef>
    <cs:spPr>
      <a:pattFill prst="ltDnDiag">
        <a:fgClr>
          <a:schemeClr val="dk1">
            <a:lumMod val="15000"/>
            <a:lumOff val="85000"/>
          </a:schemeClr>
        </a:fgClr>
        <a:bgClr>
          <a:schemeClr val="lt1"/>
        </a:bgClr>
      </a:pattFill>
    </cs:spPr>
  </cs:wall>
</cs:chartStyle>
</file>

<file path=ppt/charts/style4.xml><?xml version="1.0" encoding="utf-8"?>
<cs:chartStyle xmlns:cs="http://schemas.microsoft.com/office/drawing/2012/chartStyle" xmlns:a="http://schemas.openxmlformats.org/drawingml/2006/main" id="208">
  <cs:axisTitle>
    <cs:lnRef idx="0"/>
    <cs:fillRef idx="0"/>
    <cs:effectRef idx="0"/>
    <cs:fontRef idx="minor">
      <a:schemeClr val="dk1">
        <a:lumMod val="65000"/>
        <a:lumOff val="35000"/>
      </a:schemeClr>
    </cs:fontRef>
    <cs:defRPr sz="1197" b="1" kern="1200"/>
  </cs:axisTitle>
  <cs:categoryAxis>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197" kern="1200" cap="none" spc="0" normalizeH="0" baseline="0"/>
  </cs:categoryAxis>
  <cs:chartArea>
    <cs:lnRef idx="0"/>
    <cs:fillRef idx="0"/>
    <cs:effectRef idx="0"/>
    <cs:fontRef idx="minor">
      <a:schemeClr val="dk1"/>
    </cs:fontRef>
    <cs:spPr>
      <a:solidFill>
        <a:schemeClr val="lt1"/>
      </a:solidFill>
      <a:ln w="9525" cap="flat" cmpd="sng" algn="ctr">
        <a:solidFill>
          <a:schemeClr val="dk1">
            <a:lumMod val="15000"/>
            <a:lumOff val="85000"/>
          </a:schemeClr>
        </a:solidFill>
        <a:round/>
      </a:ln>
    </cs:spPr>
    <cs:defRPr sz="1197" kern="1200"/>
  </cs:chartArea>
  <cs:dataLabel>
    <cs:lnRef idx="0"/>
    <cs:fillRef idx="0"/>
    <cs:effectRef idx="0"/>
    <cs:fontRef idx="minor">
      <a:schemeClr val="dk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064"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spPr>
      <a:pattFill prst="ltDnDiag">
        <a:fgClr>
          <a:schemeClr val="dk1">
            <a:lumMod val="15000"/>
            <a:lumOff val="85000"/>
          </a:schemeClr>
        </a:fgClr>
        <a:bgClr>
          <a:schemeClr val="lt1"/>
        </a:bgClr>
      </a:pattFill>
    </cs:spPr>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defRPr sz="1197" kern="1200"/>
  </cs:legend>
  <cs:plotArea>
    <cs:lnRef idx="0"/>
    <cs:fillRef idx="0"/>
    <cs:effectRef idx="0"/>
    <cs:fontRef idx="minor">
      <a:schemeClr val="dk1"/>
    </cs:fontRef>
    <cs:spPr>
      <a:pattFill prst="ltDnDiag">
        <a:fgClr>
          <a:schemeClr val="dk1">
            <a:lumMod val="15000"/>
            <a:lumOff val="85000"/>
          </a:schemeClr>
        </a:fgClr>
        <a:bgClr>
          <a:schemeClr val="lt1"/>
        </a:bgClr>
      </a:pattFill>
    </cs:spPr>
  </cs:plotArea>
  <cs:plotArea3D>
    <cs:lnRef idx="0"/>
    <cs:fillRef idx="0"/>
    <cs:effectRef idx="0"/>
    <cs:fontRef idx="minor">
      <a:schemeClr val="dk1"/>
    </cs:fontRef>
    <cs:spPr>
      <a:solidFill>
        <a:schemeClr val="lt1"/>
      </a:solidFill>
    </cs:spPr>
  </cs:plotArea3D>
  <cs:seriesAxis>
    <cs:lnRef idx="0"/>
    <cs:fillRef idx="0"/>
    <cs:effectRef idx="0"/>
    <cs:fontRef idx="minor">
      <a:schemeClr val="dk1">
        <a:lumMod val="65000"/>
        <a:lumOff val="35000"/>
      </a:schemeClr>
    </cs:fontRef>
    <cs:defRPr sz="1197"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2128" b="1" kern="1200" cap="none"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1197"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1197" kern="1200"/>
  </cs:valueAxis>
  <cs:wall>
    <cs:lnRef idx="0"/>
    <cs:fillRef idx="0"/>
    <cs:effectRef idx="0"/>
    <cs:fontRef idx="minor">
      <a:schemeClr val="dk1"/>
    </cs:fontRef>
    <cs:spPr>
      <a:pattFill prst="ltDnDiag">
        <a:fgClr>
          <a:schemeClr val="dk1">
            <a:lumMod val="15000"/>
            <a:lumOff val="85000"/>
          </a:schemeClr>
        </a:fgClr>
        <a:bgClr>
          <a:schemeClr val="lt1"/>
        </a:bgClr>
      </a:pattFill>
    </cs:spPr>
  </cs:wall>
</cs:chartStyle>
</file>

<file path=ppt/comments/comment1.xml><?xml version="1.0" encoding="utf-8"?>
<p:cmLst xmlns:a="http://schemas.openxmlformats.org/drawingml/2006/main" xmlns:r="http://schemas.openxmlformats.org/officeDocument/2006/relationships" xmlns:p="http://schemas.openxmlformats.org/presentationml/2006/main">
  <p:cm authorId="1" dt="2019-08-07T07:48:48.779" idx="1">
    <p:pos x="10" y="10"/>
    <p:text>You may wish to clarify in footnote why the numbers don't add up between budgeted and actual, relative to fund balance.</p:text>
    <p:extLst>
      <p:ext uri="{C676402C-5697-4E1C-873F-D02D1690AC5C}">
        <p15:threadingInfo xmlns:p15="http://schemas.microsoft.com/office/powerpoint/2012/main" timeZoneBias="420"/>
      </p:ext>
    </p:extLst>
  </p:cm>
</p:cmLst>
</file>

<file path=ppt/comments/comment10.xml><?xml version="1.0" encoding="utf-8"?>
<p:cmLst xmlns:a="http://schemas.openxmlformats.org/drawingml/2006/main" xmlns:r="http://schemas.openxmlformats.org/officeDocument/2006/relationships" xmlns:p="http://schemas.openxmlformats.org/presentationml/2006/main">
  <p:cm authorId="1" dt="2019-08-07T07:59:37.609" idx="12">
    <p:pos x="2711" y="988"/>
    <p:text>Insert "for the KWRL Coop districts</p:text>
    <p:extLst>
      <p:ext uri="{C676402C-5697-4E1C-873F-D02D1690AC5C}">
        <p15:threadingInfo xmlns:p15="http://schemas.microsoft.com/office/powerpoint/2012/main" timeZoneBias="420"/>
      </p:ext>
    </p:extLst>
  </p:cm>
</p:cmLst>
</file>

<file path=ppt/comments/comment2.xml><?xml version="1.0" encoding="utf-8"?>
<p:cmLst xmlns:a="http://schemas.openxmlformats.org/drawingml/2006/main" xmlns:r="http://schemas.openxmlformats.org/officeDocument/2006/relationships" xmlns:p="http://schemas.openxmlformats.org/presentationml/2006/main">
  <p:cm authorId="1" dt="2019-08-07T07:50:05.739" idx="2">
    <p:pos x="3765" y="4018"/>
    <p:text>Consider dropping the bottom row on the table</p:text>
    <p:extLst>
      <p:ext uri="{C676402C-5697-4E1C-873F-D02D1690AC5C}">
        <p15:threadingInfo xmlns:p15="http://schemas.microsoft.com/office/powerpoint/2012/main" timeZoneBias="420"/>
      </p:ext>
    </p:extLst>
  </p:cm>
  <p:cm authorId="1" dt="2019-08-07T07:50:56.418" idx="3">
    <p:pos x="450" y="2627"/>
    <p:text>Consider dropping the row in the middle as well</p:text>
    <p:extLst>
      <p:ext uri="{C676402C-5697-4E1C-873F-D02D1690AC5C}">
        <p15:threadingInfo xmlns:p15="http://schemas.microsoft.com/office/powerpoint/2012/main" timeZoneBias="420"/>
      </p:ext>
    </p:extLst>
  </p:cm>
</p:cmLst>
</file>

<file path=ppt/comments/comment3.xml><?xml version="1.0" encoding="utf-8"?>
<p:cmLst xmlns:a="http://schemas.openxmlformats.org/drawingml/2006/main" xmlns:r="http://schemas.openxmlformats.org/officeDocument/2006/relationships" xmlns:p="http://schemas.openxmlformats.org/presentationml/2006/main">
  <p:cm authorId="1" dt="2019-08-07T07:52:11.317" idx="4">
    <p:pos x="1147" y="754"/>
    <p:text>Insert "By Objects" so comparison to next slide is clear</p:text>
    <p:extLst>
      <p:ext uri="{C676402C-5697-4E1C-873F-D02D1690AC5C}">
        <p15:threadingInfo xmlns:p15="http://schemas.microsoft.com/office/powerpoint/2012/main" timeZoneBias="420"/>
      </p:ext>
    </p:extLst>
  </p:cm>
</p:cmLst>
</file>

<file path=ppt/comments/comment4.xml><?xml version="1.0" encoding="utf-8"?>
<p:cmLst xmlns:a="http://schemas.openxmlformats.org/drawingml/2006/main" xmlns:r="http://schemas.openxmlformats.org/officeDocument/2006/relationships" xmlns:p="http://schemas.openxmlformats.org/presentationml/2006/main">
  <p:cm authorId="1" dt="2019-08-07T07:52:45.606" idx="5">
    <p:pos x="10" y="10"/>
    <p:text>Can you add percentages?  This may make comparison easier</p:text>
    <p:extLst>
      <p:ext uri="{C676402C-5697-4E1C-873F-D02D1690AC5C}">
        <p15:threadingInfo xmlns:p15="http://schemas.microsoft.com/office/powerpoint/2012/main" timeZoneBias="420"/>
      </p:ext>
    </p:extLst>
  </p:cm>
</p:cmLst>
</file>

<file path=ppt/comments/comment5.xml><?xml version="1.0" encoding="utf-8"?>
<p:cmLst xmlns:a="http://schemas.openxmlformats.org/drawingml/2006/main" xmlns:r="http://schemas.openxmlformats.org/officeDocument/2006/relationships" xmlns:p="http://schemas.openxmlformats.org/presentationml/2006/main">
  <p:cm authorId="1" dt="2019-08-07T07:53:15.589" idx="6">
    <p:pos x="10" y="10"/>
    <p:text>Change title to "Uses of Levy Dollars"</p:text>
    <p:extLst>
      <p:ext uri="{C676402C-5697-4E1C-873F-D02D1690AC5C}">
        <p15:threadingInfo xmlns:p15="http://schemas.microsoft.com/office/powerpoint/2012/main" timeZoneBias="420"/>
      </p:ext>
    </p:extLst>
  </p:cm>
</p:cmLst>
</file>

<file path=ppt/comments/comment6.xml><?xml version="1.0" encoding="utf-8"?>
<p:cmLst xmlns:a="http://schemas.openxmlformats.org/drawingml/2006/main" xmlns:r="http://schemas.openxmlformats.org/officeDocument/2006/relationships" xmlns:p="http://schemas.openxmlformats.org/presentationml/2006/main">
  <p:cm authorId="1" dt="2019-08-07T07:54:26.788" idx="7">
    <p:pos x="4425" y="2042"/>
    <p:text>Comma?</p:text>
    <p:extLst>
      <p:ext uri="{C676402C-5697-4E1C-873F-D02D1690AC5C}">
        <p15:threadingInfo xmlns:p15="http://schemas.microsoft.com/office/powerpoint/2012/main" timeZoneBias="420"/>
      </p:ext>
    </p:extLst>
  </p:cm>
</p:cmLst>
</file>

<file path=ppt/comments/comment7.xml><?xml version="1.0" encoding="utf-8"?>
<p:cmLst xmlns:a="http://schemas.openxmlformats.org/drawingml/2006/main" xmlns:r="http://schemas.openxmlformats.org/officeDocument/2006/relationships" xmlns:p="http://schemas.openxmlformats.org/presentationml/2006/main">
  <p:cm authorId="1" dt="2019-08-07T07:55:00.263" idx="8">
    <p:pos x="10" y="10"/>
    <p:text>Consider changing scale so it starts at 1750</p:text>
    <p:extLst>
      <p:ext uri="{C676402C-5697-4E1C-873F-D02D1690AC5C}">
        <p15:threadingInfo xmlns:p15="http://schemas.microsoft.com/office/powerpoint/2012/main" timeZoneBias="420"/>
      </p:ext>
    </p:extLst>
  </p:cm>
</p:cmLst>
</file>

<file path=ppt/comments/comment8.xml><?xml version="1.0" encoding="utf-8"?>
<p:cmLst xmlns:a="http://schemas.openxmlformats.org/drawingml/2006/main" xmlns:r="http://schemas.openxmlformats.org/officeDocument/2006/relationships" xmlns:p="http://schemas.openxmlformats.org/presentationml/2006/main">
  <p:cm authorId="1" dt="2019-08-07T07:55:54.589" idx="9">
    <p:pos x="2740" y="796"/>
    <p:text>Consider centering columns with numbers.... Easier to read.</p:text>
    <p:extLst>
      <p:ext uri="{C676402C-5697-4E1C-873F-D02D1690AC5C}">
        <p15:threadingInfo xmlns:p15="http://schemas.microsoft.com/office/powerpoint/2012/main" timeZoneBias="420"/>
      </p:ext>
    </p:extLst>
  </p:cm>
  <p:cm authorId="1" dt="2019-08-07T07:56:31.419" idx="10">
    <p:pos x="10" y="10"/>
    <p:text>Consider splitting to two slides, putting transportation on second slide, with footnote that it represents services to KWRL, not just Woodland</p:text>
    <p:extLst>
      <p:ext uri="{C676402C-5697-4E1C-873F-D02D1690AC5C}">
        <p15:threadingInfo xmlns:p15="http://schemas.microsoft.com/office/powerpoint/2012/main" timeZoneBias="420"/>
      </p:ext>
    </p:extLst>
  </p:cm>
</p:cmLst>
</file>

<file path=ppt/comments/comment9.xml><?xml version="1.0" encoding="utf-8"?>
<p:cmLst xmlns:a="http://schemas.openxmlformats.org/drawingml/2006/main" xmlns:r="http://schemas.openxmlformats.org/officeDocument/2006/relationships" xmlns:p="http://schemas.openxmlformats.org/presentationml/2006/main">
  <p:cm authorId="1" dt="2019-08-07T07:58:45.673" idx="11">
    <p:pos x="2313" y="3676"/>
    <p:text>Is this the most current date</p:text>
    <p:extLst>
      <p:ext uri="{C676402C-5697-4E1C-873F-D02D1690AC5C}">
        <p15:threadingInfo xmlns:p15="http://schemas.microsoft.com/office/powerpoint/2012/main" timeZoneBias="420"/>
      </p:ext>
    </p:extLst>
  </p:cm>
</p:cmLst>
</file>

<file path=ppt/drawings/drawing1.xml><?xml version="1.0" encoding="utf-8"?>
<c:userShapes xmlns:c="http://schemas.openxmlformats.org/drawingml/2006/chart">
  <cdr:relSizeAnchor xmlns:cdr="http://schemas.openxmlformats.org/drawingml/2006/chartDrawing">
    <cdr:from>
      <cdr:x>0.75701</cdr:x>
      <cdr:y>0.79661</cdr:y>
    </cdr:from>
    <cdr:to>
      <cdr:x>0.94393</cdr:x>
      <cdr:y>0.88136</cdr:y>
    </cdr:to>
    <cdr:sp macro="" textlink="">
      <cdr:nvSpPr>
        <cdr:cNvPr id="2" name="TextBox 1"/>
        <cdr:cNvSpPr txBox="1"/>
      </cdr:nvSpPr>
      <cdr:spPr>
        <a:xfrm xmlns:a="http://schemas.openxmlformats.org/drawingml/2006/main">
          <a:off x="6172200" y="3581400"/>
          <a:ext cx="1524000" cy="381000"/>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endParaRPr lang="en-US" sz="1100" dirty="0"/>
        </a:p>
      </cdr:txBody>
    </cdr:sp>
  </cdr:relSizeAnchor>
  <cdr:relSizeAnchor xmlns:cdr="http://schemas.openxmlformats.org/drawingml/2006/chartDrawing">
    <cdr:from>
      <cdr:x>0.72897</cdr:x>
      <cdr:y>0.79661</cdr:y>
    </cdr:from>
    <cdr:to>
      <cdr:x>0.95327</cdr:x>
      <cdr:y>0.91525</cdr:y>
    </cdr:to>
    <cdr:sp macro="" textlink="">
      <cdr:nvSpPr>
        <cdr:cNvPr id="3" name="TextBox 2"/>
        <cdr:cNvSpPr txBox="1"/>
      </cdr:nvSpPr>
      <cdr:spPr>
        <a:xfrm xmlns:a="http://schemas.openxmlformats.org/drawingml/2006/main">
          <a:off x="5943600" y="3581400"/>
          <a:ext cx="1828800" cy="533400"/>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endParaRPr lang="en-US" sz="1100" dirty="0"/>
        </a:p>
      </cdr:txBody>
    </cdr:sp>
  </cdr:relSizeAnchor>
  <cdr:relSizeAnchor xmlns:cdr="http://schemas.openxmlformats.org/drawingml/2006/chartDrawing">
    <cdr:from>
      <cdr:x>0.77816</cdr:x>
      <cdr:y>0.08475</cdr:y>
    </cdr:from>
    <cdr:to>
      <cdr:x>0.99028</cdr:x>
      <cdr:y>0.30508</cdr:y>
    </cdr:to>
    <cdr:sp macro="" textlink="">
      <cdr:nvSpPr>
        <cdr:cNvPr id="4" name="TextBox 3"/>
        <cdr:cNvSpPr txBox="1"/>
      </cdr:nvSpPr>
      <cdr:spPr>
        <a:xfrm xmlns:a="http://schemas.openxmlformats.org/drawingml/2006/main">
          <a:off x="6344664" y="381000"/>
          <a:ext cx="1729488" cy="990600"/>
        </a:xfrm>
        <a:prstGeom xmlns:a="http://schemas.openxmlformats.org/drawingml/2006/main" prst="rect">
          <a:avLst/>
        </a:prstGeom>
      </cdr:spPr>
      <cdr:txBody>
        <a:bodyPr xmlns:a="http://schemas.openxmlformats.org/drawingml/2006/main" vertOverflow="clip" wrap="square" rtlCol="0"/>
        <a:lstStyle xmlns:a="http://schemas.openxmlformats.org/drawingml/2006/main"/>
        <a:p xmlns:a="http://schemas.openxmlformats.org/drawingml/2006/main">
          <a:endParaRPr lang="en-US" sz="800" b="1" dirty="0"/>
        </a:p>
      </cdr:txBody>
    </cdr:sp>
  </cdr:relSizeAnchor>
  <cdr:relSizeAnchor xmlns:cdr="http://schemas.openxmlformats.org/drawingml/2006/chartDrawing">
    <cdr:from>
      <cdr:x>0.79402</cdr:x>
      <cdr:y>0.0678</cdr:y>
    </cdr:from>
    <cdr:to>
      <cdr:x>0.97159</cdr:x>
      <cdr:y>0.28814</cdr:y>
    </cdr:to>
    <cdr:sp macro="" textlink="">
      <cdr:nvSpPr>
        <cdr:cNvPr id="5" name="TextBox 4"/>
        <cdr:cNvSpPr txBox="1"/>
      </cdr:nvSpPr>
      <cdr:spPr>
        <a:xfrm xmlns:a="http://schemas.openxmlformats.org/drawingml/2006/main">
          <a:off x="6473952" y="304800"/>
          <a:ext cx="1447800" cy="990600"/>
        </a:xfrm>
        <a:prstGeom xmlns:a="http://schemas.openxmlformats.org/drawingml/2006/main" prst="rect">
          <a:avLst/>
        </a:prstGeom>
      </cdr:spPr>
      <cdr:txBody>
        <a:bodyPr xmlns:a="http://schemas.openxmlformats.org/drawingml/2006/main" vertOverflow="clip" wrap="square" rtlCol="0"/>
        <a:lstStyle xmlns:a="http://schemas.openxmlformats.org/drawingml/2006/main"/>
        <a:p xmlns:a="http://schemas.openxmlformats.org/drawingml/2006/main">
          <a:endParaRPr lang="en-US" sz="1100" dirty="0"/>
        </a:p>
      </cdr:txBody>
    </cdr:sp>
  </cdr:relSizeAnchor>
</c:userShapes>
</file>

<file path=ppt/drawings/drawing2.xml><?xml version="1.0" encoding="utf-8"?>
<c:userShapes xmlns:c="http://schemas.openxmlformats.org/drawingml/2006/chart">
  <cdr:relSizeAnchor xmlns:cdr="http://schemas.openxmlformats.org/drawingml/2006/chartDrawing">
    <cdr:from>
      <cdr:x>0.76471</cdr:x>
      <cdr:y>0.14894</cdr:y>
    </cdr:from>
    <cdr:to>
      <cdr:x>1</cdr:x>
      <cdr:y>0.21277</cdr:y>
    </cdr:to>
    <cdr:sp macro="" textlink="">
      <cdr:nvSpPr>
        <cdr:cNvPr id="2" name="TextBox 1"/>
        <cdr:cNvSpPr txBox="1"/>
      </cdr:nvSpPr>
      <cdr:spPr>
        <a:xfrm xmlns:a="http://schemas.openxmlformats.org/drawingml/2006/main">
          <a:off x="2971800" y="533400"/>
          <a:ext cx="914400" cy="228600"/>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endParaRPr lang="en-US" sz="1100" dirty="0"/>
        </a:p>
      </cdr:txBody>
    </cdr:sp>
  </cdr:relSizeAnchor>
</c:userShape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5" y="0"/>
            <a:ext cx="3038475" cy="46212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343" y="0"/>
            <a:ext cx="3038475" cy="462120"/>
          </a:xfrm>
          <a:prstGeom prst="rect">
            <a:avLst/>
          </a:prstGeom>
        </p:spPr>
        <p:txBody>
          <a:bodyPr vert="horz" lIns="91440" tIns="45720" rIns="91440" bIns="45720" rtlCol="0"/>
          <a:lstStyle>
            <a:lvl1pPr algn="r">
              <a:defRPr sz="1200"/>
            </a:lvl1pPr>
          </a:lstStyle>
          <a:p>
            <a:fld id="{D64E2401-7F29-4645-8E4E-D90ACACA5CD5}" type="datetimeFigureOut">
              <a:rPr lang="en-US" smtClean="0"/>
              <a:t>8/8/2019</a:t>
            </a:fld>
            <a:endParaRPr lang="en-US"/>
          </a:p>
        </p:txBody>
      </p:sp>
      <p:sp>
        <p:nvSpPr>
          <p:cNvPr id="4" name="Footer Placeholder 3"/>
          <p:cNvSpPr>
            <a:spLocks noGrp="1"/>
          </p:cNvSpPr>
          <p:nvPr>
            <p:ph type="ftr" sz="quarter" idx="2"/>
          </p:nvPr>
        </p:nvSpPr>
        <p:spPr>
          <a:xfrm>
            <a:off x="5" y="8772378"/>
            <a:ext cx="3038475" cy="46212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343" y="8772378"/>
            <a:ext cx="3038475" cy="462120"/>
          </a:xfrm>
          <a:prstGeom prst="rect">
            <a:avLst/>
          </a:prstGeom>
        </p:spPr>
        <p:txBody>
          <a:bodyPr vert="horz" lIns="91440" tIns="45720" rIns="91440" bIns="45720" rtlCol="0" anchor="b"/>
          <a:lstStyle>
            <a:lvl1pPr algn="r">
              <a:defRPr sz="1200"/>
            </a:lvl1pPr>
          </a:lstStyle>
          <a:p>
            <a:fld id="{8BF6E418-46D1-43A0-B2CF-C6D18CB2C554}" type="slidenum">
              <a:rPr lang="en-US" smtClean="0"/>
              <a:t>‹#›</a:t>
            </a:fld>
            <a:endParaRPr lang="en-US"/>
          </a:p>
        </p:txBody>
      </p:sp>
    </p:spTree>
    <p:extLst>
      <p:ext uri="{BB962C8B-B14F-4D97-AF65-F5344CB8AC3E}">
        <p14:creationId xmlns:p14="http://schemas.microsoft.com/office/powerpoint/2010/main" val="86478332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3037840" cy="461804"/>
          </a:xfrm>
          <a:prstGeom prst="rect">
            <a:avLst/>
          </a:prstGeom>
        </p:spPr>
        <p:txBody>
          <a:bodyPr vert="horz" lIns="93744" tIns="46872" rIns="93744" bIns="46872" rtlCol="0"/>
          <a:lstStyle>
            <a:lvl1pPr algn="l" fontAlgn="auto">
              <a:spcBef>
                <a:spcPts val="0"/>
              </a:spcBef>
              <a:spcAft>
                <a:spcPts val="0"/>
              </a:spcAft>
              <a:defRPr sz="1200" smtClean="0">
                <a:latin typeface="+mn-lt"/>
              </a:defRPr>
            </a:lvl1pPr>
          </a:lstStyle>
          <a:p>
            <a:pPr>
              <a:defRPr/>
            </a:pPr>
            <a:endParaRPr lang="en-US"/>
          </a:p>
        </p:txBody>
      </p:sp>
      <p:sp>
        <p:nvSpPr>
          <p:cNvPr id="3" name="Date Placeholder 2"/>
          <p:cNvSpPr>
            <a:spLocks noGrp="1"/>
          </p:cNvSpPr>
          <p:nvPr>
            <p:ph type="dt" idx="1"/>
          </p:nvPr>
        </p:nvSpPr>
        <p:spPr>
          <a:xfrm>
            <a:off x="3970938" y="1"/>
            <a:ext cx="3037840" cy="461804"/>
          </a:xfrm>
          <a:prstGeom prst="rect">
            <a:avLst/>
          </a:prstGeom>
        </p:spPr>
        <p:txBody>
          <a:bodyPr vert="horz" lIns="93744" tIns="46872" rIns="93744" bIns="46872" rtlCol="0"/>
          <a:lstStyle>
            <a:lvl1pPr algn="r" fontAlgn="auto">
              <a:spcBef>
                <a:spcPts val="0"/>
              </a:spcBef>
              <a:spcAft>
                <a:spcPts val="0"/>
              </a:spcAft>
              <a:defRPr sz="1200" smtClean="0">
                <a:latin typeface="+mn-lt"/>
              </a:defRPr>
            </a:lvl1pPr>
          </a:lstStyle>
          <a:p>
            <a:pPr>
              <a:defRPr/>
            </a:pPr>
            <a:fld id="{93A7E935-795E-47D6-AA3E-B049C2EAD326}" type="datetimeFigureOut">
              <a:rPr lang="en-US"/>
              <a:pPr>
                <a:defRPr/>
              </a:pPr>
              <a:t>8/8/2019</a:t>
            </a:fld>
            <a:endParaRPr lang="en-US"/>
          </a:p>
        </p:txBody>
      </p:sp>
      <p:sp>
        <p:nvSpPr>
          <p:cNvPr id="4" name="Slide Image Placeholder 3"/>
          <p:cNvSpPr>
            <a:spLocks noGrp="1" noRot="1" noChangeAspect="1"/>
          </p:cNvSpPr>
          <p:nvPr>
            <p:ph type="sldImg" idx="2"/>
          </p:nvPr>
        </p:nvSpPr>
        <p:spPr>
          <a:xfrm>
            <a:off x="1195388" y="692150"/>
            <a:ext cx="4619625" cy="3465513"/>
          </a:xfrm>
          <a:prstGeom prst="rect">
            <a:avLst/>
          </a:prstGeom>
          <a:noFill/>
          <a:ln w="12700">
            <a:solidFill>
              <a:prstClr val="black"/>
            </a:solidFill>
          </a:ln>
        </p:spPr>
        <p:txBody>
          <a:bodyPr vert="horz" lIns="93744" tIns="46872" rIns="93744" bIns="46872" rtlCol="0" anchor="ctr"/>
          <a:lstStyle/>
          <a:p>
            <a:pPr lvl="0"/>
            <a:endParaRPr lang="en-US" noProof="0"/>
          </a:p>
        </p:txBody>
      </p:sp>
      <p:sp>
        <p:nvSpPr>
          <p:cNvPr id="5" name="Notes Placeholder 4"/>
          <p:cNvSpPr>
            <a:spLocks noGrp="1"/>
          </p:cNvSpPr>
          <p:nvPr>
            <p:ph type="body" sz="quarter" idx="3"/>
          </p:nvPr>
        </p:nvSpPr>
        <p:spPr>
          <a:xfrm>
            <a:off x="701040" y="4387136"/>
            <a:ext cx="5608320" cy="4156234"/>
          </a:xfrm>
          <a:prstGeom prst="rect">
            <a:avLst/>
          </a:prstGeom>
        </p:spPr>
        <p:txBody>
          <a:bodyPr vert="horz" lIns="93744" tIns="46872" rIns="93744" bIns="46872"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772669"/>
            <a:ext cx="3037840" cy="461804"/>
          </a:xfrm>
          <a:prstGeom prst="rect">
            <a:avLst/>
          </a:prstGeom>
        </p:spPr>
        <p:txBody>
          <a:bodyPr vert="horz" lIns="93744" tIns="46872" rIns="93744" bIns="46872" rtlCol="0" anchor="b"/>
          <a:lstStyle>
            <a:lvl1pPr algn="l" fontAlgn="auto">
              <a:spcBef>
                <a:spcPts val="0"/>
              </a:spcBef>
              <a:spcAft>
                <a:spcPts val="0"/>
              </a:spcAft>
              <a:defRPr sz="1200" smtClean="0">
                <a:latin typeface="+mn-lt"/>
              </a:defRPr>
            </a:lvl1pPr>
          </a:lstStyle>
          <a:p>
            <a:pPr>
              <a:defRPr/>
            </a:pPr>
            <a:endParaRPr lang="en-US"/>
          </a:p>
        </p:txBody>
      </p:sp>
      <p:sp>
        <p:nvSpPr>
          <p:cNvPr id="7" name="Slide Number Placeholder 6"/>
          <p:cNvSpPr>
            <a:spLocks noGrp="1"/>
          </p:cNvSpPr>
          <p:nvPr>
            <p:ph type="sldNum" sz="quarter" idx="5"/>
          </p:nvPr>
        </p:nvSpPr>
        <p:spPr>
          <a:xfrm>
            <a:off x="3970938" y="8772669"/>
            <a:ext cx="3037840" cy="461804"/>
          </a:xfrm>
          <a:prstGeom prst="rect">
            <a:avLst/>
          </a:prstGeom>
        </p:spPr>
        <p:txBody>
          <a:bodyPr vert="horz" lIns="93744" tIns="46872" rIns="93744" bIns="46872" rtlCol="0" anchor="b"/>
          <a:lstStyle>
            <a:lvl1pPr algn="r" fontAlgn="auto">
              <a:spcBef>
                <a:spcPts val="0"/>
              </a:spcBef>
              <a:spcAft>
                <a:spcPts val="0"/>
              </a:spcAft>
              <a:defRPr sz="1200" smtClean="0">
                <a:latin typeface="+mn-lt"/>
              </a:defRPr>
            </a:lvl1pPr>
          </a:lstStyle>
          <a:p>
            <a:pPr>
              <a:defRPr/>
            </a:pPr>
            <a:fld id="{699557E7-C6BC-499F-924A-241CFA0F231B}" type="slidenum">
              <a:rPr lang="en-US"/>
              <a:pPr>
                <a:defRPr/>
              </a:pPr>
              <a:t>‹#›</a:t>
            </a:fld>
            <a:endParaRPr lang="en-US"/>
          </a:p>
        </p:txBody>
      </p:sp>
    </p:spTree>
    <p:extLst>
      <p:ext uri="{BB962C8B-B14F-4D97-AF65-F5344CB8AC3E}">
        <p14:creationId xmlns:p14="http://schemas.microsoft.com/office/powerpoint/2010/main" val="1693988766"/>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bwMode="auto">
          <a:noFill/>
          <a:ln>
            <a:solidFill>
              <a:srgbClr val="000000"/>
            </a:solidFill>
            <a:miter lim="800000"/>
            <a:headEnd/>
            <a:tailEnd/>
          </a:ln>
        </p:spPr>
      </p:sp>
      <p:sp>
        <p:nvSpPr>
          <p:cNvPr id="1024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a:p>
        </p:txBody>
      </p:sp>
      <p:sp>
        <p:nvSpPr>
          <p:cNvPr id="1024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7CB97B7E-A32D-4EAA-BEE3-86450DF058BF}" type="slidenum">
              <a:rPr lang="en-US"/>
              <a:pPr fontAlgn="base">
                <a:spcBef>
                  <a:spcPct val="0"/>
                </a:spcBef>
                <a:spcAft>
                  <a:spcPct val="0"/>
                </a:spcAft>
              </a:pPr>
              <a:t>1</a:t>
            </a:fld>
            <a:endParaRPr lang="en-US"/>
          </a:p>
        </p:txBody>
      </p:sp>
    </p:spTree>
    <p:extLst>
      <p:ext uri="{BB962C8B-B14F-4D97-AF65-F5344CB8AC3E}">
        <p14:creationId xmlns:p14="http://schemas.microsoft.com/office/powerpoint/2010/main" val="16970456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Image Placeholder 1"/>
          <p:cNvSpPr>
            <a:spLocks noGrp="1" noRot="1" noChangeAspect="1" noTextEdit="1"/>
          </p:cNvSpPr>
          <p:nvPr>
            <p:ph type="sldImg"/>
          </p:nvPr>
        </p:nvSpPr>
        <p:spPr bwMode="auto">
          <a:noFill/>
          <a:ln>
            <a:solidFill>
              <a:srgbClr val="000000"/>
            </a:solidFill>
            <a:miter lim="800000"/>
            <a:headEnd/>
            <a:tailEnd/>
          </a:ln>
        </p:spPr>
      </p:sp>
      <p:sp>
        <p:nvSpPr>
          <p:cNvPr id="1126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a:p>
        </p:txBody>
      </p:sp>
      <p:sp>
        <p:nvSpPr>
          <p:cNvPr id="1126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59622F42-8273-46A1-9368-9530C6C2A49B}" type="slidenum">
              <a:rPr lang="en-US"/>
              <a:pPr fontAlgn="base">
                <a:spcBef>
                  <a:spcPct val="0"/>
                </a:spcBef>
                <a:spcAft>
                  <a:spcPct val="0"/>
                </a:spcAft>
              </a:pPr>
              <a:t>5</a:t>
            </a:fld>
            <a:endParaRPr lang="en-US"/>
          </a:p>
        </p:txBody>
      </p:sp>
    </p:spTree>
    <p:extLst>
      <p:ext uri="{BB962C8B-B14F-4D97-AF65-F5344CB8AC3E}">
        <p14:creationId xmlns:p14="http://schemas.microsoft.com/office/powerpoint/2010/main" val="193340475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8466" y="-8468"/>
            <a:ext cx="9169804" cy="6874935"/>
            <a:chOff x="-8466" y="-8468"/>
            <a:chExt cx="9169804" cy="6874935"/>
          </a:xfrm>
        </p:grpSpPr>
        <p:cxnSp>
          <p:nvCxnSpPr>
            <p:cNvPr id="17" name="Straight Connector 16"/>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9" name="Freeform 18"/>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Freeform 19"/>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1" name="Freeform 20"/>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21"/>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Freeform 22"/>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Freeform 23"/>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Freeform 24"/>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Freeform 2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1896708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202587347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94377966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30596345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26863793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85929084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17484516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9680839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0189582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11"/>
          </p:nvPr>
        </p:nvSpPr>
        <p:spPr/>
        <p:txBody>
          <a:bodyPr/>
          <a:lstStyle/>
          <a:p>
            <a:pPr>
              <a:defRPr/>
            </a:pPr>
            <a:endParaRPr lang="en-US"/>
          </a:p>
        </p:txBody>
      </p:sp>
      <p:sp>
        <p:nvSpPr>
          <p:cNvPr id="6" name="Slide Number Placeholder 5"/>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254314332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en-US"/>
              <a:t>Click to edit Master title style</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6" name="Footer Placeholder 5"/>
          <p:cNvSpPr>
            <a:spLocks noGrp="1"/>
          </p:cNvSpPr>
          <p:nvPr>
            <p:ph type="ftr" sz="quarter" idx="11"/>
          </p:nvPr>
        </p:nvSpPr>
        <p:spPr/>
        <p:txBody>
          <a:bodyPr/>
          <a:lstStyle/>
          <a:p>
            <a:pPr>
              <a:defRPr/>
            </a:pPr>
            <a:endParaRPr lang="en-US"/>
          </a:p>
        </p:txBody>
      </p:sp>
      <p:sp>
        <p:nvSpPr>
          <p:cNvPr id="7" name="Slide Number Placeholder 6"/>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211677337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8" name="Footer Placeholder 7"/>
          <p:cNvSpPr>
            <a:spLocks noGrp="1"/>
          </p:cNvSpPr>
          <p:nvPr>
            <p:ph type="ftr" sz="quarter" idx="11"/>
          </p:nvPr>
        </p:nvSpPr>
        <p:spPr/>
        <p:txBody>
          <a:bodyPr/>
          <a:lstStyle/>
          <a:p>
            <a:pPr>
              <a:defRPr/>
            </a:pPr>
            <a:endParaRPr lang="en-US"/>
          </a:p>
        </p:txBody>
      </p:sp>
      <p:sp>
        <p:nvSpPr>
          <p:cNvPr id="9" name="Slide Number Placeholder 8"/>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9684687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4" name="Footer Placeholder 3"/>
          <p:cNvSpPr>
            <a:spLocks noGrp="1"/>
          </p:cNvSpPr>
          <p:nvPr>
            <p:ph type="ftr" sz="quarter" idx="11"/>
          </p:nvPr>
        </p:nvSpPr>
        <p:spPr/>
        <p:txBody>
          <a:bodyPr/>
          <a:lstStyle/>
          <a:p>
            <a:pPr>
              <a:defRPr/>
            </a:pPr>
            <a:endParaRPr lang="en-US"/>
          </a:p>
        </p:txBody>
      </p:sp>
      <p:sp>
        <p:nvSpPr>
          <p:cNvPr id="5" name="Slide Number Placeholder 4"/>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8968753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3" name="Footer Placeholder 2"/>
          <p:cNvSpPr>
            <a:spLocks noGrp="1"/>
          </p:cNvSpPr>
          <p:nvPr>
            <p:ph type="ftr" sz="quarter" idx="11"/>
          </p:nvPr>
        </p:nvSpPr>
        <p:spPr/>
        <p:txBody>
          <a:bodyPr/>
          <a:lstStyle/>
          <a:p>
            <a:pPr>
              <a:defRPr/>
            </a:pPr>
            <a:endParaRPr lang="en-US"/>
          </a:p>
        </p:txBody>
      </p:sp>
      <p:sp>
        <p:nvSpPr>
          <p:cNvPr id="4" name="Slide Number Placeholder 3"/>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8184094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Click to edit Master text styles</a:t>
            </a:r>
          </a:p>
        </p:txBody>
      </p:sp>
      <p:sp>
        <p:nvSpPr>
          <p:cNvPr id="5" name="Date Placeholder 4"/>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6" name="Footer Placeholder 5"/>
          <p:cNvSpPr>
            <a:spLocks noGrp="1"/>
          </p:cNvSpPr>
          <p:nvPr>
            <p:ph type="ftr" sz="quarter" idx="11"/>
          </p:nvPr>
        </p:nvSpPr>
        <p:spPr/>
        <p:txBody>
          <a:bodyPr/>
          <a:lstStyle/>
          <a:p>
            <a:pPr>
              <a:defRPr/>
            </a:pPr>
            <a:endParaRPr lang="en-US"/>
          </a:p>
        </p:txBody>
      </p:sp>
      <p:sp>
        <p:nvSpPr>
          <p:cNvPr id="7" name="Slide Number Placeholder 6"/>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8931505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pPr>
              <a:defRPr/>
            </a:pPr>
            <a:fld id="{15942040-786F-48B9-85DF-2F38A900C966}" type="datetimeFigureOut">
              <a:rPr lang="en-US" smtClean="0"/>
              <a:pPr>
                <a:defRPr/>
              </a:pPr>
              <a:t>8/8/2019</a:t>
            </a:fld>
            <a:endParaRPr lang="en-US"/>
          </a:p>
        </p:txBody>
      </p:sp>
      <p:sp>
        <p:nvSpPr>
          <p:cNvPr id="6" name="Footer Placeholder 5"/>
          <p:cNvSpPr>
            <a:spLocks noGrp="1"/>
          </p:cNvSpPr>
          <p:nvPr>
            <p:ph type="ftr" sz="quarter" idx="11"/>
          </p:nvPr>
        </p:nvSpPr>
        <p:spPr/>
        <p:txBody>
          <a:bodyPr/>
          <a:lstStyle/>
          <a:p>
            <a:pPr>
              <a:defRPr/>
            </a:pPr>
            <a:endParaRPr lang="en-US"/>
          </a:p>
        </p:txBody>
      </p:sp>
      <p:sp>
        <p:nvSpPr>
          <p:cNvPr id="7" name="Slide Number Placeholder 6"/>
          <p:cNvSpPr>
            <a:spLocks noGrp="1"/>
          </p:cNvSpPr>
          <p:nvPr>
            <p:ph type="sldNum" sz="quarter" idx="12"/>
          </p:nvPr>
        </p:nvSpPr>
        <p:spPr/>
        <p:txBody>
          <a:body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35322926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69805" cy="6874935"/>
            <a:chOff x="-8467" y="-8468"/>
            <a:chExt cx="9169805"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pPr>
              <a:defRPr/>
            </a:pPr>
            <a:fld id="{15942040-786F-48B9-85DF-2F38A900C966}" type="datetimeFigureOut">
              <a:rPr lang="en-US" smtClean="0"/>
              <a:pPr>
                <a:defRPr/>
              </a:pPr>
              <a:t>8/8/2019</a:t>
            </a:fld>
            <a:endParaRPr 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pPr>
              <a:defRPr/>
            </a:pPr>
            <a:endParaRPr 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pPr>
              <a:defRPr/>
            </a:pPr>
            <a:fld id="{883AB3C6-BE4E-44BD-AA93-F10D57E4A546}" type="slidenum">
              <a:rPr lang="en-US" smtClean="0"/>
              <a:pPr>
                <a:defRPr/>
              </a:pPr>
              <a:t>‹#›</a:t>
            </a:fld>
            <a:endParaRPr lang="en-US"/>
          </a:p>
        </p:txBody>
      </p:sp>
    </p:spTree>
    <p:extLst>
      <p:ext uri="{BB962C8B-B14F-4D97-AF65-F5344CB8AC3E}">
        <p14:creationId xmlns:p14="http://schemas.microsoft.com/office/powerpoint/2010/main" val="1402389223"/>
      </p:ext>
    </p:extLst>
  </p:cSld>
  <p:clrMap bg1="lt1" tx1="dk1" bg2="lt2" tx2="dk2" accent1="accent1" accent2="accent2" accent3="accent3" accent4="accent4" accent5="accent5" accent6="accent6" hlink="hlink" folHlink="folHlink"/>
  <p:sldLayoutIdLst>
    <p:sldLayoutId id="2147483946" r:id="rId1"/>
    <p:sldLayoutId id="2147483947" r:id="rId2"/>
    <p:sldLayoutId id="2147483948" r:id="rId3"/>
    <p:sldLayoutId id="2147483949" r:id="rId4"/>
    <p:sldLayoutId id="2147483950" r:id="rId5"/>
    <p:sldLayoutId id="2147483951" r:id="rId6"/>
    <p:sldLayoutId id="2147483952" r:id="rId7"/>
    <p:sldLayoutId id="2147483953" r:id="rId8"/>
    <p:sldLayoutId id="2147483954" r:id="rId9"/>
    <p:sldLayoutId id="2147483955" r:id="rId10"/>
    <p:sldLayoutId id="2147483956" r:id="rId11"/>
    <p:sldLayoutId id="2147483957" r:id="rId12"/>
    <p:sldLayoutId id="2147483958" r:id="rId13"/>
    <p:sldLayoutId id="2147483959" r:id="rId14"/>
    <p:sldLayoutId id="2147483960" r:id="rId15"/>
    <p:sldLayoutId id="2147483961"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comments" Target="../comments/comment6.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comments" Target="../comments/comment7.xml"/><Relationship Id="rId2" Type="http://schemas.openxmlformats.org/officeDocument/2006/relationships/chart" Target="../charts/chart6.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comments" Target="../comments/comment8.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comments" Target="../comments/comment9.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comments" Target="../comments/comment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comments" Target="../comments/comment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comments" Target="../comments/comment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comments" Target="../comments/comment3.xml"/><Relationship Id="rId2" Type="http://schemas.openxmlformats.org/officeDocument/2006/relationships/chart" Target="../charts/chart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comments" Target="../comments/comment4.xml"/><Relationship Id="rId2" Type="http://schemas.openxmlformats.org/officeDocument/2006/relationships/chart" Target="../charts/chart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comments" Target="../comments/comment5.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chart" Target="../charts/chart5.xml"/><Relationship Id="rId2" Type="http://schemas.openxmlformats.org/officeDocument/2006/relationships/chart" Target="../charts/chart4.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ctrTitle"/>
          </p:nvPr>
        </p:nvSpPr>
        <p:spPr>
          <a:xfrm>
            <a:off x="914400" y="838200"/>
            <a:ext cx="8229600" cy="1470025"/>
          </a:xfrm>
        </p:spPr>
        <p:txBody>
          <a:bodyPr>
            <a:normAutofit/>
          </a:bodyPr>
          <a:lstStyle/>
          <a:p>
            <a:pPr algn="l"/>
            <a:r>
              <a:rPr lang="en-US" sz="4000" dirty="0"/>
              <a:t>Woodland School District</a:t>
            </a:r>
            <a:br>
              <a:rPr lang="en-US" sz="4000" dirty="0"/>
            </a:br>
            <a:r>
              <a:rPr lang="en-US" sz="4000" dirty="0"/>
              <a:t>2019-2020 BUDGET Summary</a:t>
            </a:r>
          </a:p>
        </p:txBody>
      </p:sp>
      <p:sp>
        <p:nvSpPr>
          <p:cNvPr id="3" name="Subtitle 2"/>
          <p:cNvSpPr>
            <a:spLocks noGrp="1"/>
          </p:cNvSpPr>
          <p:nvPr>
            <p:ph type="subTitle" idx="1"/>
          </p:nvPr>
        </p:nvSpPr>
        <p:spPr>
          <a:xfrm>
            <a:off x="2590800" y="3733800"/>
            <a:ext cx="4648200" cy="1752600"/>
          </a:xfrm>
        </p:spPr>
        <p:txBody>
          <a:bodyPr rtlCol="0">
            <a:normAutofit/>
          </a:bodyPr>
          <a:lstStyle/>
          <a:p>
            <a:pPr fontAlgn="auto">
              <a:spcAft>
                <a:spcPts val="0"/>
              </a:spcAft>
              <a:buFont typeface="Arial" pitchFamily="34" charset="0"/>
              <a:buNone/>
              <a:defRPr/>
            </a:pPr>
            <a:r>
              <a:rPr lang="en-US" dirty="0"/>
              <a:t>Presented by:</a:t>
            </a:r>
          </a:p>
          <a:p>
            <a:pPr fontAlgn="auto">
              <a:spcAft>
                <a:spcPts val="0"/>
              </a:spcAft>
              <a:buFont typeface="Arial" pitchFamily="34" charset="0"/>
              <a:buNone/>
              <a:defRPr/>
            </a:pPr>
            <a:r>
              <a:rPr lang="en-US" dirty="0"/>
              <a:t>Stacy Brown</a:t>
            </a:r>
          </a:p>
          <a:p>
            <a:pPr fontAlgn="auto">
              <a:spcAft>
                <a:spcPts val="0"/>
              </a:spcAft>
              <a:buFont typeface="Arial" pitchFamily="34" charset="0"/>
              <a:buNone/>
              <a:defRPr/>
            </a:pPr>
            <a:r>
              <a:rPr lang="en-US" dirty="0"/>
              <a:t>Executive Director of Business Services</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Before and After School Care</a:t>
            </a:r>
          </a:p>
        </p:txBody>
      </p:sp>
      <p:sp>
        <p:nvSpPr>
          <p:cNvPr id="7" name="Content Placeholder 6"/>
          <p:cNvSpPr>
            <a:spLocks noGrp="1"/>
          </p:cNvSpPr>
          <p:nvPr>
            <p:ph idx="1"/>
          </p:nvPr>
        </p:nvSpPr>
        <p:spPr>
          <a:xfrm>
            <a:off x="685800" y="1676400"/>
            <a:ext cx="8077200" cy="4648200"/>
          </a:xfrm>
        </p:spPr>
        <p:txBody>
          <a:bodyPr>
            <a:normAutofit fontScale="92500" lnSpcReduction="10000"/>
          </a:bodyPr>
          <a:lstStyle/>
          <a:p>
            <a:r>
              <a:rPr lang="en-US" dirty="0"/>
              <a:t>For many years, the WCC and YCC programs add opportunities for parents and students in a small community without many daycare options for families.</a:t>
            </a:r>
          </a:p>
          <a:p>
            <a:r>
              <a:rPr lang="en-US" dirty="0"/>
              <a:t>The YCC program has not been utilized by the families at Yale the last couple of years and the program will be continued for 19-20, but only for Monday mornings.</a:t>
            </a:r>
          </a:p>
          <a:p>
            <a:r>
              <a:rPr lang="en-US" dirty="0"/>
              <a:t>Programs served about 120 families throughout the year, and also provide summer care (only one location).</a:t>
            </a:r>
          </a:p>
          <a:p>
            <a:r>
              <a:rPr lang="en-US" dirty="0"/>
              <a:t>WCC program is licensed by the state and able to provide options for low income families.</a:t>
            </a:r>
          </a:p>
          <a:p>
            <a:r>
              <a:rPr lang="en-US" dirty="0"/>
              <a:t>With the reconfiguration, we will be adding a WCC location at North Fork Elementary for grades K-4.  It will have the same hours as WCC Columbia and will be licensed to provide options for low income families</a:t>
            </a:r>
          </a:p>
          <a:p>
            <a:r>
              <a:rPr lang="en-US" dirty="0"/>
              <a:t>Daycare programs are budgeted to run at a loss </a:t>
            </a:r>
            <a:r>
              <a:rPr lang="en-US"/>
              <a:t>of $35,000 </a:t>
            </a:r>
            <a:r>
              <a:rPr lang="en-US" dirty="0"/>
              <a:t>for 19-20.  Not knowing exactly what the revenues and expenditures will be with the reconfiguration, this is a conservative estimate.</a:t>
            </a:r>
          </a:p>
          <a:p>
            <a:pPr>
              <a:buNone/>
            </a:pPr>
            <a:endParaRPr lang="en-US" dirty="0"/>
          </a:p>
          <a:p>
            <a:endParaRPr lang="en-US" dirty="0"/>
          </a:p>
          <a:p>
            <a:endParaRPr lang="en-US" dirty="0"/>
          </a:p>
          <a:p>
            <a:endParaRPr lang="en-US" dirty="0"/>
          </a:p>
          <a:p>
            <a:endParaRPr lang="en-US" dirty="0"/>
          </a:p>
        </p:txBody>
      </p:sp>
    </p:spTree>
  </p:cSld>
  <p:clrMapOvr>
    <a:masterClrMapping/>
  </p:clrMapOvr>
  <p:transition>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7">
                                            <p:txEl>
                                              <p:pRg st="0" end="0"/>
                                            </p:txEl>
                                          </p:spTgt>
                                        </p:tgtEl>
                                        <p:attrNameLst>
                                          <p:attrName>style.visibility</p:attrName>
                                        </p:attrNameLst>
                                      </p:cBhvr>
                                      <p:to>
                                        <p:strVal val="visible"/>
                                      </p:to>
                                    </p:set>
                                    <p:anim calcmode="lin" valueType="num">
                                      <p:cBhvr additive="base">
                                        <p:cTn id="7" dur="500" fill="hold"/>
                                        <p:tgtEl>
                                          <p:spTgt spid="7">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7">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7">
                                            <p:txEl>
                                              <p:pRg st="1" end="1"/>
                                            </p:txEl>
                                          </p:spTgt>
                                        </p:tgtEl>
                                        <p:attrNameLst>
                                          <p:attrName>style.visibility</p:attrName>
                                        </p:attrNameLst>
                                      </p:cBhvr>
                                      <p:to>
                                        <p:strVal val="visible"/>
                                      </p:to>
                                    </p:set>
                                    <p:anim calcmode="lin" valueType="num">
                                      <p:cBhvr additive="base">
                                        <p:cTn id="13" dur="500" fill="hold"/>
                                        <p:tgtEl>
                                          <p:spTgt spid="7">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7">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7">
                                            <p:txEl>
                                              <p:pRg st="2" end="2"/>
                                            </p:txEl>
                                          </p:spTgt>
                                        </p:tgtEl>
                                        <p:attrNameLst>
                                          <p:attrName>style.visibility</p:attrName>
                                        </p:attrNameLst>
                                      </p:cBhvr>
                                      <p:to>
                                        <p:strVal val="visible"/>
                                      </p:to>
                                    </p:set>
                                    <p:anim calcmode="lin" valueType="num">
                                      <p:cBhvr additive="base">
                                        <p:cTn id="19" dur="500" fill="hold"/>
                                        <p:tgtEl>
                                          <p:spTgt spid="7">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7">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7">
                                            <p:txEl>
                                              <p:pRg st="3" end="3"/>
                                            </p:txEl>
                                          </p:spTgt>
                                        </p:tgtEl>
                                        <p:attrNameLst>
                                          <p:attrName>style.visibility</p:attrName>
                                        </p:attrNameLst>
                                      </p:cBhvr>
                                      <p:to>
                                        <p:strVal val="visible"/>
                                      </p:to>
                                    </p:set>
                                    <p:anim calcmode="lin" valueType="num">
                                      <p:cBhvr additive="base">
                                        <p:cTn id="25" dur="500" fill="hold"/>
                                        <p:tgtEl>
                                          <p:spTgt spid="7">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7">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7">
                                            <p:txEl>
                                              <p:pRg st="4" end="4"/>
                                            </p:txEl>
                                          </p:spTgt>
                                        </p:tgtEl>
                                        <p:attrNameLst>
                                          <p:attrName>style.visibility</p:attrName>
                                        </p:attrNameLst>
                                      </p:cBhvr>
                                      <p:to>
                                        <p:strVal val="visible"/>
                                      </p:to>
                                    </p:set>
                                    <p:anim calcmode="lin" valueType="num">
                                      <p:cBhvr additive="base">
                                        <p:cTn id="31" dur="500" fill="hold"/>
                                        <p:tgtEl>
                                          <p:spTgt spid="7">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7">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3" fill="hold">
                      <p:stCondLst>
                        <p:cond delay="indefinite"/>
                      </p:stCondLst>
                      <p:childTnLst>
                        <p:par>
                          <p:cTn id="34" fill="hold">
                            <p:stCondLst>
                              <p:cond delay="0"/>
                            </p:stCondLst>
                            <p:childTnLst>
                              <p:par>
                                <p:cTn id="35" presetID="2" presetClass="entr" presetSubtype="4" fill="hold" grpId="0" nodeType="clickEffect">
                                  <p:stCondLst>
                                    <p:cond delay="0"/>
                                  </p:stCondLst>
                                  <p:childTnLst>
                                    <p:set>
                                      <p:cBhvr>
                                        <p:cTn id="36" dur="1" fill="hold">
                                          <p:stCondLst>
                                            <p:cond delay="0"/>
                                          </p:stCondLst>
                                        </p:cTn>
                                        <p:tgtEl>
                                          <p:spTgt spid="7">
                                            <p:txEl>
                                              <p:pRg st="5" end="5"/>
                                            </p:txEl>
                                          </p:spTgt>
                                        </p:tgtEl>
                                        <p:attrNameLst>
                                          <p:attrName>style.visibility</p:attrName>
                                        </p:attrNameLst>
                                      </p:cBhvr>
                                      <p:to>
                                        <p:strVal val="visible"/>
                                      </p:to>
                                    </p:set>
                                    <p:anim calcmode="lin" valueType="num">
                                      <p:cBhvr additive="base">
                                        <p:cTn id="37" dur="500" fill="hold"/>
                                        <p:tgtEl>
                                          <p:spTgt spid="7">
                                            <p:txEl>
                                              <p:pRg st="5" end="5"/>
                                            </p:txEl>
                                          </p:spTgt>
                                        </p:tgtEl>
                                        <p:attrNameLst>
                                          <p:attrName>ppt_x</p:attrName>
                                        </p:attrNameLst>
                                      </p:cBhvr>
                                      <p:tavLst>
                                        <p:tav tm="0">
                                          <p:val>
                                            <p:strVal val="#ppt_x"/>
                                          </p:val>
                                        </p:tav>
                                        <p:tav tm="100000">
                                          <p:val>
                                            <p:strVal val="#ppt_x"/>
                                          </p:val>
                                        </p:tav>
                                      </p:tavLst>
                                    </p:anim>
                                    <p:anim calcmode="lin" valueType="num">
                                      <p:cBhvr additive="base">
                                        <p:cTn id="38" dur="500" fill="hold"/>
                                        <p:tgtEl>
                                          <p:spTgt spid="7">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Enrollment History – Budget to Actual</a:t>
            </a:r>
          </a:p>
        </p:txBody>
      </p:sp>
      <p:graphicFrame>
        <p:nvGraphicFramePr>
          <p:cNvPr id="10" name="Content Placeholder 9"/>
          <p:cNvGraphicFramePr>
            <a:graphicFrameLocks noGrp="1"/>
          </p:cNvGraphicFramePr>
          <p:nvPr>
            <p:ph idx="1"/>
            <p:extLst>
              <p:ext uri="{D42A27DB-BD31-4B8C-83A1-F6EECF244321}">
                <p14:modId xmlns:p14="http://schemas.microsoft.com/office/powerpoint/2010/main" val="2862201022"/>
              </p:ext>
            </p:extLst>
          </p:nvPr>
        </p:nvGraphicFramePr>
        <p:xfrm>
          <a:off x="609600" y="2160588"/>
          <a:ext cx="6348413" cy="3881437"/>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Certificated Staff</a:t>
            </a:r>
          </a:p>
        </p:txBody>
      </p:sp>
      <p:graphicFrame>
        <p:nvGraphicFramePr>
          <p:cNvPr id="8" name="Table 7"/>
          <p:cNvGraphicFramePr>
            <a:graphicFrameLocks noGrp="1"/>
          </p:cNvGraphicFramePr>
          <p:nvPr>
            <p:extLst>
              <p:ext uri="{D42A27DB-BD31-4B8C-83A1-F6EECF244321}">
                <p14:modId xmlns:p14="http://schemas.microsoft.com/office/powerpoint/2010/main" val="3014282178"/>
              </p:ext>
            </p:extLst>
          </p:nvPr>
        </p:nvGraphicFramePr>
        <p:xfrm>
          <a:off x="609600" y="1331595"/>
          <a:ext cx="6347712" cy="4016888"/>
        </p:xfrm>
        <a:graphic>
          <a:graphicData uri="http://schemas.openxmlformats.org/drawingml/2006/table">
            <a:tbl>
              <a:tblPr>
                <a:tableStyleId>{5C22544A-7EE6-4342-B048-85BDC9FD1C3A}</a:tableStyleId>
              </a:tblPr>
              <a:tblGrid>
                <a:gridCol w="1905000">
                  <a:extLst>
                    <a:ext uri="{9D8B030D-6E8A-4147-A177-3AD203B41FA5}">
                      <a16:colId xmlns:a16="http://schemas.microsoft.com/office/drawing/2014/main" val="20000"/>
                    </a:ext>
                  </a:extLst>
                </a:gridCol>
                <a:gridCol w="1461212">
                  <a:extLst>
                    <a:ext uri="{9D8B030D-6E8A-4147-A177-3AD203B41FA5}">
                      <a16:colId xmlns:a16="http://schemas.microsoft.com/office/drawing/2014/main" val="20001"/>
                    </a:ext>
                  </a:extLst>
                </a:gridCol>
                <a:gridCol w="1154129">
                  <a:extLst>
                    <a:ext uri="{9D8B030D-6E8A-4147-A177-3AD203B41FA5}">
                      <a16:colId xmlns:a16="http://schemas.microsoft.com/office/drawing/2014/main" val="20002"/>
                    </a:ext>
                  </a:extLst>
                </a:gridCol>
                <a:gridCol w="1827371">
                  <a:extLst>
                    <a:ext uri="{9D8B030D-6E8A-4147-A177-3AD203B41FA5}">
                      <a16:colId xmlns:a16="http://schemas.microsoft.com/office/drawing/2014/main" val="20003"/>
                    </a:ext>
                  </a:extLst>
                </a:gridCol>
              </a:tblGrid>
              <a:tr h="382929">
                <a:tc>
                  <a:txBody>
                    <a:bodyPr/>
                    <a:lstStyle/>
                    <a:p>
                      <a:pPr algn="ctr" fontAlgn="b"/>
                      <a:r>
                        <a:rPr lang="en-US" sz="1400" b="1" u="none" strike="noStrike" baseline="0" dirty="0">
                          <a:effectLst/>
                        </a:rPr>
                        <a:t>PROGRAM</a:t>
                      </a:r>
                      <a:endParaRPr lang="en-US" sz="1400" b="1" i="0" u="none" strike="noStrike" baseline="0" dirty="0">
                        <a:effectLst/>
                        <a:latin typeface="Geneva"/>
                      </a:endParaRPr>
                    </a:p>
                  </a:txBody>
                  <a:tcPr marL="9525" marR="9525" marT="9525" marB="0" anchor="b">
                    <a:lnB w="12700" cap="flat" cmpd="sng" algn="ctr">
                      <a:solidFill>
                        <a:schemeClr val="tx1"/>
                      </a:solidFill>
                      <a:prstDash val="solid"/>
                      <a:round/>
                      <a:headEnd type="none" w="med" len="med"/>
                      <a:tailEnd type="none" w="med" len="med"/>
                    </a:lnB>
                  </a:tcPr>
                </a:tc>
                <a:tc>
                  <a:txBody>
                    <a:bodyPr/>
                    <a:lstStyle/>
                    <a:p>
                      <a:pPr algn="ctr" fontAlgn="b"/>
                      <a:r>
                        <a:rPr lang="en-US" sz="1400" b="1" u="none" strike="noStrike" baseline="0" dirty="0">
                          <a:effectLst/>
                        </a:rPr>
                        <a:t>18-19 Actual</a:t>
                      </a:r>
                      <a:endParaRPr lang="en-US" sz="1400" b="1" i="0" u="none" strike="noStrike" baseline="0" dirty="0">
                        <a:effectLst/>
                        <a:latin typeface="Geneva"/>
                      </a:endParaRPr>
                    </a:p>
                  </a:txBody>
                  <a:tcPr marL="9525" marR="9525" marT="9525" marB="0" anchor="b">
                    <a:lnB w="12700" cap="flat" cmpd="sng" algn="ctr">
                      <a:solidFill>
                        <a:schemeClr val="tx1"/>
                      </a:solidFill>
                      <a:prstDash val="solid"/>
                      <a:round/>
                      <a:headEnd type="none" w="med" len="med"/>
                      <a:tailEnd type="none" w="med" len="med"/>
                    </a:lnB>
                  </a:tcPr>
                </a:tc>
                <a:tc>
                  <a:txBody>
                    <a:bodyPr/>
                    <a:lstStyle/>
                    <a:p>
                      <a:pPr algn="ctr" fontAlgn="b"/>
                      <a:r>
                        <a:rPr lang="en-US" sz="1400" b="1" u="none" strike="noStrike" baseline="0" dirty="0">
                          <a:effectLst/>
                        </a:rPr>
                        <a:t>19-20 Budget</a:t>
                      </a:r>
                      <a:endParaRPr lang="en-US" sz="1400" b="1" i="0" u="none" strike="noStrike" baseline="0" dirty="0">
                        <a:effectLst/>
                        <a:latin typeface="Geneva"/>
                      </a:endParaRPr>
                    </a:p>
                  </a:txBody>
                  <a:tcPr marL="9525" marR="9525" marT="9525" marB="0" anchor="b">
                    <a:lnB w="12700" cap="flat" cmpd="sng" algn="ctr">
                      <a:solidFill>
                        <a:schemeClr val="tx1"/>
                      </a:solidFill>
                      <a:prstDash val="solid"/>
                      <a:round/>
                      <a:headEnd type="none" w="med" len="med"/>
                      <a:tailEnd type="none" w="med" len="med"/>
                    </a:lnB>
                  </a:tcPr>
                </a:tc>
                <a:tc>
                  <a:txBody>
                    <a:bodyPr/>
                    <a:lstStyle/>
                    <a:p>
                      <a:pPr algn="ctr" fontAlgn="b"/>
                      <a:r>
                        <a:rPr lang="en-US" sz="1400" b="1" u="none" strike="noStrike" baseline="0" dirty="0">
                          <a:effectLst/>
                        </a:rPr>
                        <a:t>DIFFERENCE</a:t>
                      </a:r>
                      <a:endParaRPr lang="en-US" sz="1400" b="1" i="0" u="none" strike="noStrike" baseline="0" dirty="0">
                        <a:effectLst/>
                        <a:latin typeface="Geneva"/>
                      </a:endParaRPr>
                    </a:p>
                  </a:txBody>
                  <a:tcPr marL="9525" marR="9525" marT="9525" marB="0" anchor="b">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342876">
                <a:tc>
                  <a:txBody>
                    <a:bodyPr/>
                    <a:lstStyle/>
                    <a:p>
                      <a:pPr algn="l" fontAlgn="b"/>
                      <a:r>
                        <a:rPr lang="en-US" sz="1200" u="none" strike="noStrike" baseline="0" dirty="0">
                          <a:effectLst/>
                        </a:rPr>
                        <a:t>BASIC ED</a:t>
                      </a:r>
                      <a:endParaRPr lang="en-US" sz="1200" b="0" i="0" u="none" strike="noStrike" baseline="0" dirty="0">
                        <a:effectLst/>
                        <a:latin typeface="Geneva"/>
                      </a:endParaRPr>
                    </a:p>
                  </a:txBody>
                  <a:tcPr marL="9525" marR="9525" marT="9525" marB="0" anchor="b">
                    <a:lnT w="12700" cap="flat" cmpd="sng" algn="ctr">
                      <a:solidFill>
                        <a:schemeClr val="tx1"/>
                      </a:solidFill>
                      <a:prstDash val="solid"/>
                      <a:round/>
                      <a:headEnd type="none" w="med" len="med"/>
                      <a:tailEnd type="none" w="med" len="med"/>
                    </a:lnT>
                  </a:tcPr>
                </a:tc>
                <a:tc>
                  <a:txBody>
                    <a:bodyPr/>
                    <a:lstStyle/>
                    <a:p>
                      <a:pPr algn="l" fontAlgn="b"/>
                      <a:r>
                        <a:rPr lang="en-US" sz="1200" b="1" i="0" u="none" strike="noStrike" dirty="0">
                          <a:effectLst/>
                          <a:latin typeface="+mj-lt"/>
                        </a:rPr>
                        <a:t>            125.3 </a:t>
                      </a:r>
                    </a:p>
                  </a:txBody>
                  <a:tcPr marL="9525" marR="9525" marT="9525" marB="0" anchor="b">
                    <a:lnT w="12700" cap="flat" cmpd="sng" algn="ctr">
                      <a:solidFill>
                        <a:schemeClr val="tx1"/>
                      </a:solidFill>
                      <a:prstDash val="solid"/>
                      <a:round/>
                      <a:headEnd type="none" w="med" len="med"/>
                      <a:tailEnd type="none" w="med" len="med"/>
                    </a:lnT>
                  </a:tcPr>
                </a:tc>
                <a:tc>
                  <a:txBody>
                    <a:bodyPr/>
                    <a:lstStyle/>
                    <a:p>
                      <a:pPr algn="ctr" fontAlgn="b"/>
                      <a:r>
                        <a:rPr lang="en-US" sz="1200" b="1" i="0" u="none" strike="noStrike" dirty="0">
                          <a:effectLst/>
                          <a:latin typeface="+mj-lt"/>
                        </a:rPr>
                        <a:t>125.47 </a:t>
                      </a:r>
                    </a:p>
                  </a:txBody>
                  <a:tcPr marL="9525" marR="9525" marT="9525" marB="0" anchor="b">
                    <a:lnT w="12700" cap="flat" cmpd="sng" algn="ctr">
                      <a:solidFill>
                        <a:schemeClr val="tx1"/>
                      </a:solidFill>
                      <a:prstDash val="solid"/>
                      <a:round/>
                      <a:headEnd type="none" w="med" len="med"/>
                      <a:tailEnd type="none" w="med" len="med"/>
                    </a:lnT>
                  </a:tcPr>
                </a:tc>
                <a:tc>
                  <a:txBody>
                    <a:bodyPr/>
                    <a:lstStyle/>
                    <a:p>
                      <a:pPr algn="ctr" fontAlgn="b"/>
                      <a:r>
                        <a:rPr lang="en-US" sz="1200" b="1" i="0" u="none" strike="noStrike" dirty="0">
                          <a:effectLst/>
                          <a:latin typeface="+mj-lt"/>
                        </a:rPr>
                        <a:t>0.17 </a:t>
                      </a:r>
                    </a:p>
                  </a:txBody>
                  <a:tcPr marL="9525" marR="9525" marT="9525" marB="0" anchor="b">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0001"/>
                  </a:ext>
                </a:extLst>
              </a:tr>
              <a:tr h="195646">
                <a:tc>
                  <a:txBody>
                    <a:bodyPr/>
                    <a:lstStyle/>
                    <a:p>
                      <a:pPr algn="l" fontAlgn="b"/>
                      <a:r>
                        <a:rPr lang="en-US" sz="1200" i="1" u="none" strike="noStrike" baseline="0" dirty="0">
                          <a:effectLst/>
                        </a:rPr>
                        <a:t>          ADMIN</a:t>
                      </a:r>
                      <a:endParaRPr lang="en-US" sz="1200" b="0" i="1" u="none" strike="noStrike" baseline="0" dirty="0">
                        <a:effectLst/>
                        <a:latin typeface="Geneva"/>
                      </a:endParaRPr>
                    </a:p>
                  </a:txBody>
                  <a:tcPr marL="9525" marR="9525" marT="9525" marB="0" anchor="b"/>
                </a:tc>
                <a:tc>
                  <a:txBody>
                    <a:bodyPr/>
                    <a:lstStyle/>
                    <a:p>
                      <a:pPr algn="ctr" fontAlgn="b"/>
                      <a:r>
                        <a:rPr lang="en-US" sz="1200" b="0" i="0" u="none" strike="noStrike" dirty="0">
                          <a:effectLst/>
                          <a:latin typeface="+mj-lt"/>
                        </a:rPr>
                        <a:t>6.20</a:t>
                      </a:r>
                    </a:p>
                  </a:txBody>
                  <a:tcPr marL="9525" marR="9525" marT="9525" marB="0" anchor="b"/>
                </a:tc>
                <a:tc>
                  <a:txBody>
                    <a:bodyPr/>
                    <a:lstStyle/>
                    <a:p>
                      <a:pPr algn="ctr" fontAlgn="b"/>
                      <a:r>
                        <a:rPr lang="en-US" sz="1200" b="0" i="0" u="none" strike="noStrike" dirty="0">
                          <a:effectLst/>
                          <a:latin typeface="+mj-lt"/>
                        </a:rPr>
                        <a:t>6.20 </a:t>
                      </a:r>
                    </a:p>
                  </a:txBody>
                  <a:tcPr marL="9525" marR="9525" marT="9525" marB="0" anchor="b"/>
                </a:tc>
                <a:tc>
                  <a:txBody>
                    <a:bodyPr/>
                    <a:lstStyle/>
                    <a:p>
                      <a:pPr algn="ctr" fontAlgn="b"/>
                      <a:r>
                        <a:rPr lang="en-US" sz="1200" b="0" i="0" u="none" strike="noStrike" dirty="0">
                          <a:effectLst/>
                          <a:latin typeface="+mj-lt"/>
                        </a:rPr>
                        <a:t>0</a:t>
                      </a:r>
                    </a:p>
                  </a:txBody>
                  <a:tcPr marL="9525" marR="9525" marT="9525" marB="0" anchor="b"/>
                </a:tc>
                <a:extLst>
                  <a:ext uri="{0D108BD9-81ED-4DB2-BD59-A6C34878D82A}">
                    <a16:rowId xmlns:a16="http://schemas.microsoft.com/office/drawing/2014/main" val="10002"/>
                  </a:ext>
                </a:extLst>
              </a:tr>
              <a:tr h="195646">
                <a:tc>
                  <a:txBody>
                    <a:bodyPr/>
                    <a:lstStyle/>
                    <a:p>
                      <a:pPr algn="l" fontAlgn="b"/>
                      <a:r>
                        <a:rPr lang="en-US" sz="1200" i="1" u="none" strike="noStrike" baseline="0" dirty="0">
                          <a:effectLst/>
                        </a:rPr>
                        <a:t>          DISTRICT</a:t>
                      </a:r>
                      <a:endParaRPr lang="en-US" sz="1200" b="0" i="1" u="none" strike="noStrike" baseline="0" dirty="0">
                        <a:effectLst/>
                        <a:latin typeface="Geneva"/>
                      </a:endParaRPr>
                    </a:p>
                  </a:txBody>
                  <a:tcPr marL="9525" marR="9525" marT="9525" marB="0" anchor="b"/>
                </a:tc>
                <a:tc>
                  <a:txBody>
                    <a:bodyPr/>
                    <a:lstStyle/>
                    <a:p>
                      <a:pPr algn="ctr" fontAlgn="b"/>
                      <a:r>
                        <a:rPr lang="en-US" sz="1200" b="0" i="0" u="none" strike="noStrike" dirty="0">
                          <a:effectLst/>
                          <a:latin typeface="+mj-lt"/>
                        </a:rPr>
                        <a:t>2.00</a:t>
                      </a:r>
                    </a:p>
                  </a:txBody>
                  <a:tcPr marL="9525" marR="9525" marT="9525" marB="0" anchor="b"/>
                </a:tc>
                <a:tc>
                  <a:txBody>
                    <a:bodyPr/>
                    <a:lstStyle/>
                    <a:p>
                      <a:pPr algn="ctr" fontAlgn="b"/>
                      <a:r>
                        <a:rPr lang="en-US" sz="1200" b="0" i="0" u="none" strike="noStrike" dirty="0">
                          <a:effectLst/>
                          <a:latin typeface="+mj-lt"/>
                        </a:rPr>
                        <a:t>2.00</a:t>
                      </a:r>
                    </a:p>
                  </a:txBody>
                  <a:tcPr marL="9525" marR="9525" marT="9525" marB="0" anchor="b"/>
                </a:tc>
                <a:tc>
                  <a:txBody>
                    <a:bodyPr/>
                    <a:lstStyle/>
                    <a:p>
                      <a:pPr algn="ctr" fontAlgn="b"/>
                      <a:r>
                        <a:rPr lang="en-US" sz="1200" b="0" i="0" u="none" strike="noStrike" dirty="0">
                          <a:effectLst/>
                          <a:latin typeface="+mj-lt"/>
                        </a:rPr>
                        <a:t>0</a:t>
                      </a:r>
                    </a:p>
                  </a:txBody>
                  <a:tcPr marL="9525" marR="9525" marT="9525" marB="0" anchor="b"/>
                </a:tc>
                <a:extLst>
                  <a:ext uri="{0D108BD9-81ED-4DB2-BD59-A6C34878D82A}">
                    <a16:rowId xmlns:a16="http://schemas.microsoft.com/office/drawing/2014/main" val="10003"/>
                  </a:ext>
                </a:extLst>
              </a:tr>
              <a:tr h="195646">
                <a:tc>
                  <a:txBody>
                    <a:bodyPr/>
                    <a:lstStyle/>
                    <a:p>
                      <a:pPr algn="l" fontAlgn="b"/>
                      <a:r>
                        <a:rPr lang="en-US" sz="1200" i="1" u="none" strike="noStrike" baseline="0" dirty="0">
                          <a:effectLst/>
                        </a:rPr>
                        <a:t>          WPS</a:t>
                      </a:r>
                      <a:endParaRPr lang="en-US" sz="1200" b="0" i="1" u="none" strike="noStrike" baseline="0" dirty="0">
                        <a:effectLst/>
                        <a:latin typeface="Geneva"/>
                      </a:endParaRPr>
                    </a:p>
                  </a:txBody>
                  <a:tcPr marL="9525" marR="9525" marT="9525" marB="0" anchor="b"/>
                </a:tc>
                <a:tc>
                  <a:txBody>
                    <a:bodyPr/>
                    <a:lstStyle/>
                    <a:p>
                      <a:pPr algn="ctr" fontAlgn="b"/>
                      <a:r>
                        <a:rPr lang="en-US" sz="1200" b="0" i="0" u="none" strike="noStrike" dirty="0">
                          <a:effectLst/>
                          <a:latin typeface="+mj-lt"/>
                        </a:rPr>
                        <a:t>21.78</a:t>
                      </a:r>
                    </a:p>
                  </a:txBody>
                  <a:tcPr marL="9525" marR="9525" marT="9525" marB="0" anchor="b"/>
                </a:tc>
                <a:tc>
                  <a:txBody>
                    <a:bodyPr/>
                    <a:lstStyle/>
                    <a:p>
                      <a:pPr algn="ctr" fontAlgn="b"/>
                      <a:r>
                        <a:rPr lang="en-US" sz="1200" b="0" i="0" u="none" strike="noStrike" dirty="0">
                          <a:effectLst/>
                          <a:latin typeface="+mj-lt"/>
                        </a:rPr>
                        <a:t>22.33 </a:t>
                      </a:r>
                    </a:p>
                  </a:txBody>
                  <a:tcPr marL="9525" marR="9525" marT="9525" marB="0" anchor="b"/>
                </a:tc>
                <a:tc>
                  <a:txBody>
                    <a:bodyPr/>
                    <a:lstStyle/>
                    <a:p>
                      <a:pPr algn="ctr" fontAlgn="b"/>
                      <a:r>
                        <a:rPr lang="en-US" sz="1200" b="0" i="0" u="none" strike="noStrike" dirty="0">
                          <a:effectLst/>
                          <a:latin typeface="+mj-lt"/>
                        </a:rPr>
                        <a:t>.55</a:t>
                      </a:r>
                    </a:p>
                  </a:txBody>
                  <a:tcPr marL="9525" marR="9525" marT="9525" marB="0" anchor="b"/>
                </a:tc>
                <a:extLst>
                  <a:ext uri="{0D108BD9-81ED-4DB2-BD59-A6C34878D82A}">
                    <a16:rowId xmlns:a16="http://schemas.microsoft.com/office/drawing/2014/main" val="10004"/>
                  </a:ext>
                </a:extLst>
              </a:tr>
              <a:tr h="225751">
                <a:tc>
                  <a:txBody>
                    <a:bodyPr/>
                    <a:lstStyle/>
                    <a:p>
                      <a:pPr algn="l" fontAlgn="b"/>
                      <a:r>
                        <a:rPr lang="en-US" sz="1200" i="1" u="none" strike="noStrike" baseline="0" dirty="0">
                          <a:effectLst/>
                        </a:rPr>
                        <a:t>          WIS</a:t>
                      </a:r>
                      <a:endParaRPr lang="en-US" sz="1200" b="0" i="1" u="none" strike="noStrike" baseline="0" dirty="0">
                        <a:effectLst/>
                        <a:latin typeface="Geneva"/>
                      </a:endParaRPr>
                    </a:p>
                  </a:txBody>
                  <a:tcPr marL="9525" marR="9525" marT="9525" marB="0" anchor="b"/>
                </a:tc>
                <a:tc>
                  <a:txBody>
                    <a:bodyPr/>
                    <a:lstStyle/>
                    <a:p>
                      <a:pPr algn="ctr" fontAlgn="b"/>
                      <a:r>
                        <a:rPr lang="en-US" sz="1200" b="0" i="0" u="none" strike="noStrike" dirty="0">
                          <a:effectLst/>
                          <a:latin typeface="+mj-lt"/>
                        </a:rPr>
                        <a:t>30.42</a:t>
                      </a:r>
                    </a:p>
                  </a:txBody>
                  <a:tcPr marL="9525" marR="9525" marT="9525" marB="0" anchor="b"/>
                </a:tc>
                <a:tc>
                  <a:txBody>
                    <a:bodyPr/>
                    <a:lstStyle/>
                    <a:p>
                      <a:pPr algn="ctr" fontAlgn="b"/>
                      <a:r>
                        <a:rPr lang="en-US" sz="1200" b="0" i="0" u="none" strike="noStrike" dirty="0">
                          <a:effectLst/>
                          <a:latin typeface="+mj-lt"/>
                        </a:rPr>
                        <a:t>30.17 </a:t>
                      </a:r>
                    </a:p>
                  </a:txBody>
                  <a:tcPr marL="9525" marR="9525" marT="9525" marB="0" anchor="b"/>
                </a:tc>
                <a:tc>
                  <a:txBody>
                    <a:bodyPr/>
                    <a:lstStyle/>
                    <a:p>
                      <a:pPr algn="ctr" fontAlgn="b"/>
                      <a:r>
                        <a:rPr lang="en-US" sz="1200" b="0" i="0" u="none" strike="noStrike" dirty="0">
                          <a:effectLst/>
                          <a:latin typeface="+mj-lt"/>
                        </a:rPr>
                        <a:t>(.25)</a:t>
                      </a:r>
                    </a:p>
                  </a:txBody>
                  <a:tcPr marL="9525" marR="9525" marT="9525" marB="0" anchor="b"/>
                </a:tc>
                <a:extLst>
                  <a:ext uri="{0D108BD9-81ED-4DB2-BD59-A6C34878D82A}">
                    <a16:rowId xmlns:a16="http://schemas.microsoft.com/office/drawing/2014/main" val="10005"/>
                  </a:ext>
                </a:extLst>
              </a:tr>
              <a:tr h="195646">
                <a:tc>
                  <a:txBody>
                    <a:bodyPr/>
                    <a:lstStyle/>
                    <a:p>
                      <a:pPr algn="l" fontAlgn="b"/>
                      <a:r>
                        <a:rPr lang="en-US" sz="1200" i="1" u="none" strike="noStrike" baseline="0" dirty="0">
                          <a:effectLst/>
                        </a:rPr>
                        <a:t>          WMS</a:t>
                      </a:r>
                      <a:endParaRPr lang="en-US" sz="1200" b="0" i="1" u="none" strike="noStrike" baseline="0" dirty="0">
                        <a:effectLst/>
                        <a:latin typeface="Geneva"/>
                      </a:endParaRPr>
                    </a:p>
                  </a:txBody>
                  <a:tcPr marL="9525" marR="9525" marT="9525" marB="0" anchor="b"/>
                </a:tc>
                <a:tc>
                  <a:txBody>
                    <a:bodyPr/>
                    <a:lstStyle/>
                    <a:p>
                      <a:pPr algn="ctr" fontAlgn="b"/>
                      <a:r>
                        <a:rPr lang="en-US" sz="1200" b="0" i="0" u="none" strike="noStrike" dirty="0">
                          <a:effectLst/>
                          <a:latin typeface="+mj-lt"/>
                        </a:rPr>
                        <a:t>33.07</a:t>
                      </a:r>
                    </a:p>
                  </a:txBody>
                  <a:tcPr marL="9525" marR="9525" marT="9525" marB="0" anchor="b"/>
                </a:tc>
                <a:tc>
                  <a:txBody>
                    <a:bodyPr/>
                    <a:lstStyle/>
                    <a:p>
                      <a:pPr algn="ctr" fontAlgn="b"/>
                      <a:r>
                        <a:rPr lang="en-US" sz="1200" b="0" i="0" u="none" strike="noStrike" dirty="0">
                          <a:effectLst/>
                          <a:latin typeface="+mj-lt"/>
                        </a:rPr>
                        <a:t>33.85 </a:t>
                      </a:r>
                    </a:p>
                  </a:txBody>
                  <a:tcPr marL="9525" marR="9525" marT="9525" marB="0" anchor="b"/>
                </a:tc>
                <a:tc>
                  <a:txBody>
                    <a:bodyPr/>
                    <a:lstStyle/>
                    <a:p>
                      <a:pPr algn="ctr" fontAlgn="b"/>
                      <a:r>
                        <a:rPr lang="en-US" sz="1200" b="0" i="0" u="none" strike="noStrike" dirty="0">
                          <a:effectLst/>
                          <a:latin typeface="+mj-lt"/>
                        </a:rPr>
                        <a:t>.78</a:t>
                      </a:r>
                    </a:p>
                  </a:txBody>
                  <a:tcPr marL="9525" marR="9525" marT="9525" marB="0" anchor="b"/>
                </a:tc>
                <a:extLst>
                  <a:ext uri="{0D108BD9-81ED-4DB2-BD59-A6C34878D82A}">
                    <a16:rowId xmlns:a16="http://schemas.microsoft.com/office/drawing/2014/main" val="10006"/>
                  </a:ext>
                </a:extLst>
              </a:tr>
              <a:tr h="195646">
                <a:tc>
                  <a:txBody>
                    <a:bodyPr/>
                    <a:lstStyle/>
                    <a:p>
                      <a:pPr algn="l" fontAlgn="b"/>
                      <a:r>
                        <a:rPr lang="en-US" sz="1200" i="1" u="none" strike="noStrike" baseline="0" dirty="0">
                          <a:effectLst/>
                        </a:rPr>
                        <a:t>          WHS</a:t>
                      </a:r>
                      <a:endParaRPr lang="en-US" sz="1200" b="0" i="1" u="none" strike="noStrike" baseline="0" dirty="0">
                        <a:effectLst/>
                        <a:latin typeface="Geneva"/>
                      </a:endParaRPr>
                    </a:p>
                  </a:txBody>
                  <a:tcPr marL="9525" marR="9525" marT="9525" marB="0" anchor="b"/>
                </a:tc>
                <a:tc>
                  <a:txBody>
                    <a:bodyPr/>
                    <a:lstStyle/>
                    <a:p>
                      <a:pPr algn="ctr" fontAlgn="b"/>
                      <a:r>
                        <a:rPr lang="en-US" sz="1200" b="0" i="0" u="none" strike="noStrike" dirty="0">
                          <a:effectLst/>
                          <a:latin typeface="+mj-lt"/>
                        </a:rPr>
                        <a:t>29.18</a:t>
                      </a:r>
                    </a:p>
                  </a:txBody>
                  <a:tcPr marL="9525" marR="9525" marT="9525" marB="0" anchor="b"/>
                </a:tc>
                <a:tc>
                  <a:txBody>
                    <a:bodyPr/>
                    <a:lstStyle/>
                    <a:p>
                      <a:pPr algn="ctr" fontAlgn="b"/>
                      <a:r>
                        <a:rPr lang="en-US" sz="1200" b="0" i="0" u="none" strike="noStrike" dirty="0">
                          <a:effectLst/>
                          <a:latin typeface="+mj-lt"/>
                        </a:rPr>
                        <a:t>28.27 </a:t>
                      </a:r>
                    </a:p>
                  </a:txBody>
                  <a:tcPr marL="9525" marR="9525" marT="9525" marB="0" anchor="b"/>
                </a:tc>
                <a:tc>
                  <a:txBody>
                    <a:bodyPr/>
                    <a:lstStyle/>
                    <a:p>
                      <a:pPr algn="ctr" fontAlgn="b"/>
                      <a:r>
                        <a:rPr lang="en-US" sz="1200" b="0" i="0" u="none" strike="noStrike" dirty="0">
                          <a:effectLst/>
                          <a:latin typeface="+mj-lt"/>
                        </a:rPr>
                        <a:t>(.91)</a:t>
                      </a:r>
                    </a:p>
                  </a:txBody>
                  <a:tcPr marL="9525" marR="9525" marT="9525" marB="0" anchor="b"/>
                </a:tc>
                <a:extLst>
                  <a:ext uri="{0D108BD9-81ED-4DB2-BD59-A6C34878D82A}">
                    <a16:rowId xmlns:a16="http://schemas.microsoft.com/office/drawing/2014/main" val="10007"/>
                  </a:ext>
                </a:extLst>
              </a:tr>
              <a:tr h="195646">
                <a:tc>
                  <a:txBody>
                    <a:bodyPr/>
                    <a:lstStyle/>
                    <a:p>
                      <a:pPr algn="l" fontAlgn="b"/>
                      <a:r>
                        <a:rPr lang="en-US" sz="1200" i="1" u="none" strike="noStrike" baseline="0" dirty="0">
                          <a:effectLst/>
                        </a:rPr>
                        <a:t>          Yale</a:t>
                      </a:r>
                      <a:endParaRPr lang="en-US" sz="1200" b="0" i="1" u="none" strike="noStrike" baseline="0" dirty="0">
                        <a:effectLst/>
                        <a:latin typeface="Geneva"/>
                      </a:endParaRPr>
                    </a:p>
                  </a:txBody>
                  <a:tcPr marL="9525" marR="9525" marT="9525" marB="0" anchor="b"/>
                </a:tc>
                <a:tc>
                  <a:txBody>
                    <a:bodyPr/>
                    <a:lstStyle/>
                    <a:p>
                      <a:pPr algn="ctr" fontAlgn="b"/>
                      <a:r>
                        <a:rPr lang="en-US" sz="1200" b="0" i="0" u="none" strike="noStrike" dirty="0">
                          <a:effectLst/>
                          <a:latin typeface="+mj-lt"/>
                        </a:rPr>
                        <a:t>2.65</a:t>
                      </a:r>
                    </a:p>
                  </a:txBody>
                  <a:tcPr marL="9525" marR="9525" marT="9525" marB="0" anchor="b"/>
                </a:tc>
                <a:tc>
                  <a:txBody>
                    <a:bodyPr/>
                    <a:lstStyle/>
                    <a:p>
                      <a:pPr algn="ctr" fontAlgn="b"/>
                      <a:r>
                        <a:rPr lang="en-US" sz="1200" b="0" i="0" u="none" strike="noStrike" dirty="0">
                          <a:effectLst/>
                          <a:latin typeface="+mj-lt"/>
                        </a:rPr>
                        <a:t>2.65 </a:t>
                      </a:r>
                    </a:p>
                  </a:txBody>
                  <a:tcPr marL="9525" marR="9525" marT="9525" marB="0" anchor="b"/>
                </a:tc>
                <a:tc>
                  <a:txBody>
                    <a:bodyPr/>
                    <a:lstStyle/>
                    <a:p>
                      <a:pPr algn="ctr" fontAlgn="b"/>
                      <a:r>
                        <a:rPr lang="en-US" sz="1200" b="0" i="0" u="none" strike="noStrike" dirty="0">
                          <a:effectLst/>
                          <a:latin typeface="+mj-lt"/>
                        </a:rPr>
                        <a:t>0</a:t>
                      </a:r>
                    </a:p>
                  </a:txBody>
                  <a:tcPr marL="9525" marR="9525" marT="9525" marB="0" anchor="b"/>
                </a:tc>
                <a:extLst>
                  <a:ext uri="{0D108BD9-81ED-4DB2-BD59-A6C34878D82A}">
                    <a16:rowId xmlns:a16="http://schemas.microsoft.com/office/drawing/2014/main" val="10008"/>
                  </a:ext>
                </a:extLst>
              </a:tr>
              <a:tr h="195646">
                <a:tc>
                  <a:txBody>
                    <a:bodyPr/>
                    <a:lstStyle/>
                    <a:p>
                      <a:pPr algn="l" fontAlgn="b"/>
                      <a:r>
                        <a:rPr lang="en-US" sz="1200" u="none" strike="noStrike" baseline="0" dirty="0">
                          <a:effectLst/>
                        </a:rPr>
                        <a:t>ALTERNATIVE ED</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3.4</a:t>
                      </a:r>
                    </a:p>
                  </a:txBody>
                  <a:tcPr marL="9525" marR="9525" marT="9525" marB="0" anchor="b"/>
                </a:tc>
                <a:tc>
                  <a:txBody>
                    <a:bodyPr/>
                    <a:lstStyle/>
                    <a:p>
                      <a:pPr algn="ctr" fontAlgn="b"/>
                      <a:r>
                        <a:rPr lang="en-US" sz="1200" u="none" strike="noStrike" baseline="0" dirty="0">
                          <a:effectLst/>
                        </a:rPr>
                        <a:t>3.4</a:t>
                      </a:r>
                      <a:endParaRPr lang="en-US" sz="1200" b="0" i="0" u="none" strike="noStrike" baseline="0" dirty="0">
                        <a:effectLst/>
                        <a:latin typeface="Geneva"/>
                      </a:endParaRPr>
                    </a:p>
                  </a:txBody>
                  <a:tcPr marL="9525" marR="9525" marT="9525" marB="0" anchor="b"/>
                </a:tc>
                <a:tc>
                  <a:txBody>
                    <a:bodyPr/>
                    <a:lstStyle/>
                    <a:p>
                      <a:pPr algn="ctr" fontAlgn="b"/>
                      <a:r>
                        <a:rPr lang="en-US" sz="1200" b="0" i="0" u="none" strike="noStrike" baseline="0" dirty="0">
                          <a:effectLst/>
                          <a:latin typeface="+mn-lt"/>
                        </a:rPr>
                        <a:t>0</a:t>
                      </a:r>
                      <a:endParaRPr lang="en-US" sz="1200" b="0" i="0" u="none" strike="noStrike" baseline="0" dirty="0">
                        <a:effectLst/>
                        <a:latin typeface="Geneva"/>
                      </a:endParaRPr>
                    </a:p>
                  </a:txBody>
                  <a:tcPr marL="9525" marR="9525" marT="9525" marB="0" anchor="b"/>
                </a:tc>
                <a:extLst>
                  <a:ext uri="{0D108BD9-81ED-4DB2-BD59-A6C34878D82A}">
                    <a16:rowId xmlns:a16="http://schemas.microsoft.com/office/drawing/2014/main" val="10009"/>
                  </a:ext>
                </a:extLst>
              </a:tr>
              <a:tr h="198995">
                <a:tc>
                  <a:txBody>
                    <a:bodyPr/>
                    <a:lstStyle/>
                    <a:p>
                      <a:pPr algn="l" fontAlgn="b"/>
                      <a:r>
                        <a:rPr lang="en-US" sz="1200" u="none" strike="noStrike" baseline="0" dirty="0">
                          <a:effectLst/>
                        </a:rPr>
                        <a:t>SPECIAL ED</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19.4</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20.43</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1.03</a:t>
                      </a:r>
                      <a:endParaRPr lang="en-US" sz="1200" b="0" i="0" u="none" strike="noStrike" baseline="0" dirty="0">
                        <a:effectLst/>
                        <a:latin typeface="Geneva"/>
                      </a:endParaRPr>
                    </a:p>
                  </a:txBody>
                  <a:tcPr marL="9525" marR="9525" marT="9525" marB="0" anchor="b"/>
                </a:tc>
                <a:extLst>
                  <a:ext uri="{0D108BD9-81ED-4DB2-BD59-A6C34878D82A}">
                    <a16:rowId xmlns:a16="http://schemas.microsoft.com/office/drawing/2014/main" val="10010"/>
                  </a:ext>
                </a:extLst>
              </a:tr>
              <a:tr h="195646">
                <a:tc>
                  <a:txBody>
                    <a:bodyPr/>
                    <a:lstStyle/>
                    <a:p>
                      <a:pPr algn="l" fontAlgn="b"/>
                      <a:r>
                        <a:rPr lang="en-US" sz="1200" u="none" strike="noStrike" baseline="0" dirty="0">
                          <a:effectLst/>
                        </a:rPr>
                        <a:t>CTE – WHS/WMS</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4.00</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3.60</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(.40)</a:t>
                      </a:r>
                      <a:endParaRPr lang="en-US" sz="1200" b="0" i="0" u="none" strike="noStrike" baseline="0" dirty="0">
                        <a:effectLst/>
                        <a:latin typeface="Geneva"/>
                      </a:endParaRPr>
                    </a:p>
                  </a:txBody>
                  <a:tcPr marL="9525" marR="9525" marT="9525" marB="0" anchor="b"/>
                </a:tc>
                <a:extLst>
                  <a:ext uri="{0D108BD9-81ED-4DB2-BD59-A6C34878D82A}">
                    <a16:rowId xmlns:a16="http://schemas.microsoft.com/office/drawing/2014/main" val="10011"/>
                  </a:ext>
                </a:extLst>
              </a:tr>
              <a:tr h="329421">
                <a:tc>
                  <a:txBody>
                    <a:bodyPr/>
                    <a:lstStyle/>
                    <a:p>
                      <a:pPr algn="l" fontAlgn="b"/>
                      <a:r>
                        <a:rPr lang="en-US" sz="1200" u="none" strike="noStrike" baseline="0" dirty="0">
                          <a:effectLst/>
                        </a:rPr>
                        <a:t>REMEDIATION</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5.76</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5.93</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.17</a:t>
                      </a:r>
                      <a:endParaRPr lang="en-US" sz="1200" b="0" i="0" u="none" strike="noStrike" baseline="0" dirty="0">
                        <a:effectLst/>
                        <a:latin typeface="Geneva"/>
                      </a:endParaRPr>
                    </a:p>
                  </a:txBody>
                  <a:tcPr marL="9525" marR="9525" marT="9525" marB="0" anchor="b"/>
                </a:tc>
                <a:extLst>
                  <a:ext uri="{0D108BD9-81ED-4DB2-BD59-A6C34878D82A}">
                    <a16:rowId xmlns:a16="http://schemas.microsoft.com/office/drawing/2014/main" val="10012"/>
                  </a:ext>
                </a:extLst>
              </a:tr>
              <a:tr h="195646">
                <a:tc>
                  <a:txBody>
                    <a:bodyPr/>
                    <a:lstStyle/>
                    <a:p>
                      <a:pPr algn="l" fontAlgn="b"/>
                      <a:r>
                        <a:rPr lang="en-US" sz="1200" u="none" strike="noStrike" baseline="0" dirty="0">
                          <a:effectLst/>
                        </a:rPr>
                        <a:t>BILINGUAL/HI-C</a:t>
                      </a:r>
                      <a:endParaRPr lang="en-US" sz="1200" b="0" i="0" u="none" strike="noStrike" baseline="0" dirty="0">
                        <a:effectLst/>
                        <a:latin typeface="Geneva"/>
                      </a:endParaRPr>
                    </a:p>
                  </a:txBody>
                  <a:tcPr marL="9525" marR="9525" marT="9525" marB="0" anchor="b"/>
                </a:tc>
                <a:tc>
                  <a:txBody>
                    <a:bodyPr/>
                    <a:lstStyle/>
                    <a:p>
                      <a:pPr algn="ctr" fontAlgn="b"/>
                      <a:r>
                        <a:rPr lang="en-US" sz="1200" b="0" i="0" u="none" strike="noStrike" baseline="0" dirty="0">
                          <a:effectLst/>
                          <a:latin typeface="Geneva"/>
                        </a:rPr>
                        <a:t>1.27</a:t>
                      </a:r>
                    </a:p>
                  </a:txBody>
                  <a:tcPr marL="9525" marR="9525" marT="9525" marB="0" anchor="b"/>
                </a:tc>
                <a:tc>
                  <a:txBody>
                    <a:bodyPr/>
                    <a:lstStyle/>
                    <a:p>
                      <a:pPr algn="ctr" fontAlgn="b"/>
                      <a:r>
                        <a:rPr lang="en-US" sz="1200" u="none" strike="noStrike" baseline="0" dirty="0">
                          <a:effectLst/>
                        </a:rPr>
                        <a:t>.97</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(.30)</a:t>
                      </a:r>
                      <a:endParaRPr lang="en-US" sz="1200" b="0" i="0" u="none" strike="noStrike" baseline="0" dirty="0">
                        <a:effectLst/>
                        <a:latin typeface="Geneva"/>
                      </a:endParaRPr>
                    </a:p>
                  </a:txBody>
                  <a:tcPr marL="9525" marR="9525" marT="9525" marB="0" anchor="b"/>
                </a:tc>
                <a:extLst>
                  <a:ext uri="{0D108BD9-81ED-4DB2-BD59-A6C34878D82A}">
                    <a16:rowId xmlns:a16="http://schemas.microsoft.com/office/drawing/2014/main" val="10013"/>
                  </a:ext>
                </a:extLst>
              </a:tr>
              <a:tr h="195646">
                <a:tc>
                  <a:txBody>
                    <a:bodyPr/>
                    <a:lstStyle/>
                    <a:p>
                      <a:pPr algn="l" fontAlgn="b"/>
                      <a:r>
                        <a:rPr lang="en-US" sz="1200" u="none" strike="noStrike" baseline="0" dirty="0">
                          <a:effectLst/>
                        </a:rPr>
                        <a:t>DISTRICT SUPPORT</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1.00 </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1.00 </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0   </a:t>
                      </a:r>
                      <a:endParaRPr lang="en-US" sz="1200" b="0" i="0" u="none" strike="noStrike" baseline="0" dirty="0">
                        <a:effectLst/>
                        <a:latin typeface="Geneva"/>
                      </a:endParaRPr>
                    </a:p>
                  </a:txBody>
                  <a:tcPr marL="9525" marR="9525" marT="9525" marB="0" anchor="b"/>
                </a:tc>
                <a:extLst>
                  <a:ext uri="{0D108BD9-81ED-4DB2-BD59-A6C34878D82A}">
                    <a16:rowId xmlns:a16="http://schemas.microsoft.com/office/drawing/2014/main" val="10014"/>
                  </a:ext>
                </a:extLst>
              </a:tr>
              <a:tr h="195646">
                <a:tc>
                  <a:txBody>
                    <a:bodyPr/>
                    <a:lstStyle/>
                    <a:p>
                      <a:pPr algn="l" fontAlgn="b"/>
                      <a:r>
                        <a:rPr lang="en-US" sz="1200" u="none" strike="noStrike" baseline="0" dirty="0">
                          <a:effectLst/>
                        </a:rPr>
                        <a:t> </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 </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 </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 </a:t>
                      </a:r>
                      <a:endParaRPr lang="en-US" sz="1200" b="0" i="0" u="none" strike="noStrike" baseline="0" dirty="0">
                        <a:effectLst/>
                        <a:latin typeface="Geneva"/>
                      </a:endParaRPr>
                    </a:p>
                  </a:txBody>
                  <a:tcPr marL="9525" marR="9525" marT="9525" marB="0" anchor="b"/>
                </a:tc>
                <a:extLst>
                  <a:ext uri="{0D108BD9-81ED-4DB2-BD59-A6C34878D82A}">
                    <a16:rowId xmlns:a16="http://schemas.microsoft.com/office/drawing/2014/main" val="10015"/>
                  </a:ext>
                </a:extLst>
              </a:tr>
              <a:tr h="177874">
                <a:tc>
                  <a:txBody>
                    <a:bodyPr/>
                    <a:lstStyle/>
                    <a:p>
                      <a:pPr algn="l" fontAlgn="b"/>
                      <a:r>
                        <a:rPr lang="en-US" sz="1200" u="none" strike="noStrike" baseline="0" dirty="0">
                          <a:effectLst/>
                        </a:rPr>
                        <a:t>TOTAL CERT/ADMIN</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161.30 </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161.47</a:t>
                      </a:r>
                      <a:endParaRPr lang="en-US" sz="1200" b="0" i="0" u="none" strike="noStrike" baseline="0" dirty="0">
                        <a:effectLst/>
                        <a:latin typeface="Geneva"/>
                      </a:endParaRPr>
                    </a:p>
                  </a:txBody>
                  <a:tcPr marL="9525" marR="9525" marT="9525" marB="0" anchor="b"/>
                </a:tc>
                <a:tc>
                  <a:txBody>
                    <a:bodyPr/>
                    <a:lstStyle/>
                    <a:p>
                      <a:pPr algn="ctr" fontAlgn="b"/>
                      <a:r>
                        <a:rPr lang="en-US" sz="1200" u="none" strike="noStrike" baseline="0" dirty="0">
                          <a:effectLst/>
                        </a:rPr>
                        <a:t>.17</a:t>
                      </a:r>
                      <a:endParaRPr lang="en-US" sz="1200" b="0" i="0" u="none" strike="noStrike" baseline="0" dirty="0">
                        <a:effectLst/>
                        <a:latin typeface="Geneva"/>
                      </a:endParaRPr>
                    </a:p>
                  </a:txBody>
                  <a:tcPr marL="9525" marR="9525" marT="9525" marB="0" anchor="b"/>
                </a:tc>
                <a:extLst>
                  <a:ext uri="{0D108BD9-81ED-4DB2-BD59-A6C34878D82A}">
                    <a16:rowId xmlns:a16="http://schemas.microsoft.com/office/drawing/2014/main" val="10016"/>
                  </a:ext>
                </a:extLst>
              </a:tr>
              <a:tr h="177874">
                <a:tc>
                  <a:txBody>
                    <a:bodyPr/>
                    <a:lstStyle/>
                    <a:p>
                      <a:pPr algn="l" fontAlgn="b"/>
                      <a:endParaRPr lang="en-US" sz="1200" b="0" i="0" u="none" strike="noStrike" baseline="0" dirty="0">
                        <a:effectLst/>
                        <a:latin typeface="Geneva"/>
                      </a:endParaRPr>
                    </a:p>
                  </a:txBody>
                  <a:tcPr marL="9525" marR="9525" marT="9525" marB="0" anchor="b"/>
                </a:tc>
                <a:tc>
                  <a:txBody>
                    <a:bodyPr/>
                    <a:lstStyle/>
                    <a:p>
                      <a:pPr algn="l" fontAlgn="b"/>
                      <a:endParaRPr lang="en-US" sz="1200" b="0" i="0" u="none" strike="noStrike" baseline="0" dirty="0">
                        <a:effectLst/>
                        <a:latin typeface="Geneva"/>
                      </a:endParaRPr>
                    </a:p>
                  </a:txBody>
                  <a:tcPr marL="9525" marR="9525" marT="9525" marB="0" anchor="b"/>
                </a:tc>
                <a:tc>
                  <a:txBody>
                    <a:bodyPr/>
                    <a:lstStyle/>
                    <a:p>
                      <a:pPr algn="l" fontAlgn="b"/>
                      <a:endParaRPr lang="en-US" sz="1200" b="0" i="0" u="none" strike="noStrike" baseline="0" dirty="0">
                        <a:effectLst/>
                        <a:latin typeface="Geneva"/>
                      </a:endParaRPr>
                    </a:p>
                  </a:txBody>
                  <a:tcPr marL="9525" marR="9525" marT="9525" marB="0" anchor="b"/>
                </a:tc>
                <a:tc>
                  <a:txBody>
                    <a:bodyPr/>
                    <a:lstStyle/>
                    <a:p>
                      <a:pPr algn="l" fontAlgn="b"/>
                      <a:endParaRPr lang="en-US" sz="1200" b="0" i="0" u="none" strike="noStrike" baseline="0" dirty="0">
                        <a:effectLst/>
                        <a:latin typeface="Geneva"/>
                      </a:endParaRPr>
                    </a:p>
                  </a:txBody>
                  <a:tcPr marL="9525" marR="9525" marT="9525" marB="0" anchor="b"/>
                </a:tc>
                <a:extLst>
                  <a:ext uri="{0D108BD9-81ED-4DB2-BD59-A6C34878D82A}">
                    <a16:rowId xmlns:a16="http://schemas.microsoft.com/office/drawing/2014/main" val="2433921219"/>
                  </a:ext>
                </a:extLst>
              </a:tr>
            </a:tbl>
          </a:graphicData>
        </a:graphic>
      </p:graphicFrame>
      <p:sp>
        <p:nvSpPr>
          <p:cNvPr id="5" name="TextBox 4"/>
          <p:cNvSpPr txBox="1"/>
          <p:nvPr/>
        </p:nvSpPr>
        <p:spPr>
          <a:xfrm>
            <a:off x="609599" y="5334000"/>
            <a:ext cx="6172201" cy="861774"/>
          </a:xfrm>
          <a:prstGeom prst="rect">
            <a:avLst/>
          </a:prstGeom>
          <a:noFill/>
        </p:spPr>
        <p:txBody>
          <a:bodyPr wrap="square" rtlCol="0">
            <a:spAutoFit/>
          </a:bodyPr>
          <a:lstStyle/>
          <a:p>
            <a:r>
              <a:rPr lang="en-US" sz="1000" dirty="0"/>
              <a:t>Overall increase of .17 from 18-19 actual is a combination of staff decreases in some areas, increases in others and moving of staff between programs.  The decreases include a .60 WHS Foreign Language Teacher,  .40 WHS CTE decrease, ,40 WIS Bilingual decrease.  The increases include .50 additional CE LAP and .5 additional CE Bilingual, 1.0 Psych at CE, 2 additional K-4 staff at CE, </a:t>
            </a:r>
          </a:p>
          <a:p>
            <a:endParaRPr lang="en-US" sz="1000" dirty="0"/>
          </a:p>
        </p:txBody>
      </p:sp>
    </p:spTree>
    <p:extLst>
      <p:ext uri="{BB962C8B-B14F-4D97-AF65-F5344CB8AC3E}">
        <p14:creationId xmlns:p14="http://schemas.microsoft.com/office/powerpoint/2010/main" val="330764287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a:xfrm>
            <a:off x="609599" y="76200"/>
            <a:ext cx="6347713" cy="381000"/>
          </a:xfrm>
        </p:spPr>
        <p:txBody>
          <a:bodyPr>
            <a:normAutofit fontScale="90000"/>
          </a:bodyPr>
          <a:lstStyle/>
          <a:p>
            <a:r>
              <a:rPr lang="en-US" sz="2400" dirty="0"/>
              <a:t>Classified Staff</a:t>
            </a:r>
          </a:p>
        </p:txBody>
      </p:sp>
      <p:graphicFrame>
        <p:nvGraphicFramePr>
          <p:cNvPr id="8" name="Table 7"/>
          <p:cNvGraphicFramePr>
            <a:graphicFrameLocks noGrp="1"/>
          </p:cNvGraphicFramePr>
          <p:nvPr>
            <p:extLst>
              <p:ext uri="{D42A27DB-BD31-4B8C-83A1-F6EECF244321}">
                <p14:modId xmlns:p14="http://schemas.microsoft.com/office/powerpoint/2010/main" val="770338757"/>
              </p:ext>
            </p:extLst>
          </p:nvPr>
        </p:nvGraphicFramePr>
        <p:xfrm>
          <a:off x="762000" y="457201"/>
          <a:ext cx="7696200" cy="6183361"/>
        </p:xfrm>
        <a:graphic>
          <a:graphicData uri="http://schemas.openxmlformats.org/drawingml/2006/table">
            <a:tbl>
              <a:tblPr>
                <a:tableStyleId>{5C22544A-7EE6-4342-B048-85BDC9FD1C3A}</a:tableStyleId>
              </a:tblPr>
              <a:tblGrid>
                <a:gridCol w="1936963">
                  <a:extLst>
                    <a:ext uri="{9D8B030D-6E8A-4147-A177-3AD203B41FA5}">
                      <a16:colId xmlns:a16="http://schemas.microsoft.com/office/drawing/2014/main" val="20000"/>
                    </a:ext>
                  </a:extLst>
                </a:gridCol>
                <a:gridCol w="730037">
                  <a:extLst>
                    <a:ext uri="{9D8B030D-6E8A-4147-A177-3AD203B41FA5}">
                      <a16:colId xmlns:a16="http://schemas.microsoft.com/office/drawing/2014/main" val="20001"/>
                    </a:ext>
                  </a:extLst>
                </a:gridCol>
                <a:gridCol w="762000">
                  <a:extLst>
                    <a:ext uri="{9D8B030D-6E8A-4147-A177-3AD203B41FA5}">
                      <a16:colId xmlns:a16="http://schemas.microsoft.com/office/drawing/2014/main" val="20002"/>
                    </a:ext>
                  </a:extLst>
                </a:gridCol>
                <a:gridCol w="990600">
                  <a:extLst>
                    <a:ext uri="{9D8B030D-6E8A-4147-A177-3AD203B41FA5}">
                      <a16:colId xmlns:a16="http://schemas.microsoft.com/office/drawing/2014/main" val="20003"/>
                    </a:ext>
                  </a:extLst>
                </a:gridCol>
                <a:gridCol w="3276600">
                  <a:extLst>
                    <a:ext uri="{9D8B030D-6E8A-4147-A177-3AD203B41FA5}">
                      <a16:colId xmlns:a16="http://schemas.microsoft.com/office/drawing/2014/main" val="20004"/>
                    </a:ext>
                  </a:extLst>
                </a:gridCol>
              </a:tblGrid>
              <a:tr h="435024">
                <a:tc>
                  <a:txBody>
                    <a:bodyPr/>
                    <a:lstStyle/>
                    <a:p>
                      <a:pPr algn="ctr" fontAlgn="b"/>
                      <a:r>
                        <a:rPr lang="en-US" sz="1200" b="1" u="sng" strike="noStrike" dirty="0">
                          <a:effectLst/>
                        </a:rPr>
                        <a:t>PROGRAM</a:t>
                      </a:r>
                      <a:endParaRPr lang="en-US" sz="1200" b="1" i="0" u="sng" strike="noStrike" dirty="0">
                        <a:effectLst/>
                        <a:latin typeface="Geneva"/>
                      </a:endParaRPr>
                    </a:p>
                  </a:txBody>
                  <a:tcPr marL="9525" marR="9525" marT="9525" marB="0" anchor="b"/>
                </a:tc>
                <a:tc>
                  <a:txBody>
                    <a:bodyPr/>
                    <a:lstStyle/>
                    <a:p>
                      <a:pPr algn="ctr" fontAlgn="b"/>
                      <a:r>
                        <a:rPr lang="en-US" sz="1400" b="1" u="none" strike="noStrike" baseline="0" dirty="0">
                          <a:effectLst/>
                        </a:rPr>
                        <a:t>18-19 Actual</a:t>
                      </a:r>
                      <a:endParaRPr lang="en-US" sz="1400" b="1" i="0" u="none" strike="noStrike" baseline="0" dirty="0">
                        <a:effectLst/>
                        <a:latin typeface="Geneva"/>
                      </a:endParaRPr>
                    </a:p>
                  </a:txBody>
                  <a:tcPr marL="9525" marR="9525" marT="9525" marB="0" anchor="b"/>
                </a:tc>
                <a:tc>
                  <a:txBody>
                    <a:bodyPr/>
                    <a:lstStyle/>
                    <a:p>
                      <a:pPr algn="ctr" fontAlgn="b"/>
                      <a:r>
                        <a:rPr lang="en-US" sz="1400" b="1" u="none" strike="noStrike" baseline="0" dirty="0">
                          <a:effectLst/>
                        </a:rPr>
                        <a:t>19-20 Budget</a:t>
                      </a:r>
                      <a:endParaRPr lang="en-US" sz="1400" b="1" i="0" u="none" strike="noStrike" baseline="0" dirty="0">
                        <a:effectLst/>
                        <a:latin typeface="Geneva"/>
                      </a:endParaRPr>
                    </a:p>
                  </a:txBody>
                  <a:tcPr marL="9525" marR="9525" marT="9525" marB="0" anchor="b"/>
                </a:tc>
                <a:tc>
                  <a:txBody>
                    <a:bodyPr/>
                    <a:lstStyle/>
                    <a:p>
                      <a:pPr algn="ctr" fontAlgn="b"/>
                      <a:r>
                        <a:rPr lang="en-US" sz="1200" b="1" u="sng" strike="noStrike" dirty="0">
                          <a:effectLst/>
                        </a:rPr>
                        <a:t>DIFFERENCE</a:t>
                      </a:r>
                      <a:endParaRPr lang="en-US" sz="1200" b="1" i="0" u="sng" strike="noStrike" dirty="0">
                        <a:effectLst/>
                        <a:latin typeface="Geneva"/>
                      </a:endParaRPr>
                    </a:p>
                  </a:txBody>
                  <a:tcPr marL="9525" marR="9525" marT="9525" marB="0" anchor="b"/>
                </a:tc>
                <a:tc>
                  <a:txBody>
                    <a:bodyPr/>
                    <a:lstStyle/>
                    <a:p>
                      <a:pPr algn="l" fontAlgn="b"/>
                      <a:r>
                        <a:rPr lang="en-US" sz="1200" b="1" u="sng" strike="noStrike" dirty="0">
                          <a:effectLst/>
                        </a:rPr>
                        <a:t>EXPLANATION</a:t>
                      </a:r>
                      <a:endParaRPr lang="en-US" sz="1200" b="1" i="0" u="sng" strike="noStrike" dirty="0">
                        <a:effectLst/>
                        <a:latin typeface="Geneva"/>
                      </a:endParaRPr>
                    </a:p>
                  </a:txBody>
                  <a:tcPr marL="9525" marR="9525" marT="9525" marB="0" anchor="b"/>
                </a:tc>
                <a:extLst>
                  <a:ext uri="{0D108BD9-81ED-4DB2-BD59-A6C34878D82A}">
                    <a16:rowId xmlns:a16="http://schemas.microsoft.com/office/drawing/2014/main" val="10000"/>
                  </a:ext>
                </a:extLst>
              </a:tr>
              <a:tr h="556603">
                <a:tc>
                  <a:txBody>
                    <a:bodyPr/>
                    <a:lstStyle/>
                    <a:p>
                      <a:pPr algn="l" fontAlgn="b"/>
                      <a:r>
                        <a:rPr lang="en-US" sz="1200" u="none" strike="noStrike" dirty="0">
                          <a:effectLst/>
                        </a:rPr>
                        <a:t>BASIC ED</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         29.31 </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33.05</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3.74</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a:effectLst/>
                          <a:latin typeface="+mn-lt"/>
                        </a:rPr>
                        <a:t>Addition of Secretary at NFES, addition of district interpreter, accounting changes, unpaid leave included in 18-19</a:t>
                      </a:r>
                      <a:endParaRPr lang="en-US" sz="1200" b="0" i="0" u="none" strike="noStrike" dirty="0">
                        <a:effectLst/>
                        <a:latin typeface="Geneva"/>
                      </a:endParaRPr>
                    </a:p>
                  </a:txBody>
                  <a:tcPr marL="9525" marR="9525" marT="9525" marB="0" anchor="b"/>
                </a:tc>
                <a:extLst>
                  <a:ext uri="{0D108BD9-81ED-4DB2-BD59-A6C34878D82A}">
                    <a16:rowId xmlns:a16="http://schemas.microsoft.com/office/drawing/2014/main" val="10001"/>
                  </a:ext>
                </a:extLst>
              </a:tr>
              <a:tr h="374234">
                <a:tc>
                  <a:txBody>
                    <a:bodyPr/>
                    <a:lstStyle/>
                    <a:p>
                      <a:pPr algn="l" fontAlgn="b"/>
                      <a:r>
                        <a:rPr lang="en-US" sz="1200" u="none" strike="noStrike" dirty="0">
                          <a:effectLst/>
                        </a:rPr>
                        <a:t>ALTERNATIVE ED</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1.47</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1.15</a:t>
                      </a:r>
                      <a:endParaRPr lang="en-US" sz="1200" b="0" i="0" u="none" strike="noStrike" dirty="0">
                        <a:effectLst/>
                        <a:latin typeface="Geneva"/>
                      </a:endParaRPr>
                    </a:p>
                  </a:txBody>
                  <a:tcPr marL="9525" marR="9525" marT="9525" marB="0" anchor="b"/>
                </a:tc>
                <a:tc>
                  <a:txBody>
                    <a:bodyPr/>
                    <a:lstStyle/>
                    <a:p>
                      <a:pPr algn="ctr" fontAlgn="b"/>
                      <a:r>
                        <a:rPr lang="en-US" sz="1200" b="0" i="0" u="none" strike="noStrike" dirty="0">
                          <a:effectLst/>
                          <a:latin typeface="Geneva"/>
                        </a:rPr>
                        <a:t>(.32)</a:t>
                      </a:r>
                    </a:p>
                  </a:txBody>
                  <a:tcPr marL="9525" marR="9525" marT="9525" marB="0" anchor="b"/>
                </a:tc>
                <a:tc>
                  <a:txBody>
                    <a:bodyPr/>
                    <a:lstStyle/>
                    <a:p>
                      <a:pPr algn="l" fontAlgn="b"/>
                      <a:r>
                        <a:rPr lang="en-US" sz="1200" b="0" i="0" u="none" strike="noStrike" dirty="0">
                          <a:effectLst/>
                          <a:latin typeface="Geneva"/>
                        </a:rPr>
                        <a:t>Total ALE staff unchanged, receive Hi-Poverty LAP, so charged to LAP</a:t>
                      </a:r>
                    </a:p>
                  </a:txBody>
                  <a:tcPr marL="9525" marR="9525" marT="9525" marB="0" anchor="b"/>
                </a:tc>
                <a:extLst>
                  <a:ext uri="{0D108BD9-81ED-4DB2-BD59-A6C34878D82A}">
                    <a16:rowId xmlns:a16="http://schemas.microsoft.com/office/drawing/2014/main" val="10002"/>
                  </a:ext>
                </a:extLst>
              </a:tr>
              <a:tr h="556603">
                <a:tc>
                  <a:txBody>
                    <a:bodyPr/>
                    <a:lstStyle/>
                    <a:p>
                      <a:pPr algn="l" fontAlgn="b"/>
                      <a:r>
                        <a:rPr lang="en-US" sz="1200" u="none" strike="noStrike" dirty="0">
                          <a:effectLst/>
                        </a:rPr>
                        <a:t>SPECIAL ED</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26.97</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27.63</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.66</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a:effectLst/>
                          <a:latin typeface="Geneva"/>
                        </a:rPr>
                        <a:t>18-19 actual staff included in budget, although making effort to not fill all positions through attrition</a:t>
                      </a:r>
                    </a:p>
                  </a:txBody>
                  <a:tcPr marL="9525" marR="9525" marT="9525" marB="0" anchor="b"/>
                </a:tc>
                <a:extLst>
                  <a:ext uri="{0D108BD9-81ED-4DB2-BD59-A6C34878D82A}">
                    <a16:rowId xmlns:a16="http://schemas.microsoft.com/office/drawing/2014/main" val="10003"/>
                  </a:ext>
                </a:extLst>
              </a:tr>
              <a:tr h="374234">
                <a:tc>
                  <a:txBody>
                    <a:bodyPr/>
                    <a:lstStyle/>
                    <a:p>
                      <a:pPr algn="l" fontAlgn="b"/>
                      <a:r>
                        <a:rPr lang="en-US" sz="1200" u="none" strike="noStrike" dirty="0">
                          <a:effectLst/>
                        </a:rPr>
                        <a:t>CTE</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           0.77 </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                0.77 </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   0</a:t>
                      </a:r>
                      <a:endParaRPr lang="en-US" sz="1200" b="0" i="0" u="none" strike="noStrike" dirty="0">
                        <a:effectLst/>
                        <a:latin typeface="Geneva"/>
                      </a:endParaRPr>
                    </a:p>
                  </a:txBody>
                  <a:tcPr marL="9525" marR="9525" marT="9525" marB="0" anchor="b"/>
                </a:tc>
                <a:tc>
                  <a:txBody>
                    <a:bodyPr/>
                    <a:lstStyle/>
                    <a:p>
                      <a:pPr algn="l" fontAlgn="b"/>
                      <a:endParaRPr lang="en-US" sz="1200" b="0" i="0" u="none" strike="noStrike" dirty="0">
                        <a:effectLst/>
                        <a:latin typeface="Geneva"/>
                      </a:endParaRPr>
                    </a:p>
                  </a:txBody>
                  <a:tcPr marL="9525" marR="9525" marT="9525" marB="0" anchor="b"/>
                </a:tc>
                <a:extLst>
                  <a:ext uri="{0D108BD9-81ED-4DB2-BD59-A6C34878D82A}">
                    <a16:rowId xmlns:a16="http://schemas.microsoft.com/office/drawing/2014/main" val="10004"/>
                  </a:ext>
                </a:extLst>
              </a:tr>
              <a:tr h="374234">
                <a:tc>
                  <a:txBody>
                    <a:bodyPr/>
                    <a:lstStyle/>
                    <a:p>
                      <a:pPr algn="l" fontAlgn="b"/>
                      <a:r>
                        <a:rPr lang="en-US" sz="1200" u="none" strike="noStrike" dirty="0">
                          <a:effectLst/>
                        </a:rPr>
                        <a:t>REMEDIATION</a:t>
                      </a:r>
                      <a:endParaRPr lang="en-US" sz="1200" b="0" i="0" u="none" strike="noStrike" dirty="0">
                        <a:effectLst/>
                        <a:latin typeface="Geneva"/>
                      </a:endParaRPr>
                    </a:p>
                  </a:txBody>
                  <a:tcPr marL="9525" marR="9525" marT="9525" marB="0" anchor="b"/>
                </a:tc>
                <a:tc>
                  <a:txBody>
                    <a:bodyPr/>
                    <a:lstStyle/>
                    <a:p>
                      <a:pPr algn="ctr" fontAlgn="b"/>
                      <a:r>
                        <a:rPr lang="en-US" sz="1200" b="0" i="0" u="none" strike="noStrike" dirty="0">
                          <a:effectLst/>
                          <a:latin typeface="Geneva"/>
                        </a:rPr>
                        <a:t>6.36</a:t>
                      </a:r>
                    </a:p>
                  </a:txBody>
                  <a:tcPr marL="9525" marR="9525" marT="9525" marB="0" anchor="b"/>
                </a:tc>
                <a:tc>
                  <a:txBody>
                    <a:bodyPr/>
                    <a:lstStyle/>
                    <a:p>
                      <a:pPr algn="ctr" fontAlgn="b"/>
                      <a:r>
                        <a:rPr lang="en-US" sz="1200" u="none" strike="noStrike" dirty="0">
                          <a:effectLst/>
                        </a:rPr>
                        <a:t>6.82</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.46</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baseline="0" dirty="0">
                          <a:effectLst/>
                          <a:latin typeface="Geneva"/>
                        </a:rPr>
                        <a:t>Increase in funding, additional classified staff charged to LAP (previously BEA)</a:t>
                      </a:r>
                      <a:endParaRPr lang="en-US" sz="1200" b="0" i="0" u="none" strike="noStrike" dirty="0">
                        <a:effectLst/>
                        <a:latin typeface="Geneva"/>
                      </a:endParaRPr>
                    </a:p>
                  </a:txBody>
                  <a:tcPr marL="9525" marR="9525" marT="9525" marB="0" anchor="b"/>
                </a:tc>
                <a:extLst>
                  <a:ext uri="{0D108BD9-81ED-4DB2-BD59-A6C34878D82A}">
                    <a16:rowId xmlns:a16="http://schemas.microsoft.com/office/drawing/2014/main" val="10005"/>
                  </a:ext>
                </a:extLst>
              </a:tr>
              <a:tr h="242916">
                <a:tc>
                  <a:txBody>
                    <a:bodyPr/>
                    <a:lstStyle/>
                    <a:p>
                      <a:pPr algn="l" fontAlgn="b"/>
                      <a:r>
                        <a:rPr lang="en-US" sz="1200" u="none" strike="noStrike" dirty="0">
                          <a:effectLst/>
                        </a:rPr>
                        <a:t>STATE BILINGUAL</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2.38</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2.25</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(.13)</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a:effectLst/>
                          <a:latin typeface="Geneva"/>
                        </a:rPr>
                        <a:t>Change</a:t>
                      </a:r>
                      <a:r>
                        <a:rPr lang="en-US" sz="1200" b="0" i="0" u="none" strike="noStrike" baseline="0" dirty="0">
                          <a:effectLst/>
                          <a:latin typeface="Geneva"/>
                        </a:rPr>
                        <a:t> in accounting practice</a:t>
                      </a:r>
                      <a:endParaRPr lang="en-US" sz="1200" b="0" i="0" u="none" strike="noStrike" dirty="0">
                        <a:effectLst/>
                        <a:latin typeface="Geneva"/>
                      </a:endParaRPr>
                    </a:p>
                  </a:txBody>
                  <a:tcPr marL="9525" marR="9525" marT="9525" marB="0" anchor="b"/>
                </a:tc>
                <a:extLst>
                  <a:ext uri="{0D108BD9-81ED-4DB2-BD59-A6C34878D82A}">
                    <a16:rowId xmlns:a16="http://schemas.microsoft.com/office/drawing/2014/main" val="10006"/>
                  </a:ext>
                </a:extLst>
              </a:tr>
              <a:tr h="374234">
                <a:tc>
                  <a:txBody>
                    <a:bodyPr/>
                    <a:lstStyle/>
                    <a:p>
                      <a:pPr algn="l" fontAlgn="b"/>
                      <a:r>
                        <a:rPr lang="en-US" sz="1200" u="none" strike="noStrike" dirty="0">
                          <a:effectLst/>
                        </a:rPr>
                        <a:t>DAYCARE</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2.47</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3.07</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.60</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a:effectLst/>
                          <a:latin typeface="Geneva"/>
                        </a:rPr>
                        <a:t>Decreased YCC staff, but added additional staff for NFES location</a:t>
                      </a:r>
                    </a:p>
                  </a:txBody>
                  <a:tcPr marL="9525" marR="9525" marT="9525" marB="0" anchor="b"/>
                </a:tc>
                <a:extLst>
                  <a:ext uri="{0D108BD9-81ED-4DB2-BD59-A6C34878D82A}">
                    <a16:rowId xmlns:a16="http://schemas.microsoft.com/office/drawing/2014/main" val="10007"/>
                  </a:ext>
                </a:extLst>
              </a:tr>
              <a:tr h="471544">
                <a:tc>
                  <a:txBody>
                    <a:bodyPr/>
                    <a:lstStyle/>
                    <a:p>
                      <a:pPr algn="l" fontAlgn="b"/>
                      <a:r>
                        <a:rPr lang="en-US" sz="1200" u="none" strike="noStrike" dirty="0">
                          <a:effectLst/>
                        </a:rPr>
                        <a:t>SUPT/BUSINESS/HR/COMMUNICATIONS</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7.28</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6.98</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(.30)</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a:effectLst/>
                          <a:latin typeface="Geneva"/>
                        </a:rPr>
                        <a:t>Updated Registrar to actual time spent in each program (Bus Office/BEA)</a:t>
                      </a:r>
                    </a:p>
                  </a:txBody>
                  <a:tcPr marL="9525" marR="9525" marT="9525" marB="0" anchor="b"/>
                </a:tc>
                <a:extLst>
                  <a:ext uri="{0D108BD9-81ED-4DB2-BD59-A6C34878D82A}">
                    <a16:rowId xmlns:a16="http://schemas.microsoft.com/office/drawing/2014/main" val="10008"/>
                  </a:ext>
                </a:extLst>
              </a:tr>
              <a:tr h="471544">
                <a:tc>
                  <a:txBody>
                    <a:bodyPr/>
                    <a:lstStyle/>
                    <a:p>
                      <a:pPr algn="l" fontAlgn="b"/>
                      <a:r>
                        <a:rPr lang="en-US" sz="1200" u="none" strike="noStrike" dirty="0">
                          <a:effectLst/>
                        </a:rPr>
                        <a:t>GROUNDS/CUSTODIAL/MAINTENANCE</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24.76</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25.15</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.39</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a:effectLst/>
                          <a:latin typeface="Geneva"/>
                        </a:rPr>
                        <a:t>Unpaid leave included in 18-19</a:t>
                      </a:r>
                    </a:p>
                  </a:txBody>
                  <a:tcPr marL="9525" marR="9525" marT="9525" marB="0" anchor="b"/>
                </a:tc>
                <a:extLst>
                  <a:ext uri="{0D108BD9-81ED-4DB2-BD59-A6C34878D82A}">
                    <a16:rowId xmlns:a16="http://schemas.microsoft.com/office/drawing/2014/main" val="10009"/>
                  </a:ext>
                </a:extLst>
              </a:tr>
              <a:tr h="374234">
                <a:tc>
                  <a:txBody>
                    <a:bodyPr/>
                    <a:lstStyle/>
                    <a:p>
                      <a:pPr algn="l" fontAlgn="b"/>
                      <a:r>
                        <a:rPr lang="en-US" sz="1200" u="none" strike="noStrike" dirty="0">
                          <a:effectLst/>
                        </a:rPr>
                        <a:t>TECHNOLOGY</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           4.00 </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                4.00 </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                    0</a:t>
                      </a:r>
                      <a:endParaRPr lang="en-US" sz="1200" b="0" i="0" u="none" strike="noStrike" dirty="0">
                        <a:effectLst/>
                        <a:latin typeface="Geneva"/>
                      </a:endParaRPr>
                    </a:p>
                  </a:txBody>
                  <a:tcPr marL="9525" marR="9525" marT="9525" marB="0" anchor="b"/>
                </a:tc>
                <a:tc>
                  <a:txBody>
                    <a:bodyPr/>
                    <a:lstStyle/>
                    <a:p>
                      <a:pPr algn="l" fontAlgn="b"/>
                      <a:endParaRPr lang="en-US" sz="1200" b="0" i="0" u="none" strike="noStrike" dirty="0">
                        <a:effectLst/>
                        <a:latin typeface="Geneva"/>
                      </a:endParaRPr>
                    </a:p>
                  </a:txBody>
                  <a:tcPr marL="9525" marR="9525" marT="9525" marB="0" anchor="b"/>
                </a:tc>
                <a:extLst>
                  <a:ext uri="{0D108BD9-81ED-4DB2-BD59-A6C34878D82A}">
                    <a16:rowId xmlns:a16="http://schemas.microsoft.com/office/drawing/2014/main" val="10010"/>
                  </a:ext>
                </a:extLst>
              </a:tr>
              <a:tr h="242916">
                <a:tc>
                  <a:txBody>
                    <a:bodyPr/>
                    <a:lstStyle/>
                    <a:p>
                      <a:pPr algn="l" fontAlgn="b"/>
                      <a:r>
                        <a:rPr lang="en-US" sz="1200" u="none" strike="noStrike" dirty="0">
                          <a:effectLst/>
                        </a:rPr>
                        <a:t>FOOD SERVICE</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8.19</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8.57</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.38</a:t>
                      </a:r>
                      <a:endParaRPr lang="en-US" sz="1200" b="0" i="0" u="none" strike="noStrike" dirty="0">
                        <a:effectLst/>
                        <a:latin typeface="Geneva"/>
                      </a:endParaRPr>
                    </a:p>
                  </a:txBody>
                  <a:tcPr marL="9525" marR="9525" marT="9525" marB="0" anchor="b"/>
                </a:tc>
                <a:tc>
                  <a:txBody>
                    <a:bodyPr/>
                    <a:lstStyle/>
                    <a:p>
                      <a:pPr algn="l" fontAlgn="b"/>
                      <a:r>
                        <a:rPr lang="en-US" sz="1200" b="0" i="0" u="none" strike="noStrike" dirty="0">
                          <a:effectLst/>
                          <a:latin typeface="Geneva"/>
                        </a:rPr>
                        <a:t>Increased</a:t>
                      </a:r>
                      <a:r>
                        <a:rPr lang="en-US" sz="1200" b="0" i="0" u="none" strike="noStrike" baseline="0" dirty="0">
                          <a:effectLst/>
                          <a:latin typeface="Geneva"/>
                        </a:rPr>
                        <a:t> hours at WMS</a:t>
                      </a:r>
                      <a:endParaRPr lang="en-US" sz="1200" b="0" i="0" u="none" strike="noStrike" dirty="0">
                        <a:effectLst/>
                        <a:latin typeface="Geneva"/>
                      </a:endParaRPr>
                    </a:p>
                  </a:txBody>
                  <a:tcPr marL="9525" marR="9525" marT="9525" marB="0" anchor="b"/>
                </a:tc>
                <a:extLst>
                  <a:ext uri="{0D108BD9-81ED-4DB2-BD59-A6C34878D82A}">
                    <a16:rowId xmlns:a16="http://schemas.microsoft.com/office/drawing/2014/main" val="10011"/>
                  </a:ext>
                </a:extLst>
              </a:tr>
              <a:tr h="524360">
                <a:tc>
                  <a:txBody>
                    <a:bodyPr/>
                    <a:lstStyle/>
                    <a:p>
                      <a:pPr algn="l" fontAlgn="b"/>
                      <a:r>
                        <a:rPr lang="en-US" sz="1200" u="none" strike="noStrike" dirty="0">
                          <a:effectLst/>
                        </a:rPr>
                        <a:t>TRANSPORTATION</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57.87</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56.79</a:t>
                      </a:r>
                      <a:endParaRPr lang="en-US" sz="1200" b="0" i="0" u="none" strike="noStrike" dirty="0">
                        <a:effectLst/>
                        <a:latin typeface="Geneva"/>
                      </a:endParaRPr>
                    </a:p>
                  </a:txBody>
                  <a:tcPr marL="9525" marR="9525" marT="9525" marB="0" anchor="b"/>
                </a:tc>
                <a:tc>
                  <a:txBody>
                    <a:bodyPr/>
                    <a:lstStyle/>
                    <a:p>
                      <a:pPr algn="ctr" fontAlgn="b"/>
                      <a:r>
                        <a:rPr lang="en-US" sz="1200" b="0" i="0" u="none" strike="noStrike" dirty="0">
                          <a:effectLst/>
                          <a:latin typeface="Geneva"/>
                        </a:rPr>
                        <a:t>(1.08)</a:t>
                      </a:r>
                    </a:p>
                  </a:txBody>
                  <a:tcPr marL="9525" marR="9525" marT="9525" marB="0" anchor="b"/>
                </a:tc>
                <a:tc>
                  <a:txBody>
                    <a:bodyPr/>
                    <a:lstStyle/>
                    <a:p>
                      <a:pPr algn="l" fontAlgn="b"/>
                      <a:r>
                        <a:rPr lang="en-US" sz="1200" u="none" strike="noStrike" dirty="0">
                          <a:effectLst/>
                        </a:rPr>
                        <a:t>Decreases to driver route staff, increase for additional admin staff</a:t>
                      </a:r>
                      <a:endParaRPr lang="en-US" sz="1200" b="0" i="0" u="none" strike="noStrike" dirty="0">
                        <a:effectLst/>
                        <a:latin typeface="Geneva"/>
                      </a:endParaRPr>
                    </a:p>
                  </a:txBody>
                  <a:tcPr marL="9525" marR="9525" marT="9525" marB="0" anchor="b"/>
                </a:tc>
                <a:extLst>
                  <a:ext uri="{0D108BD9-81ED-4DB2-BD59-A6C34878D82A}">
                    <a16:rowId xmlns:a16="http://schemas.microsoft.com/office/drawing/2014/main" val="10012"/>
                  </a:ext>
                </a:extLst>
              </a:tr>
              <a:tr h="556603">
                <a:tc>
                  <a:txBody>
                    <a:bodyPr/>
                    <a:lstStyle/>
                    <a:p>
                      <a:pPr algn="l" fontAlgn="b"/>
                      <a:r>
                        <a:rPr lang="en-US" sz="1000" b="0" i="0" u="none" strike="noStrike" dirty="0">
                          <a:effectLst/>
                          <a:latin typeface="Geneva"/>
                        </a:rPr>
                        <a:t>FAMILY</a:t>
                      </a:r>
                      <a:r>
                        <a:rPr lang="en-US" sz="1000" b="0" i="0" u="none" strike="noStrike" baseline="0" dirty="0">
                          <a:effectLst/>
                          <a:latin typeface="Geneva"/>
                        </a:rPr>
                        <a:t> RESOURCE COORD</a:t>
                      </a:r>
                      <a:endParaRPr lang="en-US" sz="1000" b="0" i="0" u="none" strike="noStrike" dirty="0">
                        <a:effectLst/>
                        <a:latin typeface="Geneva"/>
                      </a:endParaRPr>
                    </a:p>
                  </a:txBody>
                  <a:tcPr marL="9525" marR="9525" marT="9525" marB="0" anchor="b"/>
                </a:tc>
                <a:tc>
                  <a:txBody>
                    <a:bodyPr/>
                    <a:lstStyle/>
                    <a:p>
                      <a:pPr algn="ctr" fontAlgn="b"/>
                      <a:r>
                        <a:rPr lang="en-US" sz="1200" u="none" strike="noStrike" dirty="0">
                          <a:effectLst/>
                        </a:rPr>
                        <a:t>.89</a:t>
                      </a:r>
                      <a:endParaRPr lang="en-US" sz="1200" b="0" i="0" u="none" strike="noStrike" dirty="0">
                        <a:effectLst/>
                        <a:latin typeface="Geneva"/>
                      </a:endParaRPr>
                    </a:p>
                  </a:txBody>
                  <a:tcPr marL="9525" marR="9525" marT="9525" marB="0" anchor="b"/>
                </a:tc>
                <a:tc>
                  <a:txBody>
                    <a:bodyPr/>
                    <a:lstStyle/>
                    <a:p>
                      <a:pPr algn="ctr" fontAlgn="b"/>
                      <a:r>
                        <a:rPr lang="en-US" sz="1200" b="0" i="0" u="none" strike="noStrike" dirty="0">
                          <a:effectLst/>
                          <a:latin typeface="Geneva"/>
                        </a:rPr>
                        <a:t>.68</a:t>
                      </a:r>
                    </a:p>
                  </a:txBody>
                  <a:tcPr marL="9525" marR="9525" marT="9525" marB="0" anchor="b"/>
                </a:tc>
                <a:tc>
                  <a:txBody>
                    <a:bodyPr/>
                    <a:lstStyle/>
                    <a:p>
                      <a:pPr algn="ctr" fontAlgn="b"/>
                      <a:r>
                        <a:rPr lang="en-US" sz="1200" b="0" i="0" u="none" strike="noStrike" dirty="0">
                          <a:effectLst/>
                          <a:latin typeface="Geneva"/>
                        </a:rPr>
                        <a:t>(.21)</a:t>
                      </a:r>
                    </a:p>
                  </a:txBody>
                  <a:tcPr marL="9525" marR="9525" marT="9525" marB="0" anchor="b"/>
                </a:tc>
                <a:tc>
                  <a:txBody>
                    <a:bodyPr/>
                    <a:lstStyle/>
                    <a:p>
                      <a:pPr algn="l" fontAlgn="b"/>
                      <a:r>
                        <a:rPr lang="en-US" sz="1200" b="0" i="0" u="none" strike="noStrike" dirty="0">
                          <a:effectLst/>
                          <a:latin typeface="Geneva"/>
                        </a:rPr>
                        <a:t>Not filling program coordinator, but increasing 15 hour per week clerical to 35 hour per week program specialist</a:t>
                      </a:r>
                    </a:p>
                  </a:txBody>
                  <a:tcPr marL="9525" marR="9525" marT="9525" marB="0" anchor="b"/>
                </a:tc>
                <a:extLst>
                  <a:ext uri="{0D108BD9-81ED-4DB2-BD59-A6C34878D82A}">
                    <a16:rowId xmlns:a16="http://schemas.microsoft.com/office/drawing/2014/main" val="10013"/>
                  </a:ext>
                </a:extLst>
              </a:tr>
              <a:tr h="242916">
                <a:tc>
                  <a:txBody>
                    <a:bodyPr/>
                    <a:lstStyle/>
                    <a:p>
                      <a:pPr algn="l" fontAlgn="b"/>
                      <a:r>
                        <a:rPr lang="en-US" sz="1200" u="none" strike="noStrike" dirty="0">
                          <a:effectLst/>
                        </a:rPr>
                        <a:t>TOTAL CLASSIFIED STAFF</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172.72</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176.91</a:t>
                      </a:r>
                      <a:endParaRPr lang="en-US" sz="1200" b="0" i="0" u="none" strike="noStrike" dirty="0">
                        <a:effectLst/>
                        <a:latin typeface="Geneva"/>
                      </a:endParaRPr>
                    </a:p>
                  </a:txBody>
                  <a:tcPr marL="9525" marR="9525" marT="9525" marB="0" anchor="b"/>
                </a:tc>
                <a:tc>
                  <a:txBody>
                    <a:bodyPr/>
                    <a:lstStyle/>
                    <a:p>
                      <a:pPr algn="ctr" fontAlgn="b"/>
                      <a:r>
                        <a:rPr lang="en-US" sz="1200" u="none" strike="noStrike" dirty="0">
                          <a:effectLst/>
                        </a:rPr>
                        <a:t>4.19</a:t>
                      </a:r>
                      <a:endParaRPr lang="en-US" sz="1200" b="0" i="0" u="none" strike="noStrike" dirty="0">
                        <a:effectLst/>
                        <a:latin typeface="Geneva"/>
                      </a:endParaRPr>
                    </a:p>
                  </a:txBody>
                  <a:tcPr marL="9525" marR="9525" marT="9525" marB="0" anchor="b"/>
                </a:tc>
                <a:tc>
                  <a:txBody>
                    <a:bodyPr/>
                    <a:lstStyle/>
                    <a:p>
                      <a:pPr algn="l" fontAlgn="b"/>
                      <a:endParaRPr lang="en-US" sz="1200" b="0" i="0" u="none" strike="noStrike" dirty="0">
                        <a:effectLst/>
                        <a:latin typeface="Geneva"/>
                      </a:endParaRPr>
                    </a:p>
                  </a:txBody>
                  <a:tcPr marL="9525" marR="9525" marT="9525" marB="0" anchor="b"/>
                </a:tc>
                <a:extLst>
                  <a:ext uri="{0D108BD9-81ED-4DB2-BD59-A6C34878D82A}">
                    <a16:rowId xmlns:a16="http://schemas.microsoft.com/office/drawing/2014/main" val="10014"/>
                  </a:ext>
                </a:extLst>
              </a:tr>
            </a:tbl>
          </a:graphicData>
        </a:graphic>
      </p:graphicFrame>
    </p:spTree>
    <p:extLst>
      <p:ext uri="{BB962C8B-B14F-4D97-AF65-F5344CB8AC3E}">
        <p14:creationId xmlns:p14="http://schemas.microsoft.com/office/powerpoint/2010/main" val="346164410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1219200"/>
            <a:ext cx="6858000" cy="1362075"/>
          </a:xfrm>
        </p:spPr>
        <p:txBody>
          <a:bodyPr/>
          <a:lstStyle/>
          <a:p>
            <a:r>
              <a:rPr lang="en-US" dirty="0">
                <a:solidFill>
                  <a:schemeClr val="accent2"/>
                </a:solidFill>
                <a:effectLst>
                  <a:reflection blurRad="6350" stA="55000" endA="300" endPos="45500" dir="5400000" sy="-100000" algn="bl" rotWithShape="0"/>
                </a:effectLst>
              </a:rPr>
              <a:t>Other Funds</a:t>
            </a:r>
          </a:p>
        </p:txBody>
      </p:sp>
      <p:sp>
        <p:nvSpPr>
          <p:cNvPr id="3" name="Text Placeholder 2"/>
          <p:cNvSpPr>
            <a:spLocks noGrp="1"/>
          </p:cNvSpPr>
          <p:nvPr>
            <p:ph type="body" idx="1"/>
          </p:nvPr>
        </p:nvSpPr>
        <p:spPr>
          <a:xfrm>
            <a:off x="3048000" y="2895600"/>
            <a:ext cx="5410200" cy="2133600"/>
          </a:xfrm>
        </p:spPr>
        <p:txBody>
          <a:bodyPr>
            <a:normAutofit/>
          </a:bodyPr>
          <a:lstStyle/>
          <a:p>
            <a:r>
              <a:rPr lang="en-US" dirty="0"/>
              <a:t>Capital Projects  </a:t>
            </a:r>
          </a:p>
          <a:p>
            <a:r>
              <a:rPr lang="en-US" dirty="0"/>
              <a:t>Debt Service</a:t>
            </a:r>
          </a:p>
          <a:p>
            <a:r>
              <a:rPr lang="en-US" dirty="0"/>
              <a:t>ASB	 </a:t>
            </a:r>
          </a:p>
          <a:p>
            <a:r>
              <a:rPr lang="en-US" dirty="0"/>
              <a:t>Transportation vehicle</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66056" y="381000"/>
            <a:ext cx="7511144" cy="990600"/>
          </a:xfrm>
        </p:spPr>
        <p:txBody>
          <a:bodyPr>
            <a:noAutofit/>
          </a:bodyPr>
          <a:lstStyle/>
          <a:p>
            <a:r>
              <a:rPr lang="en-US" b="1" dirty="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rPr>
              <a:t>C</a:t>
            </a:r>
            <a:r>
              <a:rPr lang="en-US" b="1" dirty="0">
                <a:ln w="18415" cmpd="sng">
                  <a:solidFill>
                    <a:srgbClr val="FFFFFF"/>
                  </a:solidFill>
                  <a:prstDash val="solid"/>
                </a:ln>
                <a:solidFill>
                  <a:schemeClr val="accent2"/>
                </a:solidFill>
                <a:effectLst>
                  <a:reflection blurRad="6350" stA="55000" endA="300" endPos="45500" dir="5400000" sy="-100000" algn="bl" rotWithShape="0"/>
                </a:effectLst>
                <a:latin typeface="Century Gothic" pitchFamily="34" charset="0"/>
              </a:rPr>
              <a:t>CAPITAL PROJECTS FUND</a:t>
            </a:r>
            <a:endParaRPr lang="en-US" b="1" dirty="0">
              <a:ln w="18415" cmpd="sng">
                <a:solidFill>
                  <a:srgbClr val="FFFFFF"/>
                </a:solidFill>
                <a:prstDash val="solid"/>
              </a:ln>
              <a:solidFill>
                <a:srgbClr val="FFFFFF"/>
              </a:solidFill>
              <a:effectLst>
                <a:reflection blurRad="6350" stA="55000" endA="300" endPos="45500" dir="5400000" sy="-100000" algn="bl" rotWithShape="0"/>
              </a:effectLst>
              <a:latin typeface="Century Gothic" pitchFamily="34" charset="0"/>
            </a:endParaRPr>
          </a:p>
        </p:txBody>
      </p:sp>
      <p:sp>
        <p:nvSpPr>
          <p:cNvPr id="5" name="Content Placeholder 4"/>
          <p:cNvSpPr>
            <a:spLocks noGrp="1"/>
          </p:cNvSpPr>
          <p:nvPr>
            <p:ph idx="1"/>
          </p:nvPr>
        </p:nvSpPr>
        <p:spPr>
          <a:xfrm>
            <a:off x="533400" y="1981200"/>
            <a:ext cx="8153400" cy="3581400"/>
          </a:xfrm>
          <a:effectLst>
            <a:outerShdw blurRad="76200" dist="12700" dir="2700000" sy="-23000" kx="-800400" algn="bl" rotWithShape="0">
              <a:prstClr val="black">
                <a:alpha val="20000"/>
              </a:prstClr>
            </a:outerShdw>
          </a:effectLst>
        </p:spPr>
        <p:txBody>
          <a:bodyPr/>
          <a:lstStyle/>
          <a:p>
            <a:pPr>
              <a:buClr>
                <a:schemeClr val="bg2">
                  <a:lumMod val="20000"/>
                  <a:lumOff val="80000"/>
                </a:schemeClr>
              </a:buClr>
            </a:pPr>
            <a:endParaRPr lang="en-US" dirty="0"/>
          </a:p>
          <a:p>
            <a:pPr>
              <a:buClr>
                <a:schemeClr val="bg2">
                  <a:lumMod val="20000"/>
                  <a:lumOff val="80000"/>
                </a:schemeClr>
              </a:buClr>
            </a:pPr>
            <a:r>
              <a:rPr lang="en-US" dirty="0"/>
              <a:t>Beginning Fund Balance	$134,000</a:t>
            </a:r>
          </a:p>
          <a:p>
            <a:pPr>
              <a:buClr>
                <a:schemeClr val="bg2">
                  <a:lumMod val="20000"/>
                  <a:lumOff val="80000"/>
                </a:schemeClr>
              </a:buClr>
              <a:buNone/>
            </a:pPr>
            <a:endParaRPr lang="en-US" sz="1600" dirty="0"/>
          </a:p>
          <a:p>
            <a:pPr>
              <a:buClr>
                <a:schemeClr val="bg2">
                  <a:lumMod val="20000"/>
                  <a:lumOff val="80000"/>
                </a:schemeClr>
              </a:buClr>
            </a:pPr>
            <a:r>
              <a:rPr lang="en-US" dirty="0"/>
              <a:t>Revenues/Other Fin </a:t>
            </a:r>
            <a:r>
              <a:rPr lang="en-US" dirty="0" err="1"/>
              <a:t>Srce</a:t>
            </a:r>
            <a:r>
              <a:rPr lang="en-US" dirty="0"/>
              <a:t>	$540,500</a:t>
            </a:r>
          </a:p>
          <a:p>
            <a:pPr>
              <a:buClr>
                <a:schemeClr val="bg2">
                  <a:lumMod val="20000"/>
                  <a:lumOff val="80000"/>
                </a:schemeClr>
              </a:buClr>
              <a:buNone/>
            </a:pPr>
            <a:r>
              <a:rPr lang="en-US" sz="1600" dirty="0"/>
              <a:t>	</a:t>
            </a:r>
          </a:p>
          <a:p>
            <a:pPr>
              <a:buClr>
                <a:schemeClr val="bg2">
                  <a:lumMod val="20000"/>
                  <a:lumOff val="80000"/>
                </a:schemeClr>
              </a:buClr>
            </a:pPr>
            <a:r>
              <a:rPr lang="en-US" dirty="0"/>
              <a:t>Expenditures/Fin Uses		$</a:t>
            </a:r>
            <a:r>
              <a:rPr lang="en-US" u="sng" dirty="0"/>
              <a:t>600,000</a:t>
            </a:r>
          </a:p>
          <a:p>
            <a:pPr>
              <a:buClr>
                <a:schemeClr val="bg2">
                  <a:lumMod val="20000"/>
                  <a:lumOff val="80000"/>
                </a:schemeClr>
              </a:buClr>
              <a:buNone/>
            </a:pPr>
            <a:endParaRPr lang="en-US" sz="1600" dirty="0"/>
          </a:p>
          <a:p>
            <a:pPr>
              <a:buClr>
                <a:schemeClr val="bg2">
                  <a:lumMod val="20000"/>
                  <a:lumOff val="80000"/>
                </a:schemeClr>
              </a:buClr>
            </a:pPr>
            <a:r>
              <a:rPr lang="en-US" dirty="0"/>
              <a:t>Ending Fund Balance		$  74,500</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609600" y="228600"/>
            <a:ext cx="5257800" cy="1066800"/>
          </a:xfrm>
        </p:spPr>
        <p:txBody>
          <a:bodyPr/>
          <a:lstStyle/>
          <a:p>
            <a:r>
              <a:rPr lang="en-US" b="1" dirty="0">
                <a:ln w="18415" cmpd="sng">
                  <a:solidFill>
                    <a:srgbClr val="FFFFFF"/>
                  </a:solidFill>
                  <a:prstDash val="solid"/>
                </a:ln>
                <a:solidFill>
                  <a:schemeClr val="accent2"/>
                </a:solidFill>
                <a:effectLst>
                  <a:reflection blurRad="6350" stA="55000" endA="300" endPos="45500" dir="5400000" sy="-100000" algn="bl" rotWithShape="0"/>
                </a:effectLst>
                <a:latin typeface="Century Gothic" pitchFamily="34" charset="0"/>
              </a:rPr>
              <a:t>DEBT SERVICE FUND</a:t>
            </a:r>
          </a:p>
        </p:txBody>
      </p:sp>
      <p:sp>
        <p:nvSpPr>
          <p:cNvPr id="5" name="Content Placeholder 4"/>
          <p:cNvSpPr>
            <a:spLocks noGrp="1"/>
          </p:cNvSpPr>
          <p:nvPr>
            <p:ph idx="1"/>
          </p:nvPr>
        </p:nvSpPr>
        <p:spPr>
          <a:xfrm>
            <a:off x="533400" y="1981200"/>
            <a:ext cx="8153400" cy="4495800"/>
          </a:xfrm>
          <a:effectLst>
            <a:outerShdw blurRad="76200" dist="12700" dir="2700000" sy="-23000" kx="-800400" algn="bl" rotWithShape="0">
              <a:prstClr val="black">
                <a:alpha val="20000"/>
              </a:prstClr>
            </a:outerShdw>
          </a:effectLst>
        </p:spPr>
        <p:txBody>
          <a:bodyPr/>
          <a:lstStyle/>
          <a:p>
            <a:pPr>
              <a:buClr>
                <a:schemeClr val="bg2">
                  <a:lumMod val="20000"/>
                  <a:lumOff val="80000"/>
                </a:schemeClr>
              </a:buClr>
            </a:pPr>
            <a:endParaRPr lang="en-US" dirty="0"/>
          </a:p>
          <a:p>
            <a:pPr>
              <a:buClr>
                <a:schemeClr val="bg2">
                  <a:lumMod val="20000"/>
                  <a:lumOff val="80000"/>
                </a:schemeClr>
              </a:buClr>
            </a:pPr>
            <a:r>
              <a:rPr lang="en-US" dirty="0"/>
              <a:t>Beginning Fund Balance		$1,475,000</a:t>
            </a:r>
          </a:p>
          <a:p>
            <a:pPr>
              <a:buClr>
                <a:schemeClr val="bg2">
                  <a:lumMod val="20000"/>
                  <a:lumOff val="80000"/>
                </a:schemeClr>
              </a:buClr>
              <a:buNone/>
            </a:pPr>
            <a:endParaRPr lang="en-US" sz="1600" dirty="0"/>
          </a:p>
          <a:p>
            <a:pPr>
              <a:buClr>
                <a:schemeClr val="bg2">
                  <a:lumMod val="20000"/>
                  <a:lumOff val="80000"/>
                </a:schemeClr>
              </a:buClr>
            </a:pPr>
            <a:r>
              <a:rPr lang="en-US" dirty="0"/>
              <a:t>Revenues/Other Fin Source		$3,256,137</a:t>
            </a:r>
          </a:p>
          <a:p>
            <a:pPr>
              <a:buClr>
                <a:schemeClr val="bg2">
                  <a:lumMod val="20000"/>
                  <a:lumOff val="80000"/>
                </a:schemeClr>
              </a:buClr>
              <a:buNone/>
            </a:pPr>
            <a:r>
              <a:rPr lang="en-US" sz="1600" dirty="0"/>
              <a:t>	</a:t>
            </a:r>
          </a:p>
          <a:p>
            <a:pPr>
              <a:buClr>
                <a:schemeClr val="bg2">
                  <a:lumMod val="20000"/>
                  <a:lumOff val="80000"/>
                </a:schemeClr>
              </a:buClr>
            </a:pPr>
            <a:r>
              <a:rPr lang="en-US" dirty="0"/>
              <a:t>Expenditures/Other Fin Uses	$</a:t>
            </a:r>
            <a:r>
              <a:rPr lang="en-US" u="sng" dirty="0"/>
              <a:t>3,469,407</a:t>
            </a:r>
          </a:p>
          <a:p>
            <a:pPr>
              <a:buClr>
                <a:schemeClr val="bg2">
                  <a:lumMod val="20000"/>
                  <a:lumOff val="80000"/>
                </a:schemeClr>
              </a:buClr>
              <a:buNone/>
            </a:pPr>
            <a:endParaRPr lang="en-US" sz="1600" dirty="0"/>
          </a:p>
          <a:p>
            <a:pPr>
              <a:buClr>
                <a:schemeClr val="bg2">
                  <a:lumMod val="20000"/>
                  <a:lumOff val="80000"/>
                </a:schemeClr>
              </a:buClr>
            </a:pPr>
            <a:r>
              <a:rPr lang="en-US" dirty="0"/>
              <a:t>Ending Fund Balance			$1,261,730</a:t>
            </a:r>
          </a:p>
        </p:txBody>
      </p:sp>
      <p:sp>
        <p:nvSpPr>
          <p:cNvPr id="3" name="TextBox 2"/>
          <p:cNvSpPr txBox="1"/>
          <p:nvPr/>
        </p:nvSpPr>
        <p:spPr>
          <a:xfrm>
            <a:off x="914401" y="5791200"/>
            <a:ext cx="4191000" cy="369332"/>
          </a:xfrm>
          <a:prstGeom prst="rect">
            <a:avLst/>
          </a:prstGeom>
          <a:noFill/>
        </p:spPr>
        <p:txBody>
          <a:bodyPr wrap="square" rtlCol="0">
            <a:spAutoFit/>
          </a:bodyPr>
          <a:lstStyle/>
          <a:p>
            <a:r>
              <a:rPr lang="en-US" dirty="0"/>
              <a:t>Debt Outstanding 9/1/19 = $50,165,000</a:t>
            </a:r>
          </a:p>
        </p:txBody>
      </p:sp>
    </p:spTree>
    <p:extLst>
      <p:ext uri="{BB962C8B-B14F-4D97-AF65-F5344CB8AC3E}">
        <p14:creationId xmlns:p14="http://schemas.microsoft.com/office/powerpoint/2010/main" val="209890299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609600" y="152400"/>
            <a:ext cx="6248400" cy="990600"/>
          </a:xfrm>
        </p:spPr>
        <p:txBody>
          <a:bodyPr/>
          <a:lstStyle/>
          <a:p>
            <a:r>
              <a:rPr lang="en-US" b="1" dirty="0">
                <a:solidFill>
                  <a:schemeClr val="accent2"/>
                </a:solidFill>
                <a:effectLst>
                  <a:reflection blurRad="6350" stA="60000" endA="900" endPos="58000" dir="5400000" sy="-100000" algn="bl" rotWithShape="0"/>
                </a:effectLst>
                <a:latin typeface="Century Gothic" pitchFamily="34" charset="0"/>
              </a:rPr>
              <a:t>ASB</a:t>
            </a:r>
            <a:r>
              <a:rPr lang="en-US" b="1" dirty="0">
                <a:solidFill>
                  <a:schemeClr val="tx1"/>
                </a:solidFill>
                <a:effectLst>
                  <a:reflection blurRad="6350" stA="60000" endA="900" endPos="58000" dir="5400000" sy="-100000" algn="bl" rotWithShape="0"/>
                </a:effectLst>
                <a:latin typeface="Century Gothic" pitchFamily="34" charset="0"/>
              </a:rPr>
              <a:t> </a:t>
            </a:r>
            <a:r>
              <a:rPr lang="en-US" b="1" dirty="0">
                <a:solidFill>
                  <a:schemeClr val="accent2"/>
                </a:solidFill>
                <a:effectLst>
                  <a:reflection blurRad="6350" stA="60000" endA="900" endPos="58000" dir="5400000" sy="-100000" algn="bl" rotWithShape="0"/>
                </a:effectLst>
                <a:latin typeface="Century Gothic" pitchFamily="34" charset="0"/>
              </a:rPr>
              <a:t>FUND</a:t>
            </a:r>
          </a:p>
        </p:txBody>
      </p:sp>
      <p:sp>
        <p:nvSpPr>
          <p:cNvPr id="6" name="Content Placeholder 5"/>
          <p:cNvSpPr>
            <a:spLocks noGrp="1"/>
          </p:cNvSpPr>
          <p:nvPr>
            <p:ph idx="1"/>
          </p:nvPr>
        </p:nvSpPr>
        <p:spPr>
          <a:xfrm>
            <a:off x="612648" y="2286000"/>
            <a:ext cx="7769352" cy="3810000"/>
          </a:xfrm>
        </p:spPr>
        <p:txBody>
          <a:bodyPr>
            <a:normAutofit/>
          </a:bodyPr>
          <a:lstStyle/>
          <a:p>
            <a:pPr marL="0" indent="0">
              <a:buClr>
                <a:schemeClr val="tx2"/>
              </a:buClr>
              <a:buNone/>
            </a:pPr>
            <a:endParaRPr lang="en-US" dirty="0"/>
          </a:p>
          <a:p>
            <a:pPr marL="0" indent="0">
              <a:buClr>
                <a:schemeClr val="tx2"/>
              </a:buClr>
              <a:buNone/>
            </a:pPr>
            <a:r>
              <a:rPr lang="en-US" dirty="0"/>
              <a:t>	Beginning Fund Balance		$251,000</a:t>
            </a:r>
          </a:p>
          <a:p>
            <a:pPr>
              <a:buClr>
                <a:schemeClr val="tx2"/>
              </a:buClr>
              <a:buNone/>
            </a:pPr>
            <a:endParaRPr lang="en-US" sz="1400" dirty="0"/>
          </a:p>
          <a:p>
            <a:pPr marL="0" indent="0">
              <a:buClr>
                <a:schemeClr val="tx2"/>
              </a:buClr>
              <a:buNone/>
            </a:pPr>
            <a:r>
              <a:rPr lang="en-US" dirty="0"/>
              <a:t>	Revenues					$374,250</a:t>
            </a:r>
          </a:p>
          <a:p>
            <a:pPr marL="0" indent="0">
              <a:buClr>
                <a:schemeClr val="tx2"/>
              </a:buClr>
              <a:buNone/>
            </a:pPr>
            <a:endParaRPr lang="en-US" dirty="0"/>
          </a:p>
          <a:p>
            <a:pPr marL="0" indent="0">
              <a:buClr>
                <a:schemeClr val="tx2"/>
              </a:buClr>
              <a:buNone/>
            </a:pPr>
            <a:r>
              <a:rPr lang="en-US" dirty="0"/>
              <a:t>	Expenditures					</a:t>
            </a:r>
            <a:r>
              <a:rPr lang="en-US" u="sng" dirty="0"/>
              <a:t>$375,650</a:t>
            </a:r>
          </a:p>
          <a:p>
            <a:pPr>
              <a:buClr>
                <a:schemeClr val="tx2"/>
              </a:buClr>
              <a:buNone/>
            </a:pPr>
            <a:endParaRPr lang="en-US" sz="1400" dirty="0"/>
          </a:p>
          <a:p>
            <a:pPr marL="0" indent="0">
              <a:buClr>
                <a:schemeClr val="tx2"/>
              </a:buClr>
              <a:buNone/>
            </a:pPr>
            <a:r>
              <a:rPr lang="en-US" dirty="0"/>
              <a:t>	Ending Fund Balance			$249,600</a:t>
            </a:r>
          </a:p>
        </p:txBody>
      </p:sp>
      <p:sp>
        <p:nvSpPr>
          <p:cNvPr id="4" name="TextBox 3"/>
          <p:cNvSpPr txBox="1"/>
          <p:nvPr/>
        </p:nvSpPr>
        <p:spPr>
          <a:xfrm>
            <a:off x="649224" y="1138335"/>
            <a:ext cx="6589776" cy="923330"/>
          </a:xfrm>
          <a:prstGeom prst="rect">
            <a:avLst/>
          </a:prstGeom>
          <a:noFill/>
        </p:spPr>
        <p:txBody>
          <a:bodyPr wrap="square" rtlCol="0">
            <a:spAutoFit/>
          </a:bodyPr>
          <a:lstStyle/>
          <a:p>
            <a:r>
              <a:rPr lang="en-US" dirty="0"/>
              <a:t>ASB funds are for the extracurricular benefit for the students.  Their involvement in the decision-making process is an integral part of associated student body government.</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685800" y="381000"/>
            <a:ext cx="6347713" cy="914400"/>
          </a:xfrm>
        </p:spPr>
        <p:txBody>
          <a:bodyPr>
            <a:normAutofit fontScale="90000"/>
          </a:bodyPr>
          <a:lstStyle/>
          <a:p>
            <a:r>
              <a:rPr lang="en-US" sz="3200" b="1" dirty="0">
                <a:solidFill>
                  <a:schemeClr val="accent2"/>
                </a:solidFill>
                <a:effectLst>
                  <a:reflection blurRad="6350" stA="60000" endA="900" endPos="58000" dir="5400000" sy="-100000" algn="bl" rotWithShape="0"/>
                </a:effectLst>
                <a:latin typeface="Century Gothic" panose="020B0502020202020204" pitchFamily="34" charset="0"/>
              </a:rPr>
              <a:t>TRANSPORTATION</a:t>
            </a:r>
            <a:r>
              <a:rPr lang="en-US" sz="3200" b="1" dirty="0">
                <a:solidFill>
                  <a:schemeClr val="accent2"/>
                </a:solidFill>
                <a:effectLst>
                  <a:reflection blurRad="6350" stA="60000" endA="900" endPos="58000" dir="5400000" sy="-100000" algn="bl" rotWithShape="0"/>
                </a:effectLst>
              </a:rPr>
              <a:t> VEHICLE FUND</a:t>
            </a:r>
          </a:p>
        </p:txBody>
      </p:sp>
      <p:sp>
        <p:nvSpPr>
          <p:cNvPr id="6" name="Content Placeholder 5"/>
          <p:cNvSpPr>
            <a:spLocks noGrp="1"/>
          </p:cNvSpPr>
          <p:nvPr>
            <p:ph idx="1"/>
          </p:nvPr>
        </p:nvSpPr>
        <p:spPr>
          <a:xfrm>
            <a:off x="381000" y="3200399"/>
            <a:ext cx="5791200" cy="2971801"/>
          </a:xfrm>
        </p:spPr>
        <p:txBody>
          <a:bodyPr>
            <a:normAutofit lnSpcReduction="10000"/>
          </a:bodyPr>
          <a:lstStyle/>
          <a:p>
            <a:pPr marL="0" indent="0">
              <a:buClr>
                <a:schemeClr val="tx2"/>
              </a:buClr>
              <a:buNone/>
            </a:pPr>
            <a:endParaRPr lang="en-US" dirty="0"/>
          </a:p>
          <a:p>
            <a:pPr marL="0" indent="0">
              <a:buClr>
                <a:schemeClr val="tx2"/>
              </a:buClr>
              <a:buNone/>
            </a:pPr>
            <a:r>
              <a:rPr lang="en-US" dirty="0"/>
              <a:t>	Beginning Fund Balance		$2,284,000</a:t>
            </a:r>
          </a:p>
          <a:p>
            <a:pPr>
              <a:buClr>
                <a:schemeClr val="tx2"/>
              </a:buClr>
              <a:buNone/>
            </a:pPr>
            <a:endParaRPr lang="en-US" sz="1400" dirty="0"/>
          </a:p>
          <a:p>
            <a:pPr marL="0" indent="0">
              <a:buClr>
                <a:schemeClr val="tx2"/>
              </a:buClr>
              <a:buNone/>
            </a:pPr>
            <a:r>
              <a:rPr lang="en-US" dirty="0"/>
              <a:t>	Revenues					$ 1,115,000</a:t>
            </a:r>
          </a:p>
          <a:p>
            <a:pPr>
              <a:buClr>
                <a:schemeClr val="tx2"/>
              </a:buClr>
              <a:buNone/>
            </a:pPr>
            <a:endParaRPr lang="en-US" sz="1400" dirty="0"/>
          </a:p>
          <a:p>
            <a:pPr marL="0" indent="0">
              <a:buClr>
                <a:schemeClr val="tx2"/>
              </a:buClr>
              <a:buNone/>
            </a:pPr>
            <a:r>
              <a:rPr lang="en-US" dirty="0"/>
              <a:t>	Expenditures					$2,500,000</a:t>
            </a:r>
          </a:p>
          <a:p>
            <a:pPr>
              <a:buClr>
                <a:schemeClr val="tx2"/>
              </a:buClr>
              <a:buNone/>
            </a:pPr>
            <a:endParaRPr lang="en-US" sz="1400" dirty="0"/>
          </a:p>
          <a:p>
            <a:pPr marL="0" indent="0">
              <a:buClr>
                <a:schemeClr val="tx2"/>
              </a:buClr>
              <a:buNone/>
            </a:pPr>
            <a:r>
              <a:rPr lang="en-US" dirty="0"/>
              <a:t>	Ending Fund Balance			$   899,000</a:t>
            </a:r>
          </a:p>
          <a:p>
            <a:pPr>
              <a:buNone/>
            </a:pPr>
            <a:endParaRPr lang="en-US" dirty="0"/>
          </a:p>
        </p:txBody>
      </p:sp>
      <p:sp>
        <p:nvSpPr>
          <p:cNvPr id="4" name="TextBox 3"/>
          <p:cNvSpPr txBox="1"/>
          <p:nvPr/>
        </p:nvSpPr>
        <p:spPr>
          <a:xfrm>
            <a:off x="685800" y="1524000"/>
            <a:ext cx="7467600" cy="1754326"/>
          </a:xfrm>
          <a:prstGeom prst="rect">
            <a:avLst/>
          </a:prstGeom>
          <a:noFill/>
        </p:spPr>
        <p:txBody>
          <a:bodyPr wrap="square" rtlCol="0">
            <a:spAutoFit/>
          </a:bodyPr>
          <a:lstStyle/>
          <a:p>
            <a:r>
              <a:rPr lang="en-US" dirty="0"/>
              <a:t>This fund is used to replace buses for the KWRL Cooperative districts.  Revenue comes from the State (in the form of depreciation payments), interest earned on the investments and the annual payments made by the four member districts (Kalama, Woodland, Ridgefield and La Center) to cover options and buses necessary for growth.  This fund is fully self-supporting with state depreciation funds.</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81000"/>
            <a:ext cx="6347713" cy="533400"/>
          </a:xfrm>
        </p:spPr>
        <p:txBody>
          <a:bodyPr>
            <a:normAutofit fontScale="90000"/>
          </a:bodyPr>
          <a:lstStyle/>
          <a:p>
            <a:r>
              <a:rPr lang="en-US" sz="3200" dirty="0"/>
              <a:t>Historical Fund Balance Summary</a:t>
            </a:r>
          </a:p>
        </p:txBody>
      </p:sp>
      <p:sp>
        <p:nvSpPr>
          <p:cNvPr id="3" name="Content Placeholder 2"/>
          <p:cNvSpPr>
            <a:spLocks noGrp="1"/>
          </p:cNvSpPr>
          <p:nvPr>
            <p:ph idx="1"/>
          </p:nvPr>
        </p:nvSpPr>
        <p:spPr>
          <a:xfrm>
            <a:off x="89263" y="1066800"/>
            <a:ext cx="8153400" cy="5029200"/>
          </a:xfrm>
        </p:spPr>
        <p:txBody>
          <a:bodyPr/>
          <a:lstStyle/>
          <a:p>
            <a:r>
              <a:rPr lang="en-US" dirty="0"/>
              <a:t>History of total fund balance at year-end, percentage of budgeted expenditures and Budgeted increase or decrease to fund balance</a:t>
            </a:r>
          </a:p>
          <a:p>
            <a:pPr marL="0" indent="0">
              <a:buNone/>
            </a:pP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671380877"/>
              </p:ext>
            </p:extLst>
          </p:nvPr>
        </p:nvGraphicFramePr>
        <p:xfrm>
          <a:off x="609599" y="1828800"/>
          <a:ext cx="7620001" cy="4191002"/>
        </p:xfrm>
        <a:graphic>
          <a:graphicData uri="http://schemas.openxmlformats.org/drawingml/2006/table">
            <a:tbl>
              <a:tblPr firstRow="1" bandRow="1">
                <a:tableStyleId>{5C22544A-7EE6-4342-B048-85BDC9FD1C3A}</a:tableStyleId>
              </a:tblPr>
              <a:tblGrid>
                <a:gridCol w="1115743">
                  <a:extLst>
                    <a:ext uri="{9D8B030D-6E8A-4147-A177-3AD203B41FA5}">
                      <a16:colId xmlns:a16="http://schemas.microsoft.com/office/drawing/2014/main" val="20000"/>
                    </a:ext>
                  </a:extLst>
                </a:gridCol>
                <a:gridCol w="1221591">
                  <a:extLst>
                    <a:ext uri="{9D8B030D-6E8A-4147-A177-3AD203B41FA5}">
                      <a16:colId xmlns:a16="http://schemas.microsoft.com/office/drawing/2014/main" val="20001"/>
                    </a:ext>
                  </a:extLst>
                </a:gridCol>
                <a:gridCol w="1625067">
                  <a:extLst>
                    <a:ext uri="{9D8B030D-6E8A-4147-A177-3AD203B41FA5}">
                      <a16:colId xmlns:a16="http://schemas.microsoft.com/office/drawing/2014/main" val="20002"/>
                    </a:ext>
                  </a:extLst>
                </a:gridCol>
                <a:gridCol w="1676400">
                  <a:extLst>
                    <a:ext uri="{9D8B030D-6E8A-4147-A177-3AD203B41FA5}">
                      <a16:colId xmlns:a16="http://schemas.microsoft.com/office/drawing/2014/main" val="20003"/>
                    </a:ext>
                  </a:extLst>
                </a:gridCol>
                <a:gridCol w="1981200">
                  <a:extLst>
                    <a:ext uri="{9D8B030D-6E8A-4147-A177-3AD203B41FA5}">
                      <a16:colId xmlns:a16="http://schemas.microsoft.com/office/drawing/2014/main" val="20004"/>
                    </a:ext>
                  </a:extLst>
                </a:gridCol>
              </a:tblGrid>
              <a:tr h="997788">
                <a:tc>
                  <a:txBody>
                    <a:bodyPr/>
                    <a:lstStyle/>
                    <a:p>
                      <a:pPr algn="ctr"/>
                      <a:endParaRPr lang="en-US" dirty="0"/>
                    </a:p>
                    <a:p>
                      <a:pPr algn="ctr"/>
                      <a:r>
                        <a:rPr lang="en-US" dirty="0"/>
                        <a:t>Year Ended(</a:t>
                      </a:r>
                    </a:p>
                  </a:txBody>
                  <a:tcPr/>
                </a:tc>
                <a:tc>
                  <a:txBody>
                    <a:bodyPr/>
                    <a:lstStyle/>
                    <a:p>
                      <a:pPr algn="ctr"/>
                      <a:r>
                        <a:rPr lang="en-US" dirty="0"/>
                        <a:t>FB as a % of Expend</a:t>
                      </a:r>
                    </a:p>
                  </a:txBody>
                  <a:tcPr/>
                </a:tc>
                <a:tc>
                  <a:txBody>
                    <a:bodyPr/>
                    <a:lstStyle/>
                    <a:p>
                      <a:pPr algn="ctr"/>
                      <a:endParaRPr lang="en-US" dirty="0"/>
                    </a:p>
                    <a:p>
                      <a:pPr algn="ctr"/>
                      <a:r>
                        <a:rPr lang="en-US" dirty="0"/>
                        <a:t>Budgeted Expenditures</a:t>
                      </a:r>
                    </a:p>
                  </a:txBody>
                  <a:tcPr/>
                </a:tc>
                <a:tc>
                  <a:txBody>
                    <a:bodyPr/>
                    <a:lstStyle/>
                    <a:p>
                      <a:pPr algn="ctr"/>
                      <a:endParaRPr lang="en-US" dirty="0"/>
                    </a:p>
                    <a:p>
                      <a:pPr algn="ctr"/>
                      <a:r>
                        <a:rPr lang="en-US" dirty="0"/>
                        <a:t>Total Fund</a:t>
                      </a:r>
                      <a:r>
                        <a:rPr lang="en-US" baseline="0" dirty="0"/>
                        <a:t> Balance*</a:t>
                      </a:r>
                      <a:endParaRPr lang="en-US" dirty="0"/>
                    </a:p>
                  </a:txBody>
                  <a:tcPr/>
                </a:tc>
                <a:tc>
                  <a:txBody>
                    <a:bodyPr/>
                    <a:lstStyle/>
                    <a:p>
                      <a:pPr algn="ctr"/>
                      <a:endParaRPr lang="en-US" dirty="0"/>
                    </a:p>
                    <a:p>
                      <a:pPr algn="ctr"/>
                      <a:r>
                        <a:rPr lang="en-US" dirty="0"/>
                        <a:t>Budgeted </a:t>
                      </a:r>
                      <a:r>
                        <a:rPr lang="en-US" dirty="0" err="1"/>
                        <a:t>Inc</a:t>
                      </a:r>
                      <a:r>
                        <a:rPr lang="en-US" dirty="0"/>
                        <a:t>/(Dec)</a:t>
                      </a:r>
                      <a:r>
                        <a:rPr lang="en-US" baseline="0" dirty="0"/>
                        <a:t> to FB</a:t>
                      </a:r>
                      <a:endParaRPr lang="en-US" dirty="0"/>
                    </a:p>
                  </a:txBody>
                  <a:tcPr/>
                </a:tc>
                <a:extLst>
                  <a:ext uri="{0D108BD9-81ED-4DB2-BD59-A6C34878D82A}">
                    <a16:rowId xmlns:a16="http://schemas.microsoft.com/office/drawing/2014/main" val="10000"/>
                  </a:ext>
                </a:extLst>
              </a:tr>
              <a:tr h="410358">
                <a:tc>
                  <a:txBody>
                    <a:bodyPr/>
                    <a:lstStyle/>
                    <a:p>
                      <a:pPr algn="ctr" fontAlgn="b"/>
                      <a:r>
                        <a:rPr lang="en-US" sz="1200" b="0" i="0" u="none" strike="noStrike" dirty="0">
                          <a:effectLst/>
                          <a:latin typeface="Arial"/>
                        </a:rPr>
                        <a:t>2013</a:t>
                      </a:r>
                    </a:p>
                  </a:txBody>
                  <a:tcPr marL="9525" marR="9525" marT="9525" marB="0" anchor="b"/>
                </a:tc>
                <a:tc>
                  <a:txBody>
                    <a:bodyPr/>
                    <a:lstStyle/>
                    <a:p>
                      <a:pPr algn="ctr" fontAlgn="b"/>
                      <a:r>
                        <a:rPr lang="en-US" sz="1200" b="0" i="0" u="none" strike="noStrike" dirty="0">
                          <a:effectLst/>
                          <a:latin typeface="Arial"/>
                        </a:rPr>
                        <a:t>11.8%</a:t>
                      </a:r>
                    </a:p>
                  </a:txBody>
                  <a:tcPr marL="9525" marR="9525" marT="9525" marB="0" anchor="b"/>
                </a:tc>
                <a:tc>
                  <a:txBody>
                    <a:bodyPr/>
                    <a:lstStyle/>
                    <a:p>
                      <a:pPr algn="r" fontAlgn="b"/>
                      <a:r>
                        <a:rPr lang="en-US" sz="1200" b="0" i="0" u="none" strike="noStrike" dirty="0">
                          <a:effectLst/>
                          <a:latin typeface="Arial"/>
                        </a:rPr>
                        <a:t> $  21,251,166.00 </a:t>
                      </a:r>
                    </a:p>
                  </a:txBody>
                  <a:tcPr marL="9525" marR="9525" marT="9525" marB="0" anchor="b"/>
                </a:tc>
                <a:tc>
                  <a:txBody>
                    <a:bodyPr/>
                    <a:lstStyle/>
                    <a:p>
                      <a:pPr algn="r" fontAlgn="b"/>
                      <a:r>
                        <a:rPr lang="en-US" sz="1200" b="0" i="0" u="none" strike="noStrike" dirty="0">
                          <a:effectLst/>
                          <a:latin typeface="Arial"/>
                        </a:rPr>
                        <a:t> $  2,515,483 </a:t>
                      </a:r>
                    </a:p>
                  </a:txBody>
                  <a:tcPr marL="9525" marR="9525" marT="9525" marB="0" anchor="b"/>
                </a:tc>
                <a:tc>
                  <a:txBody>
                    <a:bodyPr/>
                    <a:lstStyle/>
                    <a:p>
                      <a:pPr algn="r" fontAlgn="b"/>
                      <a:r>
                        <a:rPr lang="en-US" sz="1200" b="0" i="0" u="none" strike="noStrike" dirty="0">
                          <a:effectLst/>
                          <a:latin typeface="Arial"/>
                        </a:rPr>
                        <a:t>$     (121,877)</a:t>
                      </a:r>
                      <a:r>
                        <a:rPr lang="en-US" sz="1200" b="0" i="0" u="none" strike="noStrike" baseline="0" dirty="0">
                          <a:effectLst/>
                          <a:latin typeface="Arial"/>
                        </a:rPr>
                        <a:t> </a:t>
                      </a:r>
                      <a:endParaRPr lang="en-US" sz="1200" b="0" i="0" u="none" strike="noStrike" dirty="0">
                        <a:effectLst/>
                        <a:latin typeface="Arial"/>
                      </a:endParaRPr>
                    </a:p>
                  </a:txBody>
                  <a:tcPr marL="9525" marR="9525" marT="9525" marB="0" anchor="b"/>
                </a:tc>
                <a:extLst>
                  <a:ext uri="{0D108BD9-81ED-4DB2-BD59-A6C34878D82A}">
                    <a16:rowId xmlns:a16="http://schemas.microsoft.com/office/drawing/2014/main" val="10001"/>
                  </a:ext>
                </a:extLst>
              </a:tr>
              <a:tr h="410358">
                <a:tc>
                  <a:txBody>
                    <a:bodyPr/>
                    <a:lstStyle/>
                    <a:p>
                      <a:pPr algn="ctr" fontAlgn="b"/>
                      <a:r>
                        <a:rPr lang="en-US" sz="1200" b="0" i="0" u="none" strike="noStrike" dirty="0">
                          <a:effectLst/>
                          <a:latin typeface="Arial"/>
                        </a:rPr>
                        <a:t>2014</a:t>
                      </a:r>
                    </a:p>
                  </a:txBody>
                  <a:tcPr marL="9525" marR="9525" marT="9525" marB="0" anchor="b"/>
                </a:tc>
                <a:tc>
                  <a:txBody>
                    <a:bodyPr/>
                    <a:lstStyle/>
                    <a:p>
                      <a:pPr algn="ctr" fontAlgn="b"/>
                      <a:r>
                        <a:rPr lang="en-US" sz="1200" b="0" i="0" u="none" strike="noStrike" dirty="0">
                          <a:effectLst/>
                          <a:latin typeface="Arial"/>
                        </a:rPr>
                        <a:t>11.8%</a:t>
                      </a:r>
                    </a:p>
                  </a:txBody>
                  <a:tcPr marL="9525" marR="9525" marT="9525" marB="0" anchor="b"/>
                </a:tc>
                <a:tc>
                  <a:txBody>
                    <a:bodyPr/>
                    <a:lstStyle/>
                    <a:p>
                      <a:pPr algn="r" fontAlgn="b"/>
                      <a:r>
                        <a:rPr lang="en-US" sz="1200" b="0" i="0" u="none" strike="noStrike" dirty="0">
                          <a:effectLst/>
                          <a:latin typeface="Arial"/>
                        </a:rPr>
                        <a:t>$  23,652,108.00</a:t>
                      </a:r>
                    </a:p>
                  </a:txBody>
                  <a:tcPr marL="9525" marR="9525" marT="9525" marB="0" anchor="b"/>
                </a:tc>
                <a:tc>
                  <a:txBody>
                    <a:bodyPr/>
                    <a:lstStyle/>
                    <a:p>
                      <a:pPr algn="r" fontAlgn="b"/>
                      <a:r>
                        <a:rPr lang="en-US" sz="1200" b="0" i="0" u="none" strike="noStrike" dirty="0">
                          <a:effectLst/>
                          <a:latin typeface="Arial"/>
                        </a:rPr>
                        <a:t>$  2,785,917</a:t>
                      </a:r>
                    </a:p>
                  </a:txBody>
                  <a:tcPr marL="9525" marR="9525" marT="9525" marB="0" anchor="b"/>
                </a:tc>
                <a:tc>
                  <a:txBody>
                    <a:bodyPr/>
                    <a:lstStyle/>
                    <a:p>
                      <a:pPr algn="r" fontAlgn="b"/>
                      <a:r>
                        <a:rPr lang="en-US" sz="1200" b="0" i="0" u="none" strike="noStrike" dirty="0">
                          <a:effectLst/>
                          <a:latin typeface="Arial"/>
                        </a:rPr>
                        <a:t>    $                  0</a:t>
                      </a:r>
                    </a:p>
                  </a:txBody>
                  <a:tcPr marL="9525" marR="9525" marT="9525" marB="0" anchor="b"/>
                </a:tc>
                <a:extLst>
                  <a:ext uri="{0D108BD9-81ED-4DB2-BD59-A6C34878D82A}">
                    <a16:rowId xmlns:a16="http://schemas.microsoft.com/office/drawing/2014/main" val="10002"/>
                  </a:ext>
                </a:extLst>
              </a:tr>
              <a:tr h="410358">
                <a:tc>
                  <a:txBody>
                    <a:bodyPr/>
                    <a:lstStyle/>
                    <a:p>
                      <a:pPr algn="ctr" fontAlgn="b"/>
                      <a:r>
                        <a:rPr lang="en-US" sz="1200" b="0" i="0" u="none" strike="noStrike" dirty="0">
                          <a:effectLst/>
                          <a:latin typeface="Arial"/>
                        </a:rPr>
                        <a:t>2015</a:t>
                      </a:r>
                    </a:p>
                  </a:txBody>
                  <a:tcPr marL="9525" marR="9525" marT="9525" marB="0" anchor="b"/>
                </a:tc>
                <a:tc>
                  <a:txBody>
                    <a:bodyPr/>
                    <a:lstStyle/>
                    <a:p>
                      <a:pPr algn="ctr" fontAlgn="b"/>
                      <a:r>
                        <a:rPr lang="en-US" sz="1200" b="0" i="0" u="none" strike="noStrike" dirty="0">
                          <a:effectLst/>
                          <a:latin typeface="Arial"/>
                        </a:rPr>
                        <a:t>11.3%</a:t>
                      </a:r>
                    </a:p>
                  </a:txBody>
                  <a:tcPr marL="9525" marR="9525" marT="9525" marB="0" anchor="b"/>
                </a:tc>
                <a:tc>
                  <a:txBody>
                    <a:bodyPr/>
                    <a:lstStyle/>
                    <a:p>
                      <a:pPr algn="r" fontAlgn="b"/>
                      <a:r>
                        <a:rPr lang="en-US" sz="1200" b="0" i="0" u="none" strike="noStrike" dirty="0">
                          <a:effectLst/>
                          <a:latin typeface="Arial"/>
                        </a:rPr>
                        <a:t>$  25,096,872.00</a:t>
                      </a:r>
                    </a:p>
                  </a:txBody>
                  <a:tcPr marL="9525" marR="9525" marT="9525" marB="0" anchor="b"/>
                </a:tc>
                <a:tc>
                  <a:txBody>
                    <a:bodyPr/>
                    <a:lstStyle/>
                    <a:p>
                      <a:pPr algn="r" fontAlgn="b"/>
                      <a:r>
                        <a:rPr lang="en-US" sz="1200" b="0" i="0" u="none" strike="noStrike" dirty="0">
                          <a:effectLst/>
                          <a:latin typeface="Arial"/>
                        </a:rPr>
                        <a:t>$  2,842,390</a:t>
                      </a:r>
                    </a:p>
                  </a:txBody>
                  <a:tcPr marL="9525" marR="9525" marT="9525" marB="0" anchor="b"/>
                </a:tc>
                <a:tc>
                  <a:txBody>
                    <a:bodyPr/>
                    <a:lstStyle/>
                    <a:p>
                      <a:pPr algn="r" fontAlgn="b"/>
                      <a:r>
                        <a:rPr lang="en-US" sz="1200" b="0" i="0" u="none" strike="noStrike" dirty="0">
                          <a:effectLst/>
                          <a:latin typeface="Arial"/>
                        </a:rPr>
                        <a:t>$                  0</a:t>
                      </a:r>
                    </a:p>
                  </a:txBody>
                  <a:tcPr marL="9525" marR="9525" marT="9525" marB="0" anchor="b"/>
                </a:tc>
                <a:extLst>
                  <a:ext uri="{0D108BD9-81ED-4DB2-BD59-A6C34878D82A}">
                    <a16:rowId xmlns:a16="http://schemas.microsoft.com/office/drawing/2014/main" val="10003"/>
                  </a:ext>
                </a:extLst>
              </a:tr>
              <a:tr h="410358">
                <a:tc>
                  <a:txBody>
                    <a:bodyPr/>
                    <a:lstStyle/>
                    <a:p>
                      <a:pPr algn="ctr" fontAlgn="b"/>
                      <a:r>
                        <a:rPr lang="en-US" sz="1200" b="0" i="0" u="none" strike="noStrike" dirty="0">
                          <a:effectLst/>
                          <a:latin typeface="Arial"/>
                        </a:rPr>
                        <a:t>2016</a:t>
                      </a:r>
                    </a:p>
                  </a:txBody>
                  <a:tcPr marL="9525" marR="9525" marT="9525" marB="0" anchor="b"/>
                </a:tc>
                <a:tc>
                  <a:txBody>
                    <a:bodyPr/>
                    <a:lstStyle/>
                    <a:p>
                      <a:pPr algn="ctr" fontAlgn="b"/>
                      <a:r>
                        <a:rPr lang="en-US" sz="1200" b="0" i="0" u="none" strike="noStrike" dirty="0">
                          <a:effectLst/>
                          <a:latin typeface="Arial"/>
                        </a:rPr>
                        <a:t>10.4%</a:t>
                      </a:r>
                    </a:p>
                  </a:txBody>
                  <a:tcPr marL="9525" marR="9525" marT="9525" marB="0" anchor="b"/>
                </a:tc>
                <a:tc>
                  <a:txBody>
                    <a:bodyPr/>
                    <a:lstStyle/>
                    <a:p>
                      <a:pPr algn="r" fontAlgn="b"/>
                      <a:r>
                        <a:rPr lang="en-US" sz="1200" b="0" i="0" u="none" strike="noStrike" dirty="0">
                          <a:effectLst/>
                          <a:latin typeface="Arial"/>
                        </a:rPr>
                        <a:t>$  27,794,132.00</a:t>
                      </a:r>
                    </a:p>
                  </a:txBody>
                  <a:tcPr marL="9525" marR="9525" marT="9525" marB="0" anchor="b"/>
                </a:tc>
                <a:tc>
                  <a:txBody>
                    <a:bodyPr/>
                    <a:lstStyle/>
                    <a:p>
                      <a:pPr algn="r" fontAlgn="b"/>
                      <a:r>
                        <a:rPr lang="en-US" sz="1200" b="0" i="0" u="none" strike="noStrike" dirty="0">
                          <a:effectLst/>
                          <a:latin typeface="Arial"/>
                        </a:rPr>
                        <a:t>$  2,900,000</a:t>
                      </a:r>
                    </a:p>
                  </a:txBody>
                  <a:tcPr marL="9525" marR="9525" marT="9525" marB="0" anchor="b"/>
                </a:tc>
                <a:tc>
                  <a:txBody>
                    <a:bodyPr/>
                    <a:lstStyle/>
                    <a:p>
                      <a:pPr algn="r" fontAlgn="b"/>
                      <a:r>
                        <a:rPr lang="en-US" sz="1200" b="0" i="0" u="none" strike="noStrike" dirty="0">
                          <a:effectLst/>
                          <a:latin typeface="Arial"/>
                        </a:rPr>
                        <a:t>$     (118,362)</a:t>
                      </a:r>
                    </a:p>
                  </a:txBody>
                  <a:tcPr marL="9525" marR="9525" marT="9525" marB="0" anchor="b"/>
                </a:tc>
                <a:extLst>
                  <a:ext uri="{0D108BD9-81ED-4DB2-BD59-A6C34878D82A}">
                    <a16:rowId xmlns:a16="http://schemas.microsoft.com/office/drawing/2014/main" val="10004"/>
                  </a:ext>
                </a:extLst>
              </a:tr>
              <a:tr h="410358">
                <a:tc>
                  <a:txBody>
                    <a:bodyPr/>
                    <a:lstStyle/>
                    <a:p>
                      <a:pPr algn="ctr" fontAlgn="b"/>
                      <a:r>
                        <a:rPr lang="en-US" sz="1200" b="0" i="0" u="none" strike="noStrike" dirty="0">
                          <a:effectLst/>
                          <a:latin typeface="Arial"/>
                        </a:rPr>
                        <a:t>2017</a:t>
                      </a:r>
                    </a:p>
                  </a:txBody>
                  <a:tcPr marL="9525" marR="9525" marT="9525" marB="0" anchor="b"/>
                </a:tc>
                <a:tc>
                  <a:txBody>
                    <a:bodyPr/>
                    <a:lstStyle/>
                    <a:p>
                      <a:pPr algn="ctr" fontAlgn="b"/>
                      <a:r>
                        <a:rPr lang="en-US" sz="1200" b="0" i="0" u="none" strike="noStrike" dirty="0">
                          <a:effectLst/>
                          <a:latin typeface="Arial"/>
                        </a:rPr>
                        <a:t> 9.8%</a:t>
                      </a:r>
                    </a:p>
                  </a:txBody>
                  <a:tcPr marL="9525" marR="9525" marT="9525" marB="0" anchor="b"/>
                </a:tc>
                <a:tc>
                  <a:txBody>
                    <a:bodyPr/>
                    <a:lstStyle/>
                    <a:p>
                      <a:pPr algn="r" fontAlgn="b"/>
                      <a:r>
                        <a:rPr lang="en-US" sz="1200" b="0" i="0" u="none" strike="noStrike" dirty="0">
                          <a:effectLst/>
                          <a:latin typeface="Arial"/>
                        </a:rPr>
                        <a:t>$  29,670,373.00</a:t>
                      </a:r>
                    </a:p>
                  </a:txBody>
                  <a:tcPr marL="9525" marR="9525" marT="9525" marB="0" anchor="b"/>
                </a:tc>
                <a:tc>
                  <a:txBody>
                    <a:bodyPr/>
                    <a:lstStyle/>
                    <a:p>
                      <a:pPr algn="r" fontAlgn="b"/>
                      <a:r>
                        <a:rPr lang="en-US" sz="1200" b="0" i="0" u="none" strike="noStrike" dirty="0">
                          <a:effectLst/>
                          <a:latin typeface="Arial"/>
                        </a:rPr>
                        <a:t>$  2,702,471</a:t>
                      </a:r>
                    </a:p>
                  </a:txBody>
                  <a:tcPr marL="9525" marR="9525" marT="9525" marB="0" anchor="b"/>
                </a:tc>
                <a:tc>
                  <a:txBody>
                    <a:bodyPr/>
                    <a:lstStyle/>
                    <a:p>
                      <a:pPr algn="r" fontAlgn="b"/>
                      <a:r>
                        <a:rPr lang="en-US" sz="1200" b="0" i="0" u="none" strike="noStrike" dirty="0">
                          <a:effectLst/>
                          <a:latin typeface="Arial"/>
                        </a:rPr>
                        <a:t>$     (197,529)</a:t>
                      </a:r>
                    </a:p>
                  </a:txBody>
                  <a:tcPr marL="9525" marR="9525" marT="9525" marB="0" anchor="b"/>
                </a:tc>
                <a:extLst>
                  <a:ext uri="{0D108BD9-81ED-4DB2-BD59-A6C34878D82A}">
                    <a16:rowId xmlns:a16="http://schemas.microsoft.com/office/drawing/2014/main" val="10005"/>
                  </a:ext>
                </a:extLst>
              </a:tr>
              <a:tr h="410358">
                <a:tc>
                  <a:txBody>
                    <a:bodyPr/>
                    <a:lstStyle/>
                    <a:p>
                      <a:pPr algn="ctr" fontAlgn="b"/>
                      <a:r>
                        <a:rPr lang="en-US" sz="1200" b="0" i="0" u="none" strike="noStrike" dirty="0">
                          <a:effectLst/>
                          <a:latin typeface="Arial"/>
                        </a:rPr>
                        <a:t>2018</a:t>
                      </a:r>
                    </a:p>
                  </a:txBody>
                  <a:tcPr marL="9525" marR="9525" marT="9525" marB="0" anchor="b"/>
                </a:tc>
                <a:tc>
                  <a:txBody>
                    <a:bodyPr/>
                    <a:lstStyle/>
                    <a:p>
                      <a:pPr algn="ctr" fontAlgn="b"/>
                      <a:r>
                        <a:rPr lang="en-US" sz="1200" b="0" i="0" u="none" strike="noStrike" dirty="0">
                          <a:effectLst/>
                          <a:latin typeface="Arial"/>
                        </a:rPr>
                        <a:t> 7.4%</a:t>
                      </a:r>
                    </a:p>
                  </a:txBody>
                  <a:tcPr marL="9525" marR="9525" marT="9525" marB="0" anchor="b"/>
                </a:tc>
                <a:tc>
                  <a:txBody>
                    <a:bodyPr/>
                    <a:lstStyle/>
                    <a:p>
                      <a:pPr algn="r" fontAlgn="b"/>
                      <a:r>
                        <a:rPr lang="en-US" sz="1200" b="0" i="0" u="none" strike="noStrike" dirty="0">
                          <a:effectLst/>
                          <a:latin typeface="Arial"/>
                        </a:rPr>
                        <a:t>$  32,673,646.00</a:t>
                      </a:r>
                    </a:p>
                  </a:txBody>
                  <a:tcPr marL="9525" marR="9525" marT="9525" marB="0" anchor="b"/>
                </a:tc>
                <a:tc>
                  <a:txBody>
                    <a:bodyPr/>
                    <a:lstStyle/>
                    <a:p>
                      <a:pPr algn="r" fontAlgn="b"/>
                      <a:r>
                        <a:rPr lang="en-US" sz="1200" b="0" i="0" u="none" strike="noStrike" dirty="0">
                          <a:effectLst/>
                          <a:latin typeface="Arial"/>
                        </a:rPr>
                        <a:t>$  2,410,388</a:t>
                      </a:r>
                    </a:p>
                  </a:txBody>
                  <a:tcPr marL="9525" marR="9525" marT="9525" marB="0" anchor="b"/>
                </a:tc>
                <a:tc>
                  <a:txBody>
                    <a:bodyPr/>
                    <a:lstStyle/>
                    <a:p>
                      <a:pPr algn="r" fontAlgn="b"/>
                      <a:r>
                        <a:rPr lang="en-US" sz="1200" b="0" i="0" u="none" strike="noStrike" dirty="0">
                          <a:effectLst/>
                          <a:latin typeface="Arial"/>
                        </a:rPr>
                        <a:t>$      (91,708)</a:t>
                      </a:r>
                    </a:p>
                  </a:txBody>
                  <a:tcPr marL="9525" marR="9525" marT="9525" marB="0" anchor="b"/>
                </a:tc>
                <a:extLst>
                  <a:ext uri="{0D108BD9-81ED-4DB2-BD59-A6C34878D82A}">
                    <a16:rowId xmlns:a16="http://schemas.microsoft.com/office/drawing/2014/main" val="10006"/>
                  </a:ext>
                </a:extLst>
              </a:tr>
              <a:tr h="410358">
                <a:tc>
                  <a:txBody>
                    <a:bodyPr/>
                    <a:lstStyle/>
                    <a:p>
                      <a:pPr algn="ctr" fontAlgn="b"/>
                      <a:r>
                        <a:rPr lang="en-US" sz="1200" b="0" i="0" u="none" strike="noStrike" dirty="0">
                          <a:effectLst/>
                          <a:latin typeface="Arial"/>
                        </a:rPr>
                        <a:t>2019</a:t>
                      </a:r>
                    </a:p>
                  </a:txBody>
                  <a:tcPr marL="9525" marR="9525" marT="9525" marB="0" anchor="b"/>
                </a:tc>
                <a:tc>
                  <a:txBody>
                    <a:bodyPr/>
                    <a:lstStyle/>
                    <a:p>
                      <a:pPr algn="ctr" fontAlgn="b"/>
                      <a:r>
                        <a:rPr lang="en-US" sz="1200" b="0" i="0" u="none" strike="noStrike" dirty="0">
                          <a:effectLst/>
                          <a:latin typeface="Arial"/>
                        </a:rPr>
                        <a:t> 6.6%</a:t>
                      </a:r>
                    </a:p>
                  </a:txBody>
                  <a:tcPr marL="9525" marR="9525" marT="9525" marB="0" anchor="b"/>
                </a:tc>
                <a:tc>
                  <a:txBody>
                    <a:bodyPr/>
                    <a:lstStyle/>
                    <a:p>
                      <a:pPr algn="r" fontAlgn="b"/>
                      <a:r>
                        <a:rPr lang="en-US" sz="1200" b="0" i="0" u="none" strike="noStrike" dirty="0">
                          <a:effectLst/>
                          <a:latin typeface="Arial"/>
                        </a:rPr>
                        <a:t>$  37,647,826.00</a:t>
                      </a:r>
                    </a:p>
                  </a:txBody>
                  <a:tcPr marL="9525" marR="9525" marT="9525" marB="0" anchor="b"/>
                </a:tc>
                <a:tc>
                  <a:txBody>
                    <a:bodyPr/>
                    <a:lstStyle/>
                    <a:p>
                      <a:pPr algn="r" fontAlgn="b"/>
                      <a:r>
                        <a:rPr lang="en-US" sz="1200" b="0" i="0" u="none" strike="noStrike" dirty="0">
                          <a:effectLst/>
                          <a:latin typeface="Arial"/>
                        </a:rPr>
                        <a:t>$  2,465,000</a:t>
                      </a:r>
                    </a:p>
                  </a:txBody>
                  <a:tcPr marL="9525" marR="9525" marT="9525" marB="0" anchor="b"/>
                </a:tc>
                <a:tc>
                  <a:txBody>
                    <a:bodyPr/>
                    <a:lstStyle/>
                    <a:p>
                      <a:pPr algn="r" fontAlgn="b"/>
                      <a:r>
                        <a:rPr lang="en-US" sz="1200" b="0" i="0" u="none" strike="noStrike" dirty="0">
                          <a:effectLst/>
                          <a:latin typeface="Arial"/>
                        </a:rPr>
                        <a:t>$                 0</a:t>
                      </a:r>
                    </a:p>
                  </a:txBody>
                  <a:tcPr marL="9525" marR="9525" marT="9525" marB="0" anchor="b"/>
                </a:tc>
                <a:extLst>
                  <a:ext uri="{0D108BD9-81ED-4DB2-BD59-A6C34878D82A}">
                    <a16:rowId xmlns:a16="http://schemas.microsoft.com/office/drawing/2014/main" val="10007"/>
                  </a:ext>
                </a:extLst>
              </a:tr>
              <a:tr h="320708">
                <a:tc>
                  <a:txBody>
                    <a:bodyPr/>
                    <a:lstStyle/>
                    <a:p>
                      <a:pPr algn="ctr" fontAlgn="b"/>
                      <a:r>
                        <a:rPr lang="en-US" sz="1200" b="0" i="0" u="none" strike="noStrike" dirty="0">
                          <a:effectLst/>
                          <a:latin typeface="Arial"/>
                        </a:rPr>
                        <a:t>2020</a:t>
                      </a:r>
                    </a:p>
                  </a:txBody>
                  <a:tcPr marL="9525" marR="9525" marT="9525" marB="0" anchor="b"/>
                </a:tc>
                <a:tc>
                  <a:txBody>
                    <a:bodyPr/>
                    <a:lstStyle/>
                    <a:p>
                      <a:pPr algn="ctr" fontAlgn="b"/>
                      <a:r>
                        <a:rPr lang="en-US" sz="1200" b="0" i="0" u="none" strike="noStrike" dirty="0">
                          <a:effectLst/>
                          <a:latin typeface="Arial"/>
                        </a:rPr>
                        <a:t> 6.3%</a:t>
                      </a:r>
                    </a:p>
                  </a:txBody>
                  <a:tcPr marL="9525" marR="9525" marT="9525" marB="0" anchor="b"/>
                </a:tc>
                <a:tc>
                  <a:txBody>
                    <a:bodyPr/>
                    <a:lstStyle/>
                    <a:p>
                      <a:pPr algn="r" fontAlgn="b"/>
                      <a:r>
                        <a:rPr lang="en-US" sz="1200" b="0" i="0" u="none" strike="noStrike" dirty="0">
                          <a:effectLst/>
                          <a:latin typeface="Arial"/>
                        </a:rPr>
                        <a:t>$  40,256,446.00</a:t>
                      </a:r>
                    </a:p>
                  </a:txBody>
                  <a:tcPr marL="9525" marR="9525" marT="9525" marB="0" anchor="b"/>
                </a:tc>
                <a:tc>
                  <a:txBody>
                    <a:bodyPr/>
                    <a:lstStyle/>
                    <a:p>
                      <a:pPr algn="r" fontAlgn="b"/>
                      <a:r>
                        <a:rPr lang="en-US" sz="1200" b="0" i="0" u="none" strike="noStrike" dirty="0">
                          <a:effectLst/>
                          <a:latin typeface="Arial"/>
                        </a:rPr>
                        <a:t>$  2,544,731</a:t>
                      </a:r>
                    </a:p>
                  </a:txBody>
                  <a:tcPr marL="9525" marR="9525" marT="9525" marB="0" anchor="b"/>
                </a:tc>
                <a:tc>
                  <a:txBody>
                    <a:bodyPr/>
                    <a:lstStyle/>
                    <a:p>
                      <a:pPr algn="r" fontAlgn="b"/>
                      <a:r>
                        <a:rPr lang="en-US" sz="1200" b="0" i="0" u="none" strike="noStrike" dirty="0">
                          <a:effectLst/>
                          <a:latin typeface="Arial"/>
                        </a:rPr>
                        <a:t>$      (59,269)                    </a:t>
                      </a:r>
                    </a:p>
                  </a:txBody>
                  <a:tcPr marL="9525" marR="9525" marT="9525" marB="0" anchor="b"/>
                </a:tc>
                <a:extLst>
                  <a:ext uri="{0D108BD9-81ED-4DB2-BD59-A6C34878D82A}">
                    <a16:rowId xmlns:a16="http://schemas.microsoft.com/office/drawing/2014/main" val="10008"/>
                  </a:ext>
                </a:extLst>
              </a:tr>
            </a:tbl>
          </a:graphicData>
        </a:graphic>
      </p:graphicFrame>
      <p:sp>
        <p:nvSpPr>
          <p:cNvPr id="5" name="TextBox 4">
            <a:extLst>
              <a:ext uri="{FF2B5EF4-FFF2-40B4-BE49-F238E27FC236}">
                <a16:creationId xmlns:a16="http://schemas.microsoft.com/office/drawing/2014/main" id="{159AD479-8F4D-4EB3-B4F2-8BFC059380D2}"/>
              </a:ext>
            </a:extLst>
          </p:cNvPr>
          <p:cNvSpPr txBox="1"/>
          <p:nvPr/>
        </p:nvSpPr>
        <p:spPr>
          <a:xfrm>
            <a:off x="685800" y="6324600"/>
            <a:ext cx="6019800" cy="507831"/>
          </a:xfrm>
          <a:prstGeom prst="rect">
            <a:avLst/>
          </a:prstGeom>
          <a:noFill/>
        </p:spPr>
        <p:txBody>
          <a:bodyPr wrap="square" rtlCol="0">
            <a:spAutoFit/>
          </a:bodyPr>
          <a:lstStyle/>
          <a:p>
            <a:r>
              <a:rPr lang="en-US" dirty="0"/>
              <a:t>*</a:t>
            </a:r>
            <a:r>
              <a:rPr lang="en-US" sz="900" dirty="0"/>
              <a:t>The Total Fund Balance column is the budgeted ending fund balance, not the actual ending fund balance from</a:t>
            </a:r>
          </a:p>
          <a:p>
            <a:r>
              <a:rPr lang="en-US" sz="900" dirty="0"/>
              <a:t>   the previous year</a:t>
            </a:r>
          </a:p>
        </p:txBody>
      </p:sp>
    </p:spTree>
    <p:extLst>
      <p:ext uri="{BB962C8B-B14F-4D97-AF65-F5344CB8AC3E}">
        <p14:creationId xmlns:p14="http://schemas.microsoft.com/office/powerpoint/2010/main" val="6761899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12648" y="228600"/>
            <a:ext cx="8153400" cy="533400"/>
          </a:xfrm>
        </p:spPr>
        <p:txBody>
          <a:bodyPr>
            <a:normAutofit/>
          </a:bodyPr>
          <a:lstStyle/>
          <a:p>
            <a:r>
              <a:rPr lang="en-US" sz="2800" dirty="0"/>
              <a:t>2019-20 Budget Highlights</a:t>
            </a:r>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8103026"/>
              </p:ext>
            </p:extLst>
          </p:nvPr>
        </p:nvGraphicFramePr>
        <p:xfrm>
          <a:off x="457200" y="914399"/>
          <a:ext cx="8077200" cy="5427002"/>
        </p:xfrm>
        <a:graphic>
          <a:graphicData uri="http://schemas.openxmlformats.org/drawingml/2006/table">
            <a:tbl>
              <a:tblPr firstRow="1" bandRow="1">
                <a:tableStyleId>{5C22544A-7EE6-4342-B048-85BDC9FD1C3A}</a:tableStyleId>
              </a:tblPr>
              <a:tblGrid>
                <a:gridCol w="5758003">
                  <a:extLst>
                    <a:ext uri="{9D8B030D-6E8A-4147-A177-3AD203B41FA5}">
                      <a16:colId xmlns:a16="http://schemas.microsoft.com/office/drawing/2014/main" val="20000"/>
                    </a:ext>
                  </a:extLst>
                </a:gridCol>
                <a:gridCol w="2319197">
                  <a:extLst>
                    <a:ext uri="{9D8B030D-6E8A-4147-A177-3AD203B41FA5}">
                      <a16:colId xmlns:a16="http://schemas.microsoft.com/office/drawing/2014/main" val="20001"/>
                    </a:ext>
                  </a:extLst>
                </a:gridCol>
              </a:tblGrid>
              <a:tr h="381001">
                <a:tc>
                  <a:txBody>
                    <a:bodyPr/>
                    <a:lstStyle/>
                    <a:p>
                      <a:r>
                        <a:rPr lang="en-US" sz="1000" dirty="0"/>
                        <a:t>Item/Description</a:t>
                      </a:r>
                    </a:p>
                  </a:txBody>
                  <a:tcPr/>
                </a:tc>
                <a:tc>
                  <a:txBody>
                    <a:bodyPr/>
                    <a:lstStyle/>
                    <a:p>
                      <a:endParaRPr lang="en-US" sz="1000" dirty="0"/>
                    </a:p>
                  </a:txBody>
                  <a:tcPr/>
                </a:tc>
                <a:extLst>
                  <a:ext uri="{0D108BD9-81ED-4DB2-BD59-A6C34878D82A}">
                    <a16:rowId xmlns:a16="http://schemas.microsoft.com/office/drawing/2014/main" val="10000"/>
                  </a:ext>
                </a:extLst>
              </a:tr>
              <a:tr h="307006">
                <a:tc>
                  <a:txBody>
                    <a:bodyPr/>
                    <a:lstStyle/>
                    <a:p>
                      <a:r>
                        <a:rPr lang="en-US" sz="1200" b="0" dirty="0"/>
                        <a:t>Total</a:t>
                      </a:r>
                      <a:r>
                        <a:rPr lang="en-US" sz="1200" b="0" baseline="0" dirty="0"/>
                        <a:t> Revenue Changes from 2018-19</a:t>
                      </a:r>
                      <a:endParaRPr lang="en-US" sz="1200" b="0" dirty="0"/>
                    </a:p>
                  </a:txBody>
                  <a:tcPr/>
                </a:tc>
                <a:tc>
                  <a:txBody>
                    <a:bodyPr/>
                    <a:lstStyle/>
                    <a:p>
                      <a:pPr algn="ctr"/>
                      <a:r>
                        <a:rPr lang="en-US" sz="1200" dirty="0"/>
                        <a:t>  +7%</a:t>
                      </a:r>
                    </a:p>
                  </a:txBody>
                  <a:tcPr/>
                </a:tc>
                <a:extLst>
                  <a:ext uri="{0D108BD9-81ED-4DB2-BD59-A6C34878D82A}">
                    <a16:rowId xmlns:a16="http://schemas.microsoft.com/office/drawing/2014/main" val="10001"/>
                  </a:ext>
                </a:extLst>
              </a:tr>
              <a:tr h="307006">
                <a:tc>
                  <a:txBody>
                    <a:bodyPr/>
                    <a:lstStyle/>
                    <a:p>
                      <a:r>
                        <a:rPr lang="en-US" sz="1200" b="0" dirty="0"/>
                        <a:t>      Local Property Tax Increase/Levy Equalization</a:t>
                      </a:r>
                      <a:r>
                        <a:rPr lang="en-US" sz="1200" b="0" baseline="0" dirty="0"/>
                        <a:t> Decrease – Total increase</a:t>
                      </a:r>
                      <a:endParaRPr lang="en-US" sz="1200" b="0" dirty="0"/>
                    </a:p>
                  </a:txBody>
                  <a:tcPr/>
                </a:tc>
                <a:tc>
                  <a:txBody>
                    <a:bodyPr/>
                    <a:lstStyle/>
                    <a:p>
                      <a:pPr algn="ctr"/>
                      <a:r>
                        <a:rPr lang="en-US" sz="1200" dirty="0"/>
                        <a:t>   5.8%</a:t>
                      </a:r>
                    </a:p>
                  </a:txBody>
                  <a:tcPr/>
                </a:tc>
                <a:extLst>
                  <a:ext uri="{0D108BD9-81ED-4DB2-BD59-A6C34878D82A}">
                    <a16:rowId xmlns:a16="http://schemas.microsoft.com/office/drawing/2014/main" val="10002"/>
                  </a:ext>
                </a:extLst>
              </a:tr>
              <a:tr h="307006">
                <a:tc>
                  <a:txBody>
                    <a:bodyPr/>
                    <a:lstStyle/>
                    <a:p>
                      <a:r>
                        <a:rPr lang="en-US" sz="1200" b="0" dirty="0"/>
                        <a:t>     Apportionment Increase – increased enrollment,</a:t>
                      </a:r>
                      <a:r>
                        <a:rPr lang="en-US" sz="1200" b="0" baseline="0" dirty="0"/>
                        <a:t> 2% IPD, SEBB Increases</a:t>
                      </a:r>
                      <a:endParaRPr lang="en-US" sz="1200" b="0" dirty="0"/>
                    </a:p>
                  </a:txBody>
                  <a:tcPr/>
                </a:tc>
                <a:tc>
                  <a:txBody>
                    <a:bodyPr/>
                    <a:lstStyle/>
                    <a:p>
                      <a:pPr algn="ctr"/>
                      <a:r>
                        <a:rPr lang="en-US" sz="1200" dirty="0"/>
                        <a:t>  5.1%</a:t>
                      </a:r>
                    </a:p>
                  </a:txBody>
                  <a:tcPr/>
                </a:tc>
                <a:extLst>
                  <a:ext uri="{0D108BD9-81ED-4DB2-BD59-A6C34878D82A}">
                    <a16:rowId xmlns:a16="http://schemas.microsoft.com/office/drawing/2014/main" val="10003"/>
                  </a:ext>
                </a:extLst>
              </a:tr>
              <a:tr h="392505">
                <a:tc>
                  <a:txBody>
                    <a:bodyPr/>
                    <a:lstStyle/>
                    <a:p>
                      <a:r>
                        <a:rPr lang="en-US" sz="1200" b="0" dirty="0"/>
                        <a:t>     Special</a:t>
                      </a:r>
                      <a:r>
                        <a:rPr lang="en-US" sz="1200" b="0" baseline="0" dirty="0"/>
                        <a:t> Ed Increase – increased </a:t>
                      </a:r>
                      <a:r>
                        <a:rPr lang="en-US" sz="1200" b="0" baseline="0" dirty="0" err="1"/>
                        <a:t>enrollmt</a:t>
                      </a:r>
                      <a:r>
                        <a:rPr lang="en-US" sz="1200" b="0" baseline="0" dirty="0"/>
                        <a:t>, SEBB Increases, Safety Net Increase</a:t>
                      </a:r>
                      <a:endParaRPr lang="en-US" sz="1200" b="0" dirty="0"/>
                    </a:p>
                  </a:txBody>
                  <a:tcPr/>
                </a:tc>
                <a:tc>
                  <a:txBody>
                    <a:bodyPr/>
                    <a:lstStyle/>
                    <a:p>
                      <a:pPr algn="ctr"/>
                      <a:r>
                        <a:rPr lang="en-US" sz="1200" dirty="0"/>
                        <a:t>  12.4%</a:t>
                      </a:r>
                    </a:p>
                  </a:txBody>
                  <a:tcPr/>
                </a:tc>
                <a:extLst>
                  <a:ext uri="{0D108BD9-81ED-4DB2-BD59-A6C34878D82A}">
                    <a16:rowId xmlns:a16="http://schemas.microsoft.com/office/drawing/2014/main" val="10004"/>
                  </a:ext>
                </a:extLst>
              </a:tr>
              <a:tr h="490608">
                <a:tc>
                  <a:txBody>
                    <a:bodyPr/>
                    <a:lstStyle/>
                    <a:p>
                      <a:r>
                        <a:rPr lang="en-US" sz="1200" b="0" dirty="0"/>
                        <a:t>     Learning Assistance Program (LAP) – Allocation increase and TEAM Hi-Poverty</a:t>
                      </a:r>
                    </a:p>
                  </a:txBody>
                  <a:tcPr/>
                </a:tc>
                <a:tc>
                  <a:txBody>
                    <a:bodyPr/>
                    <a:lstStyle/>
                    <a:p>
                      <a:pPr algn="ctr"/>
                      <a:r>
                        <a:rPr lang="en-US" sz="1200" dirty="0"/>
                        <a:t>  11.8%</a:t>
                      </a:r>
                    </a:p>
                  </a:txBody>
                  <a:tcPr/>
                </a:tc>
                <a:extLst>
                  <a:ext uri="{0D108BD9-81ED-4DB2-BD59-A6C34878D82A}">
                    <a16:rowId xmlns:a16="http://schemas.microsoft.com/office/drawing/2014/main" val="10005"/>
                  </a:ext>
                </a:extLst>
              </a:tr>
              <a:tr h="490608">
                <a:tc>
                  <a:txBody>
                    <a:bodyPr/>
                    <a:lstStyle/>
                    <a:p>
                      <a:r>
                        <a:rPr lang="en-US" sz="1200" b="0" dirty="0"/>
                        <a:t>     Federal</a:t>
                      </a:r>
                      <a:r>
                        <a:rPr lang="en-US" sz="1200" b="0" baseline="0" dirty="0"/>
                        <a:t> Programs – Changes to area poverty resulted in decreases to Title One and no longer receiving Rural Low Schools grant</a:t>
                      </a:r>
                      <a:endParaRPr lang="en-US" sz="1200" b="0" dirty="0"/>
                    </a:p>
                  </a:txBody>
                  <a:tcPr/>
                </a:tc>
                <a:tc>
                  <a:txBody>
                    <a:bodyPr/>
                    <a:lstStyle/>
                    <a:p>
                      <a:pPr algn="ctr"/>
                      <a:r>
                        <a:rPr lang="en-US" sz="1200" dirty="0"/>
                        <a:t>-8.5%</a:t>
                      </a:r>
                    </a:p>
                  </a:txBody>
                  <a:tcPr/>
                </a:tc>
                <a:extLst>
                  <a:ext uri="{0D108BD9-81ED-4DB2-BD59-A6C34878D82A}">
                    <a16:rowId xmlns:a16="http://schemas.microsoft.com/office/drawing/2014/main" val="10006"/>
                  </a:ext>
                </a:extLst>
              </a:tr>
              <a:tr h="490608">
                <a:tc>
                  <a:txBody>
                    <a:bodyPr/>
                    <a:lstStyle/>
                    <a:p>
                      <a:r>
                        <a:rPr lang="en-US" sz="1200" b="0" dirty="0"/>
                        <a:t>     KWRL– state</a:t>
                      </a:r>
                      <a:r>
                        <a:rPr lang="en-US" sz="1200" b="0" baseline="0" dirty="0"/>
                        <a:t> </a:t>
                      </a:r>
                      <a:r>
                        <a:rPr lang="en-US" sz="1200" b="0" dirty="0"/>
                        <a:t>allocation increase to cover increased expenditures</a:t>
                      </a:r>
                    </a:p>
                  </a:txBody>
                  <a:tcPr/>
                </a:tc>
                <a:tc>
                  <a:txBody>
                    <a:bodyPr/>
                    <a:lstStyle/>
                    <a:p>
                      <a:pPr algn="ctr"/>
                      <a:r>
                        <a:rPr lang="en-US" sz="1200" dirty="0"/>
                        <a:t>  12.5%</a:t>
                      </a:r>
                    </a:p>
                  </a:txBody>
                  <a:tcPr/>
                </a:tc>
                <a:extLst>
                  <a:ext uri="{0D108BD9-81ED-4DB2-BD59-A6C34878D82A}">
                    <a16:rowId xmlns:a16="http://schemas.microsoft.com/office/drawing/2014/main" val="10007"/>
                  </a:ext>
                </a:extLst>
              </a:tr>
              <a:tr h="307006">
                <a:tc>
                  <a:txBody>
                    <a:bodyPr/>
                    <a:lstStyle/>
                    <a:p>
                      <a:r>
                        <a:rPr lang="en-US" sz="1200" b="0" dirty="0"/>
                        <a:t>Total Expenditure Changes from 2018-19</a:t>
                      </a:r>
                    </a:p>
                  </a:txBody>
                  <a:tcPr/>
                </a:tc>
                <a:tc>
                  <a:txBody>
                    <a:bodyPr/>
                    <a:lstStyle/>
                    <a:p>
                      <a:pPr algn="ctr"/>
                      <a:r>
                        <a:rPr lang="en-US" sz="1200" dirty="0"/>
                        <a:t>  6.8%</a:t>
                      </a:r>
                    </a:p>
                  </a:txBody>
                  <a:tcPr/>
                </a:tc>
                <a:extLst>
                  <a:ext uri="{0D108BD9-81ED-4DB2-BD59-A6C34878D82A}">
                    <a16:rowId xmlns:a16="http://schemas.microsoft.com/office/drawing/2014/main" val="10008"/>
                  </a:ext>
                </a:extLst>
              </a:tr>
              <a:tr h="307006">
                <a:tc>
                  <a:txBody>
                    <a:bodyPr/>
                    <a:lstStyle/>
                    <a:p>
                      <a:r>
                        <a:rPr lang="en-US" sz="1200" b="0" dirty="0"/>
                        <a:t>     Certificated Salaries</a:t>
                      </a:r>
                      <a:r>
                        <a:rPr lang="en-US" sz="1200" b="0" baseline="0" dirty="0"/>
                        <a:t> – Slight FTE increase, step increases, 4% negotiated increase (2% + 2% IPD), new staff, 1 additional PD day (State funded for State Funded positions)</a:t>
                      </a:r>
                      <a:endParaRPr lang="en-US" sz="1200" b="0" dirty="0"/>
                    </a:p>
                  </a:txBody>
                  <a:tcPr/>
                </a:tc>
                <a:tc>
                  <a:txBody>
                    <a:bodyPr/>
                    <a:lstStyle/>
                    <a:p>
                      <a:pPr algn="ctr"/>
                      <a:r>
                        <a:rPr lang="en-US" sz="1200" dirty="0"/>
                        <a:t>  7.4%</a:t>
                      </a:r>
                    </a:p>
                  </a:txBody>
                  <a:tcPr/>
                </a:tc>
                <a:extLst>
                  <a:ext uri="{0D108BD9-81ED-4DB2-BD59-A6C34878D82A}">
                    <a16:rowId xmlns:a16="http://schemas.microsoft.com/office/drawing/2014/main" val="10009"/>
                  </a:ext>
                </a:extLst>
              </a:tr>
              <a:tr h="307006">
                <a:tc>
                  <a:txBody>
                    <a:bodyPr/>
                    <a:lstStyle/>
                    <a:p>
                      <a:pPr algn="l"/>
                      <a:r>
                        <a:rPr lang="en-US" sz="1200" dirty="0"/>
                        <a:t>     </a:t>
                      </a:r>
                      <a:r>
                        <a:rPr lang="en-US" sz="1200" baseline="0" dirty="0"/>
                        <a:t>Classified Salaries – 2.45 FTE decrease, Bargained increases from 18-19 for Secretaries (.5% + 2% IPD), KWRL (5% for Drivers and 3% for Mechanics), SEIU increases from 17-18 with average increase of 12.9% depending on the position (18-19 increase not included in 18-19 budget)</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a:t>8.7%</a:t>
                      </a:r>
                    </a:p>
                  </a:txBody>
                  <a:tcPr/>
                </a:tc>
                <a:extLst>
                  <a:ext uri="{0D108BD9-81ED-4DB2-BD59-A6C34878D82A}">
                    <a16:rowId xmlns:a16="http://schemas.microsoft.com/office/drawing/2014/main" val="10010"/>
                  </a:ext>
                </a:extLst>
              </a:tr>
              <a:tr h="490608">
                <a:tc>
                  <a:txBody>
                    <a:bodyPr/>
                    <a:lstStyle/>
                    <a:p>
                      <a:pPr algn="l"/>
                      <a:r>
                        <a:rPr lang="en-US" sz="1200" baseline="0" dirty="0"/>
                        <a:t>     Employee Benefits – State Allocation Increase for SEBB, decreased staff but increases for SEBB, Paid Medical Leave Premiums</a:t>
                      </a:r>
                      <a:endParaRPr lang="en-US" sz="12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a:t> 5.7%</a:t>
                      </a:r>
                    </a:p>
                  </a:txBody>
                  <a:tcPr/>
                </a:tc>
                <a:extLst>
                  <a:ext uri="{0D108BD9-81ED-4DB2-BD59-A6C34878D82A}">
                    <a16:rowId xmlns:a16="http://schemas.microsoft.com/office/drawing/2014/main" val="10011"/>
                  </a:ext>
                </a:extLst>
              </a:tr>
            </a:tbl>
          </a:graphicData>
        </a:graphic>
      </p:graphicFrame>
    </p:spTree>
    <p:extLst>
      <p:ext uri="{BB962C8B-B14F-4D97-AF65-F5344CB8AC3E}">
        <p14:creationId xmlns:p14="http://schemas.microsoft.com/office/powerpoint/2010/main" val="42664086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800" dirty="0"/>
              <a:t>2018-19 Budget Highlights - Continued</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211911336"/>
              </p:ext>
            </p:extLst>
          </p:nvPr>
        </p:nvGraphicFramePr>
        <p:xfrm>
          <a:off x="609600" y="1219201"/>
          <a:ext cx="6348413" cy="5412593"/>
        </p:xfrm>
        <a:graphic>
          <a:graphicData uri="http://schemas.openxmlformats.org/drawingml/2006/table">
            <a:tbl>
              <a:tblPr firstRow="1" bandRow="1">
                <a:tableStyleId>{5C22544A-7EE6-4342-B048-85BDC9FD1C3A}</a:tableStyleId>
              </a:tblPr>
              <a:tblGrid>
                <a:gridCol w="4328688">
                  <a:extLst>
                    <a:ext uri="{9D8B030D-6E8A-4147-A177-3AD203B41FA5}">
                      <a16:colId xmlns:a16="http://schemas.microsoft.com/office/drawing/2014/main" val="20000"/>
                    </a:ext>
                  </a:extLst>
                </a:gridCol>
                <a:gridCol w="2019725">
                  <a:extLst>
                    <a:ext uri="{9D8B030D-6E8A-4147-A177-3AD203B41FA5}">
                      <a16:colId xmlns:a16="http://schemas.microsoft.com/office/drawing/2014/main" val="20001"/>
                    </a:ext>
                  </a:extLst>
                </a:gridCol>
              </a:tblGrid>
              <a:tr h="54783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t>Item/Description</a:t>
                      </a:r>
                    </a:p>
                    <a:p>
                      <a:endParaRPr lang="en-US" sz="1200" dirty="0"/>
                    </a:p>
                  </a:txBody>
                  <a:tcPr marL="71197" marR="71197"/>
                </a:tc>
                <a:tc>
                  <a:txBody>
                    <a:bodyPr/>
                    <a:lstStyle/>
                    <a:p>
                      <a:r>
                        <a:rPr lang="en-US" sz="1200" dirty="0"/>
                        <a:t>Percentage</a:t>
                      </a:r>
                      <a:r>
                        <a:rPr lang="en-US" sz="1200" baseline="0" dirty="0"/>
                        <a:t> Increase</a:t>
                      </a:r>
                      <a:endParaRPr lang="en-US" sz="1200" dirty="0"/>
                    </a:p>
                  </a:txBody>
                  <a:tcPr marL="71197" marR="71197"/>
                </a:tc>
                <a:extLst>
                  <a:ext uri="{0D108BD9-81ED-4DB2-BD59-A6C34878D82A}">
                    <a16:rowId xmlns:a16="http://schemas.microsoft.com/office/drawing/2014/main" val="10000"/>
                  </a:ext>
                </a:extLst>
              </a:tr>
              <a:tr h="444350">
                <a:tc>
                  <a:txBody>
                    <a:bodyPr/>
                    <a:lstStyle/>
                    <a:p>
                      <a:r>
                        <a:rPr lang="en-US" sz="1000" dirty="0"/>
                        <a:t>Enrollment Increase from 18-19 Budget (2,460 to 2,474)</a:t>
                      </a:r>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a:t>.57%</a:t>
                      </a:r>
                    </a:p>
                  </a:txBody>
                  <a:tcPr marL="71197" marR="71197"/>
                </a:tc>
                <a:extLst>
                  <a:ext uri="{0D108BD9-81ED-4DB2-BD59-A6C34878D82A}">
                    <a16:rowId xmlns:a16="http://schemas.microsoft.com/office/drawing/2014/main" val="10001"/>
                  </a:ext>
                </a:extLst>
              </a:tr>
              <a:tr h="444350">
                <a:tc>
                  <a:txBody>
                    <a:bodyPr/>
                    <a:lstStyle/>
                    <a:p>
                      <a:r>
                        <a:rPr lang="en-US" sz="1000" dirty="0"/>
                        <a:t>Enrollment Increase from 18-19 Actual (2,461</a:t>
                      </a:r>
                      <a:r>
                        <a:rPr lang="en-US" sz="1000" baseline="0" dirty="0"/>
                        <a:t> to 2,474)</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a:t>.58%</a:t>
                      </a:r>
                    </a:p>
                  </a:txBody>
                  <a:tcPr marL="71197" marR="71197"/>
                </a:tc>
                <a:extLst>
                  <a:ext uri="{0D108BD9-81ED-4DB2-BD59-A6C34878D82A}">
                    <a16:rowId xmlns:a16="http://schemas.microsoft.com/office/drawing/2014/main" val="10002"/>
                  </a:ext>
                </a:extLst>
              </a:tr>
              <a:tr h="444350">
                <a:tc>
                  <a:txBody>
                    <a:bodyPr/>
                    <a:lstStyle/>
                    <a:p>
                      <a:r>
                        <a:rPr lang="en-US" sz="1000" dirty="0"/>
                        <a:t>Special Education</a:t>
                      </a:r>
                      <a:r>
                        <a:rPr lang="en-US" sz="1000" baseline="0" dirty="0"/>
                        <a:t> Enrollment Increase from 18-19 Budget (333 to 346)</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a:t> 3.9%</a:t>
                      </a:r>
                    </a:p>
                  </a:txBody>
                  <a:tcPr marL="71197" marR="71197"/>
                </a:tc>
                <a:extLst>
                  <a:ext uri="{0D108BD9-81ED-4DB2-BD59-A6C34878D82A}">
                    <a16:rowId xmlns:a16="http://schemas.microsoft.com/office/drawing/2014/main" val="10003"/>
                  </a:ext>
                </a:extLst>
              </a:tr>
              <a:tr h="474785">
                <a:tc>
                  <a:txBody>
                    <a:bodyPr/>
                    <a:lstStyle/>
                    <a:p>
                      <a:r>
                        <a:rPr lang="en-US" sz="1000" dirty="0"/>
                        <a:t>Special Education Enrollment</a:t>
                      </a:r>
                      <a:r>
                        <a:rPr lang="en-US" sz="1000" baseline="0" dirty="0"/>
                        <a:t> Decrease from 18-19 Actual (356 to 346)</a:t>
                      </a:r>
                    </a:p>
                    <a:p>
                      <a:r>
                        <a:rPr lang="en-US" sz="1000" baseline="0" dirty="0"/>
                        <a:t>                 Note:  June Enrollment was 370</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a:t>-2.8%</a:t>
                      </a:r>
                    </a:p>
                  </a:txBody>
                  <a:tcPr marL="71197" marR="71197"/>
                </a:tc>
                <a:extLst>
                  <a:ext uri="{0D108BD9-81ED-4DB2-BD59-A6C34878D82A}">
                    <a16:rowId xmlns:a16="http://schemas.microsoft.com/office/drawing/2014/main" val="10004"/>
                  </a:ext>
                </a:extLst>
              </a:tr>
              <a:tr h="444350">
                <a:tc>
                  <a:txBody>
                    <a:bodyPr/>
                    <a:lstStyle/>
                    <a:p>
                      <a:r>
                        <a:rPr lang="en-US" sz="1000" dirty="0"/>
                        <a:t>Certificated</a:t>
                      </a:r>
                      <a:r>
                        <a:rPr lang="en-US" sz="1000" baseline="0" dirty="0"/>
                        <a:t> Staff Increase of .79 FTE </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a:t> .5%</a:t>
                      </a:r>
                    </a:p>
                  </a:txBody>
                  <a:tcPr marL="71197" marR="71197"/>
                </a:tc>
                <a:extLst>
                  <a:ext uri="{0D108BD9-81ED-4DB2-BD59-A6C34878D82A}">
                    <a16:rowId xmlns:a16="http://schemas.microsoft.com/office/drawing/2014/main" val="10006"/>
                  </a:ext>
                </a:extLst>
              </a:tr>
              <a:tr h="444350">
                <a:tc>
                  <a:txBody>
                    <a:bodyPr/>
                    <a:lstStyle/>
                    <a:p>
                      <a:r>
                        <a:rPr lang="en-US" sz="1000" dirty="0"/>
                        <a:t>Classified Staff Decrease of 2.82 FTE (Almost</a:t>
                      </a:r>
                      <a:r>
                        <a:rPr lang="en-US" sz="1000" baseline="0" dirty="0"/>
                        <a:t> half in KWRL Drivers)</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a:t> -1.6%</a:t>
                      </a:r>
                    </a:p>
                  </a:txBody>
                  <a:tcPr marL="71197" marR="71197"/>
                </a:tc>
                <a:extLst>
                  <a:ext uri="{0D108BD9-81ED-4DB2-BD59-A6C34878D82A}">
                    <a16:rowId xmlns:a16="http://schemas.microsoft.com/office/drawing/2014/main" val="10007"/>
                  </a:ext>
                </a:extLst>
              </a:tr>
              <a:tr h="851044">
                <a:tc>
                  <a:txBody>
                    <a:bodyPr/>
                    <a:lstStyle/>
                    <a:p>
                      <a:r>
                        <a:rPr lang="en-US" sz="1000" dirty="0"/>
                        <a:t>Premium Holiday – With the addition of SEBB, we will go from prepaying health premiums to post-paying.  We will pay for December benefits through November payroll and the payment to SEBB for January coverage is not due until 2/5/20.  This will result in a “premium holiday” for December.</a:t>
                      </a:r>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1000" dirty="0"/>
                    </a:p>
                    <a:p>
                      <a:pPr marL="0" marR="0" indent="0" algn="ctr" defTabSz="914400" rtl="0" eaLnBrk="1" fontAlgn="auto" latinLnBrk="0" hangingPunct="1">
                        <a:lnSpc>
                          <a:spcPct val="100000"/>
                        </a:lnSpc>
                        <a:spcBef>
                          <a:spcPts val="0"/>
                        </a:spcBef>
                        <a:spcAft>
                          <a:spcPts val="0"/>
                        </a:spcAft>
                        <a:buClrTx/>
                        <a:buSzTx/>
                        <a:buFontTx/>
                        <a:buNone/>
                        <a:tabLst/>
                        <a:defRPr/>
                      </a:pPr>
                      <a:endParaRPr lang="en-US" sz="1000" dirty="0"/>
                    </a:p>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a:t>Savings of approximately $375,000</a:t>
                      </a:r>
                    </a:p>
                  </a:txBody>
                  <a:tcPr marL="71197" marR="71197"/>
                </a:tc>
                <a:extLst>
                  <a:ext uri="{0D108BD9-81ED-4DB2-BD59-A6C34878D82A}">
                    <a16:rowId xmlns:a16="http://schemas.microsoft.com/office/drawing/2014/main" val="3757889045"/>
                  </a:ext>
                </a:extLst>
              </a:tr>
              <a:tr h="657394">
                <a:tc>
                  <a:txBody>
                    <a:bodyPr/>
                    <a:lstStyle/>
                    <a:p>
                      <a:r>
                        <a:rPr lang="en-US" sz="1000" dirty="0"/>
                        <a:t>Changes made</a:t>
                      </a:r>
                      <a:r>
                        <a:rPr lang="en-US" sz="1000" baseline="0" dirty="0"/>
                        <a:t> from 18-19 Budget to ensure additional time for staff is budgeted at a level at or greater than expected expenditures for subs, extra days, classroom overages, sick/vacation buyback, etc.</a:t>
                      </a:r>
                      <a:endParaRPr lang="en-US" sz="1000" dirty="0"/>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1000" dirty="0"/>
                    </a:p>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a:t>$150,000</a:t>
                      </a:r>
                    </a:p>
                  </a:txBody>
                  <a:tcPr marL="71197" marR="71197"/>
                </a:tc>
                <a:extLst>
                  <a:ext uri="{0D108BD9-81ED-4DB2-BD59-A6C34878D82A}">
                    <a16:rowId xmlns:a16="http://schemas.microsoft.com/office/drawing/2014/main" val="10008"/>
                  </a:ext>
                </a:extLst>
              </a:tr>
              <a:tr h="657394">
                <a:tc>
                  <a:txBody>
                    <a:bodyPr/>
                    <a:lstStyle/>
                    <a:p>
                      <a:r>
                        <a:rPr lang="en-US" sz="1000" dirty="0"/>
                        <a:t>Performed detailed analysis on health benefits and cost for Sept through Dec and then the cost of SEBB from Jan 1 through Aug 31, to ensure proper level of benefits budgeted.  Built in additional capacity.</a:t>
                      </a:r>
                    </a:p>
                  </a:txBody>
                  <a:tcPr marL="71197" marR="71197"/>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lang="en-US" sz="1000" dirty="0"/>
                    </a:p>
                    <a:p>
                      <a:pPr marL="0" marR="0" indent="0" algn="ctr" defTabSz="914400" rtl="0" eaLnBrk="1" fontAlgn="auto" latinLnBrk="0" hangingPunct="1">
                        <a:lnSpc>
                          <a:spcPct val="100000"/>
                        </a:lnSpc>
                        <a:spcBef>
                          <a:spcPts val="0"/>
                        </a:spcBef>
                        <a:spcAft>
                          <a:spcPts val="0"/>
                        </a:spcAft>
                        <a:buClrTx/>
                        <a:buSzTx/>
                        <a:buFontTx/>
                        <a:buNone/>
                        <a:tabLst/>
                        <a:defRPr/>
                      </a:pPr>
                      <a:r>
                        <a:rPr lang="en-US" sz="1000" dirty="0"/>
                        <a:t>$210,000</a:t>
                      </a:r>
                    </a:p>
                  </a:txBody>
                  <a:tcPr marL="71197" marR="71197"/>
                </a:tc>
                <a:extLst>
                  <a:ext uri="{0D108BD9-81ED-4DB2-BD59-A6C34878D82A}">
                    <a16:rowId xmlns:a16="http://schemas.microsoft.com/office/drawing/2014/main" val="10009"/>
                  </a:ext>
                </a:extLst>
              </a:tr>
            </a:tbl>
          </a:graphicData>
        </a:graphic>
      </p:graphicFrame>
    </p:spTree>
    <p:extLst>
      <p:ext uri="{BB962C8B-B14F-4D97-AF65-F5344CB8AC3E}">
        <p14:creationId xmlns:p14="http://schemas.microsoft.com/office/powerpoint/2010/main" val="28106216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Title 1"/>
          <p:cNvSpPr>
            <a:spLocks noGrp="1"/>
          </p:cNvSpPr>
          <p:nvPr>
            <p:ph type="title"/>
          </p:nvPr>
        </p:nvSpPr>
        <p:spPr/>
        <p:txBody>
          <a:bodyPr>
            <a:normAutofit/>
          </a:bodyPr>
          <a:lstStyle/>
          <a:p>
            <a:r>
              <a:rPr lang="en-US" dirty="0"/>
              <a:t>Historical GF Revenues by Type</a:t>
            </a:r>
          </a:p>
        </p:txBody>
      </p:sp>
      <p:graphicFrame>
        <p:nvGraphicFramePr>
          <p:cNvPr id="8" name="Chart 7"/>
          <p:cNvGraphicFramePr/>
          <p:nvPr>
            <p:extLst>
              <p:ext uri="{D42A27DB-BD31-4B8C-83A1-F6EECF244321}">
                <p14:modId xmlns:p14="http://schemas.microsoft.com/office/powerpoint/2010/main" val="1617987698"/>
              </p:ext>
            </p:extLst>
          </p:nvPr>
        </p:nvGraphicFramePr>
        <p:xfrm>
          <a:off x="838200" y="1752600"/>
          <a:ext cx="7391400" cy="4419600"/>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ransition spd="med">
    <p:wipe dir="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General Fund Expenditures – 19-20 By Objects</a:t>
            </a:r>
          </a:p>
        </p:txBody>
      </p:sp>
      <p:graphicFrame>
        <p:nvGraphicFramePr>
          <p:cNvPr id="15" name="Content Placeholder 14"/>
          <p:cNvGraphicFramePr>
            <a:graphicFrameLocks noGrp="1"/>
          </p:cNvGraphicFramePr>
          <p:nvPr>
            <p:ph idx="1"/>
            <p:extLst>
              <p:ext uri="{D42A27DB-BD31-4B8C-83A1-F6EECF244321}">
                <p14:modId xmlns:p14="http://schemas.microsoft.com/office/powerpoint/2010/main" val="254627219"/>
              </p:ext>
            </p:extLst>
          </p:nvPr>
        </p:nvGraphicFramePr>
        <p:xfrm>
          <a:off x="612648" y="1905000"/>
          <a:ext cx="8153400" cy="44958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823675265"/>
      </p:ext>
    </p:extLst>
  </p:cSld>
  <p:clrMapOvr>
    <a:masterClrMapping/>
  </p:clrMapOvr>
  <p:transition>
    <p:wipe dir="d"/>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Historical Expenditures by Object</a:t>
            </a:r>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2515657202"/>
              </p:ext>
            </p:extLst>
          </p:nvPr>
        </p:nvGraphicFramePr>
        <p:xfrm>
          <a:off x="609600" y="2160588"/>
          <a:ext cx="6348413" cy="3881437"/>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transition spd="slow"/>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Uses of Levy/Enrichment Funds</a:t>
            </a:r>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2219312622"/>
              </p:ext>
            </p:extLst>
          </p:nvPr>
        </p:nvGraphicFramePr>
        <p:xfrm>
          <a:off x="533400" y="1905000"/>
          <a:ext cx="7315200" cy="4312920"/>
        </p:xfrm>
        <a:graphic>
          <a:graphicData uri="http://schemas.openxmlformats.org/drawingml/2006/table">
            <a:tbl>
              <a:tblPr firstRow="1" bandRow="1">
                <a:tableStyleId>{5C22544A-7EE6-4342-B048-85BDC9FD1C3A}</a:tableStyleId>
              </a:tblPr>
              <a:tblGrid>
                <a:gridCol w="3061043">
                  <a:extLst>
                    <a:ext uri="{9D8B030D-6E8A-4147-A177-3AD203B41FA5}">
                      <a16:colId xmlns:a16="http://schemas.microsoft.com/office/drawing/2014/main" val="20000"/>
                    </a:ext>
                  </a:extLst>
                </a:gridCol>
                <a:gridCol w="1374346">
                  <a:extLst>
                    <a:ext uri="{9D8B030D-6E8A-4147-A177-3AD203B41FA5}">
                      <a16:colId xmlns:a16="http://schemas.microsoft.com/office/drawing/2014/main" val="20001"/>
                    </a:ext>
                  </a:extLst>
                </a:gridCol>
                <a:gridCol w="1432011">
                  <a:extLst>
                    <a:ext uri="{9D8B030D-6E8A-4147-A177-3AD203B41FA5}">
                      <a16:colId xmlns:a16="http://schemas.microsoft.com/office/drawing/2014/main" val="20002"/>
                    </a:ext>
                  </a:extLst>
                </a:gridCol>
                <a:gridCol w="1447800">
                  <a:extLst>
                    <a:ext uri="{9D8B030D-6E8A-4147-A177-3AD203B41FA5}">
                      <a16:colId xmlns:a16="http://schemas.microsoft.com/office/drawing/2014/main" val="20003"/>
                    </a:ext>
                  </a:extLst>
                </a:gridCol>
              </a:tblGrid>
              <a:tr h="552450">
                <a:tc>
                  <a:txBody>
                    <a:bodyPr/>
                    <a:lstStyle/>
                    <a:p>
                      <a:r>
                        <a:rPr lang="en-US" baseline="0" dirty="0">
                          <a:solidFill>
                            <a:schemeClr val="bg1"/>
                          </a:solidFill>
                        </a:rPr>
                        <a:t>Expenditure Type</a:t>
                      </a:r>
                    </a:p>
                  </a:txBody>
                  <a:tcPr/>
                </a:tc>
                <a:tc>
                  <a:txBody>
                    <a:bodyPr/>
                    <a:lstStyle/>
                    <a:p>
                      <a:r>
                        <a:rPr lang="en-US" dirty="0">
                          <a:solidFill>
                            <a:schemeClr val="bg1"/>
                          </a:solidFill>
                        </a:rPr>
                        <a:t>Levy Funds</a:t>
                      </a:r>
                    </a:p>
                    <a:p>
                      <a:r>
                        <a:rPr lang="en-US" dirty="0">
                          <a:solidFill>
                            <a:schemeClr val="bg1"/>
                          </a:solidFill>
                        </a:rPr>
                        <a:t>2017-2018</a:t>
                      </a:r>
                    </a:p>
                  </a:txBody>
                  <a:tcPr/>
                </a:tc>
                <a:tc>
                  <a:txBody>
                    <a:bodyPr/>
                    <a:lstStyle/>
                    <a:p>
                      <a:r>
                        <a:rPr lang="en-US" dirty="0">
                          <a:solidFill>
                            <a:schemeClr val="bg1"/>
                          </a:solidFill>
                        </a:rPr>
                        <a:t>Enrichment Funds</a:t>
                      </a:r>
                    </a:p>
                    <a:p>
                      <a:r>
                        <a:rPr lang="en-US" dirty="0">
                          <a:solidFill>
                            <a:schemeClr val="bg1"/>
                          </a:solidFill>
                        </a:rPr>
                        <a:t>2018-2019</a:t>
                      </a:r>
                    </a:p>
                  </a:txBody>
                  <a:tcPr/>
                </a:tc>
                <a:tc>
                  <a:txBody>
                    <a:bodyPr/>
                    <a:lstStyle/>
                    <a:p>
                      <a:r>
                        <a:rPr lang="en-US" dirty="0">
                          <a:solidFill>
                            <a:schemeClr val="bg1"/>
                          </a:solidFill>
                        </a:rPr>
                        <a:t>Enrichment Funds</a:t>
                      </a:r>
                    </a:p>
                    <a:p>
                      <a:r>
                        <a:rPr lang="en-US" dirty="0">
                          <a:solidFill>
                            <a:schemeClr val="bg1"/>
                          </a:solidFill>
                        </a:rPr>
                        <a:t>2019-2020</a:t>
                      </a:r>
                    </a:p>
                  </a:txBody>
                  <a:tcPr/>
                </a:tc>
                <a:extLst>
                  <a:ext uri="{0D108BD9-81ED-4DB2-BD59-A6C34878D82A}">
                    <a16:rowId xmlns:a16="http://schemas.microsoft.com/office/drawing/2014/main" val="10000"/>
                  </a:ext>
                </a:extLst>
              </a:tr>
              <a:tr h="350520">
                <a:tc>
                  <a:txBody>
                    <a:bodyPr/>
                    <a:lstStyle/>
                    <a:p>
                      <a:r>
                        <a:rPr lang="en-US" sz="1400" dirty="0"/>
                        <a:t>Certificated</a:t>
                      </a:r>
                      <a:r>
                        <a:rPr lang="en-US" sz="1400" baseline="0" dirty="0"/>
                        <a:t> Salaries</a:t>
                      </a:r>
                    </a:p>
                  </a:txBody>
                  <a:tcPr/>
                </a:tc>
                <a:tc>
                  <a:txBody>
                    <a:bodyPr/>
                    <a:lstStyle/>
                    <a:p>
                      <a:pPr algn="ctr" fontAlgn="b"/>
                      <a:r>
                        <a:rPr lang="en-US" sz="1400" b="0" i="0" u="none" strike="noStrike" baseline="0" dirty="0">
                          <a:effectLst/>
                          <a:latin typeface="+mj-lt"/>
                        </a:rPr>
                        <a:t>$     631,610</a:t>
                      </a:r>
                    </a:p>
                  </a:txBody>
                  <a:tcPr marL="9525" marR="9525" marT="9525" marB="0" anchor="b"/>
                </a:tc>
                <a:tc>
                  <a:txBody>
                    <a:bodyPr/>
                    <a:lstStyle/>
                    <a:p>
                      <a:pPr algn="ctr" fontAlgn="b"/>
                      <a:r>
                        <a:rPr lang="en-US" sz="1400" b="0" i="0" u="none" strike="noStrike" baseline="0" dirty="0">
                          <a:effectLst/>
                          <a:latin typeface="+mj-lt"/>
                        </a:rPr>
                        <a:t>$     35,000</a:t>
                      </a:r>
                    </a:p>
                  </a:txBody>
                  <a:tcPr marL="9525" marR="9525" marT="9525" marB="0" anchor="b"/>
                </a:tc>
                <a:tc>
                  <a:txBody>
                    <a:bodyPr/>
                    <a:lstStyle/>
                    <a:p>
                      <a:pPr algn="ctr" fontAlgn="b"/>
                      <a:r>
                        <a:rPr lang="en-US" sz="1400" b="0" i="0" u="none" strike="noStrike" baseline="0" dirty="0">
                          <a:effectLst/>
                          <a:latin typeface="+mj-lt"/>
                        </a:rPr>
                        <a:t>$     35,000</a:t>
                      </a:r>
                    </a:p>
                  </a:txBody>
                  <a:tcPr marL="9525" marR="9525" marT="9525" marB="0" anchor="b"/>
                </a:tc>
                <a:extLst>
                  <a:ext uri="{0D108BD9-81ED-4DB2-BD59-A6C34878D82A}">
                    <a16:rowId xmlns:a16="http://schemas.microsoft.com/office/drawing/2014/main" val="10001"/>
                  </a:ext>
                </a:extLst>
              </a:tr>
              <a:tr h="304800">
                <a:tc>
                  <a:txBody>
                    <a:bodyPr/>
                    <a:lstStyle/>
                    <a:p>
                      <a:r>
                        <a:rPr lang="en-US" sz="1400" dirty="0"/>
                        <a:t>Classified Salaries</a:t>
                      </a:r>
                    </a:p>
                  </a:txBody>
                  <a:tcPr/>
                </a:tc>
                <a:tc>
                  <a:txBody>
                    <a:bodyPr/>
                    <a:lstStyle/>
                    <a:p>
                      <a:pPr algn="ctr" fontAlgn="b"/>
                      <a:r>
                        <a:rPr lang="en-US" sz="1400" b="0" i="0" u="none" strike="noStrike" baseline="0" dirty="0">
                          <a:effectLst/>
                          <a:latin typeface="+mj-lt"/>
                        </a:rPr>
                        <a:t>$  1,707,285</a:t>
                      </a:r>
                    </a:p>
                  </a:txBody>
                  <a:tcPr marL="9525" marR="9525" marT="9525" marB="0" anchor="b"/>
                </a:tc>
                <a:tc>
                  <a:txBody>
                    <a:bodyPr/>
                    <a:lstStyle/>
                    <a:p>
                      <a:pPr algn="ctr" fontAlgn="b"/>
                      <a:r>
                        <a:rPr lang="en-US" sz="1400" b="0" i="0" u="none" strike="noStrike" baseline="0" dirty="0">
                          <a:effectLst/>
                          <a:latin typeface="+mj-lt"/>
                        </a:rPr>
                        <a:t>$  1,572,198</a:t>
                      </a:r>
                    </a:p>
                  </a:txBody>
                  <a:tcPr marL="9525" marR="9525" marT="9525" marB="0" anchor="b"/>
                </a:tc>
                <a:tc>
                  <a:txBody>
                    <a:bodyPr/>
                    <a:lstStyle/>
                    <a:p>
                      <a:pPr algn="ctr" fontAlgn="b"/>
                      <a:r>
                        <a:rPr lang="en-US" sz="1400" b="0" i="0" u="none" strike="noStrike" baseline="0" dirty="0">
                          <a:effectLst/>
                          <a:latin typeface="+mj-lt"/>
                        </a:rPr>
                        <a:t>$  1,572,198</a:t>
                      </a:r>
                    </a:p>
                  </a:txBody>
                  <a:tcPr marL="9525" marR="9525" marT="9525" marB="0" anchor="b"/>
                </a:tc>
                <a:extLst>
                  <a:ext uri="{0D108BD9-81ED-4DB2-BD59-A6C34878D82A}">
                    <a16:rowId xmlns:a16="http://schemas.microsoft.com/office/drawing/2014/main" val="10002"/>
                  </a:ext>
                </a:extLst>
              </a:tr>
              <a:tr h="304800">
                <a:tc>
                  <a:txBody>
                    <a:bodyPr/>
                    <a:lstStyle/>
                    <a:p>
                      <a:r>
                        <a:rPr lang="en-US" sz="1400" dirty="0"/>
                        <a:t>Administrator</a:t>
                      </a:r>
                      <a:r>
                        <a:rPr lang="en-US" sz="1400" baseline="0" dirty="0"/>
                        <a:t> Salaries</a:t>
                      </a:r>
                      <a:endParaRPr lang="en-US" sz="1400" dirty="0"/>
                    </a:p>
                  </a:txBody>
                  <a:tcPr/>
                </a:tc>
                <a:tc>
                  <a:txBody>
                    <a:bodyPr/>
                    <a:lstStyle/>
                    <a:p>
                      <a:pPr algn="ctr" fontAlgn="b"/>
                      <a:r>
                        <a:rPr lang="en-US" sz="1400" b="0" i="0" u="none" strike="noStrike" baseline="0" dirty="0">
                          <a:effectLst/>
                          <a:latin typeface="+mj-lt"/>
                        </a:rPr>
                        <a:t>$     518,820</a:t>
                      </a:r>
                    </a:p>
                  </a:txBody>
                  <a:tcPr marL="9525" marR="9525" marT="9525" marB="0" anchor="b"/>
                </a:tc>
                <a:tc>
                  <a:txBody>
                    <a:bodyPr/>
                    <a:lstStyle/>
                    <a:p>
                      <a:pPr algn="ctr" fontAlgn="b"/>
                      <a:r>
                        <a:rPr lang="en-US" sz="1400" b="0" i="0" u="none" strike="noStrike" baseline="0" dirty="0">
                          <a:effectLst/>
                          <a:latin typeface="+mj-lt"/>
                        </a:rPr>
                        <a:t>$     179,260</a:t>
                      </a:r>
                    </a:p>
                  </a:txBody>
                  <a:tcPr marL="9525" marR="9525" marT="9525" marB="0" anchor="b"/>
                </a:tc>
                <a:tc>
                  <a:txBody>
                    <a:bodyPr/>
                    <a:lstStyle/>
                    <a:p>
                      <a:pPr algn="ctr" fontAlgn="b"/>
                      <a:r>
                        <a:rPr lang="en-US" sz="1400" b="0" i="0" u="none" strike="noStrike" baseline="0" dirty="0">
                          <a:effectLst/>
                          <a:latin typeface="+mj-lt"/>
                        </a:rPr>
                        <a:t>$     179,260</a:t>
                      </a:r>
                    </a:p>
                  </a:txBody>
                  <a:tcPr marL="9525" marR="9525" marT="9525" marB="0" anchor="b"/>
                </a:tc>
                <a:extLst>
                  <a:ext uri="{0D108BD9-81ED-4DB2-BD59-A6C34878D82A}">
                    <a16:rowId xmlns:a16="http://schemas.microsoft.com/office/drawing/2014/main" val="10003"/>
                  </a:ext>
                </a:extLst>
              </a:tr>
              <a:tr h="304800">
                <a:tc>
                  <a:txBody>
                    <a:bodyPr/>
                    <a:lstStyle/>
                    <a:p>
                      <a:r>
                        <a:rPr lang="en-US" sz="1400" dirty="0"/>
                        <a:t>Benefits</a:t>
                      </a:r>
                    </a:p>
                  </a:txBody>
                  <a:tcPr/>
                </a:tc>
                <a:tc>
                  <a:txBody>
                    <a:bodyPr/>
                    <a:lstStyle/>
                    <a:p>
                      <a:pPr algn="ctr" fontAlgn="b"/>
                      <a:r>
                        <a:rPr lang="en-US" sz="1400" b="0" i="0" u="none" strike="noStrike" baseline="0" dirty="0">
                          <a:effectLst/>
                          <a:latin typeface="+mj-lt"/>
                        </a:rPr>
                        <a:t>$  1,204,670</a:t>
                      </a:r>
                    </a:p>
                  </a:txBody>
                  <a:tcPr marL="9525" marR="9525" marT="9525" marB="0" anchor="b"/>
                </a:tc>
                <a:tc>
                  <a:txBody>
                    <a:bodyPr/>
                    <a:lstStyle/>
                    <a:p>
                      <a:pPr algn="ctr" fontAlgn="b"/>
                      <a:r>
                        <a:rPr lang="en-US" sz="1400" b="0" i="0" u="none" strike="noStrike" baseline="0" dirty="0">
                          <a:effectLst/>
                          <a:latin typeface="+mj-lt"/>
                        </a:rPr>
                        <a:t>$  1,096,063</a:t>
                      </a:r>
                    </a:p>
                  </a:txBody>
                  <a:tcPr marL="9525" marR="9525" marT="9525" marB="0" anchor="b"/>
                </a:tc>
                <a:tc>
                  <a:txBody>
                    <a:bodyPr/>
                    <a:lstStyle/>
                    <a:p>
                      <a:pPr algn="ctr" fontAlgn="b"/>
                      <a:r>
                        <a:rPr lang="en-US" sz="1400" b="0" i="0" u="none" strike="noStrike" baseline="0" dirty="0">
                          <a:effectLst/>
                          <a:latin typeface="+mj-lt"/>
                        </a:rPr>
                        <a:t>$  1,096,063</a:t>
                      </a:r>
                    </a:p>
                  </a:txBody>
                  <a:tcPr marL="9525" marR="9525" marT="9525" marB="0" anchor="b"/>
                </a:tc>
                <a:extLst>
                  <a:ext uri="{0D108BD9-81ED-4DB2-BD59-A6C34878D82A}">
                    <a16:rowId xmlns:a16="http://schemas.microsoft.com/office/drawing/2014/main" val="10004"/>
                  </a:ext>
                </a:extLst>
              </a:tr>
              <a:tr h="304800">
                <a:tc>
                  <a:txBody>
                    <a:bodyPr/>
                    <a:lstStyle/>
                    <a:p>
                      <a:r>
                        <a:rPr lang="en-US" sz="1400" dirty="0"/>
                        <a:t>MSOCS (Mat’s/Supplies/</a:t>
                      </a:r>
                      <a:r>
                        <a:rPr lang="en-US" sz="1400" dirty="0" err="1"/>
                        <a:t>Oper</a:t>
                      </a:r>
                      <a:r>
                        <a:rPr lang="en-US" sz="1400" baseline="0" dirty="0"/>
                        <a:t> Costs)</a:t>
                      </a:r>
                      <a:endParaRPr lang="en-US" sz="1400" dirty="0"/>
                    </a:p>
                  </a:txBody>
                  <a:tcPr/>
                </a:tc>
                <a:tc>
                  <a:txBody>
                    <a:bodyPr/>
                    <a:lstStyle/>
                    <a:p>
                      <a:pPr algn="ctr" fontAlgn="b"/>
                      <a:r>
                        <a:rPr lang="en-US" sz="1400" b="0" i="0" u="none" strike="noStrike" baseline="0" dirty="0">
                          <a:effectLst/>
                          <a:latin typeface="+mj-lt"/>
                        </a:rPr>
                        <a:t>$     199,399</a:t>
                      </a:r>
                    </a:p>
                  </a:txBody>
                  <a:tcPr marL="9525" marR="9525" marT="9525" marB="0" anchor="b"/>
                </a:tc>
                <a:tc>
                  <a:txBody>
                    <a:bodyPr/>
                    <a:lstStyle/>
                    <a:p>
                      <a:pPr algn="ctr" fontAlgn="b"/>
                      <a:r>
                        <a:rPr lang="en-US" sz="1400" b="0" i="0" u="none" strike="noStrike" baseline="0" dirty="0">
                          <a:effectLst/>
                          <a:latin typeface="+mj-lt"/>
                        </a:rPr>
                        <a:t>$     382,984</a:t>
                      </a:r>
                    </a:p>
                  </a:txBody>
                  <a:tcPr marL="9525" marR="9525" marT="9525" marB="0" anchor="b"/>
                </a:tc>
                <a:tc>
                  <a:txBody>
                    <a:bodyPr/>
                    <a:lstStyle/>
                    <a:p>
                      <a:pPr algn="ctr" fontAlgn="b"/>
                      <a:r>
                        <a:rPr lang="en-US" sz="1400" b="0" i="0" u="none" strike="noStrike" baseline="0" dirty="0">
                          <a:effectLst/>
                          <a:latin typeface="+mj-lt"/>
                        </a:rPr>
                        <a:t>$     382,984</a:t>
                      </a:r>
                    </a:p>
                  </a:txBody>
                  <a:tcPr marL="9525" marR="9525" marT="9525" marB="0" anchor="b"/>
                </a:tc>
                <a:extLst>
                  <a:ext uri="{0D108BD9-81ED-4DB2-BD59-A6C34878D82A}">
                    <a16:rowId xmlns:a16="http://schemas.microsoft.com/office/drawing/2014/main" val="10005"/>
                  </a:ext>
                </a:extLst>
              </a:tr>
              <a:tr h="304800">
                <a:tc>
                  <a:txBody>
                    <a:bodyPr/>
                    <a:lstStyle/>
                    <a:p>
                      <a:r>
                        <a:rPr lang="en-US" sz="1400" dirty="0"/>
                        <a:t>Extracurricular</a:t>
                      </a:r>
                    </a:p>
                  </a:txBody>
                  <a:tcPr/>
                </a:tc>
                <a:tc>
                  <a:txBody>
                    <a:bodyPr/>
                    <a:lstStyle/>
                    <a:p>
                      <a:pPr algn="ctr"/>
                      <a:r>
                        <a:rPr lang="en-US" sz="1400" dirty="0">
                          <a:latin typeface="+mj-lt"/>
                        </a:rPr>
                        <a:t>$     521,355</a:t>
                      </a:r>
                    </a:p>
                  </a:txBody>
                  <a:tcPr/>
                </a:tc>
                <a:tc>
                  <a:txBody>
                    <a:bodyPr/>
                    <a:lstStyle/>
                    <a:p>
                      <a:pPr algn="ctr"/>
                      <a:r>
                        <a:rPr lang="en-US" sz="1400" dirty="0">
                          <a:latin typeface="+mj-lt"/>
                        </a:rPr>
                        <a:t>$     591,012</a:t>
                      </a:r>
                    </a:p>
                  </a:txBody>
                  <a:tcPr/>
                </a:tc>
                <a:tc>
                  <a:txBody>
                    <a:bodyPr/>
                    <a:lstStyle/>
                    <a:p>
                      <a:pPr algn="ctr"/>
                      <a:r>
                        <a:rPr lang="en-US" sz="1400" dirty="0">
                          <a:latin typeface="+mj-lt"/>
                        </a:rPr>
                        <a:t>$     591,012</a:t>
                      </a:r>
                    </a:p>
                  </a:txBody>
                  <a:tcPr/>
                </a:tc>
                <a:extLst>
                  <a:ext uri="{0D108BD9-81ED-4DB2-BD59-A6C34878D82A}">
                    <a16:rowId xmlns:a16="http://schemas.microsoft.com/office/drawing/2014/main" val="10006"/>
                  </a:ext>
                </a:extLst>
              </a:tr>
              <a:tr h="304800">
                <a:tc>
                  <a:txBody>
                    <a:bodyPr/>
                    <a:lstStyle/>
                    <a:p>
                      <a:r>
                        <a:rPr lang="en-US" sz="1400" dirty="0"/>
                        <a:t>Special Education</a:t>
                      </a:r>
                    </a:p>
                  </a:txBody>
                  <a:tcPr/>
                </a:tc>
                <a:tc>
                  <a:txBody>
                    <a:bodyPr/>
                    <a:lstStyle/>
                    <a:p>
                      <a:pPr algn="ctr"/>
                      <a:r>
                        <a:rPr lang="en-US" sz="1400" dirty="0">
                          <a:latin typeface="+mj-lt"/>
                        </a:rPr>
                        <a:t>$     752,925</a:t>
                      </a:r>
                    </a:p>
                  </a:txBody>
                  <a:tcPr/>
                </a:tc>
                <a:tc>
                  <a:txBody>
                    <a:bodyPr/>
                    <a:lstStyle/>
                    <a:p>
                      <a:pPr algn="ctr"/>
                      <a:r>
                        <a:rPr lang="en-US" sz="1400" dirty="0">
                          <a:latin typeface="+mj-lt"/>
                        </a:rPr>
                        <a:t>$     587,169</a:t>
                      </a:r>
                    </a:p>
                  </a:txBody>
                  <a:tcPr/>
                </a:tc>
                <a:tc>
                  <a:txBody>
                    <a:bodyPr/>
                    <a:lstStyle/>
                    <a:p>
                      <a:pPr algn="ctr"/>
                      <a:r>
                        <a:rPr lang="en-US" sz="1400" dirty="0">
                          <a:latin typeface="+mj-lt"/>
                        </a:rPr>
                        <a:t>$     587,169</a:t>
                      </a:r>
                    </a:p>
                  </a:txBody>
                  <a:tcPr/>
                </a:tc>
                <a:extLst>
                  <a:ext uri="{0D108BD9-81ED-4DB2-BD59-A6C34878D82A}">
                    <a16:rowId xmlns:a16="http://schemas.microsoft.com/office/drawing/2014/main" val="10007"/>
                  </a:ext>
                </a:extLst>
              </a:tr>
              <a:tr h="304800">
                <a:tc>
                  <a:txBody>
                    <a:bodyPr/>
                    <a:lstStyle/>
                    <a:p>
                      <a:r>
                        <a:rPr lang="en-US" sz="1400" dirty="0"/>
                        <a:t>Food Service Program</a:t>
                      </a:r>
                    </a:p>
                  </a:txBody>
                  <a:tcPr/>
                </a:tc>
                <a:tc>
                  <a:txBody>
                    <a:bodyPr/>
                    <a:lstStyle/>
                    <a:p>
                      <a:pPr algn="ctr"/>
                      <a:r>
                        <a:rPr lang="en-US" sz="1400" dirty="0">
                          <a:latin typeface="+mj-lt"/>
                        </a:rPr>
                        <a:t>$     135,750</a:t>
                      </a:r>
                    </a:p>
                  </a:txBody>
                  <a:tcPr/>
                </a:tc>
                <a:tc>
                  <a:txBody>
                    <a:bodyPr/>
                    <a:lstStyle/>
                    <a:p>
                      <a:pPr algn="ctr"/>
                      <a:r>
                        <a:rPr lang="en-US" sz="1400" dirty="0">
                          <a:latin typeface="+mj-lt"/>
                        </a:rPr>
                        <a:t>$     203,897</a:t>
                      </a:r>
                    </a:p>
                  </a:txBody>
                  <a:tcPr/>
                </a:tc>
                <a:tc>
                  <a:txBody>
                    <a:bodyPr/>
                    <a:lstStyle/>
                    <a:p>
                      <a:pPr algn="ctr"/>
                      <a:r>
                        <a:rPr lang="en-US" sz="1400" dirty="0">
                          <a:latin typeface="+mj-lt"/>
                        </a:rPr>
                        <a:t>$     203,897</a:t>
                      </a:r>
                    </a:p>
                  </a:txBody>
                  <a:tcPr/>
                </a:tc>
                <a:extLst>
                  <a:ext uri="{0D108BD9-81ED-4DB2-BD59-A6C34878D82A}">
                    <a16:rowId xmlns:a16="http://schemas.microsoft.com/office/drawing/2014/main" val="10008"/>
                  </a:ext>
                </a:extLst>
              </a:tr>
              <a:tr h="304800">
                <a:tc>
                  <a:txBody>
                    <a:bodyPr/>
                    <a:lstStyle/>
                    <a:p>
                      <a:r>
                        <a:rPr lang="en-US" sz="1400" dirty="0"/>
                        <a:t>Family</a:t>
                      </a:r>
                      <a:r>
                        <a:rPr lang="en-US" sz="1400" baseline="0" dirty="0"/>
                        <a:t> Resource Coordinator</a:t>
                      </a:r>
                      <a:endParaRPr lang="en-US" sz="1400" dirty="0"/>
                    </a:p>
                  </a:txBody>
                  <a:tcPr/>
                </a:tc>
                <a:tc>
                  <a:txBody>
                    <a:bodyPr/>
                    <a:lstStyle/>
                    <a:p>
                      <a:pPr algn="ctr"/>
                      <a:r>
                        <a:rPr lang="en-US" sz="1400" dirty="0">
                          <a:latin typeface="+mj-lt"/>
                        </a:rPr>
                        <a:t>$       52,900</a:t>
                      </a:r>
                    </a:p>
                  </a:txBody>
                  <a:tcPr/>
                </a:tc>
                <a:tc>
                  <a:txBody>
                    <a:bodyPr/>
                    <a:lstStyle/>
                    <a:p>
                      <a:pPr algn="ctr"/>
                      <a:r>
                        <a:rPr lang="en-US" sz="1400" dirty="0">
                          <a:latin typeface="+mj-lt"/>
                        </a:rPr>
                        <a:t>$       40,000</a:t>
                      </a:r>
                    </a:p>
                  </a:txBody>
                  <a:tcPr/>
                </a:tc>
                <a:tc>
                  <a:txBody>
                    <a:bodyPr/>
                    <a:lstStyle/>
                    <a:p>
                      <a:pPr algn="ctr"/>
                      <a:r>
                        <a:rPr lang="en-US" sz="1400" dirty="0">
                          <a:latin typeface="+mj-lt"/>
                        </a:rPr>
                        <a:t>$       40,000</a:t>
                      </a:r>
                    </a:p>
                  </a:txBody>
                  <a:tcPr/>
                </a:tc>
                <a:extLst>
                  <a:ext uri="{0D108BD9-81ED-4DB2-BD59-A6C34878D82A}">
                    <a16:rowId xmlns:a16="http://schemas.microsoft.com/office/drawing/2014/main" val="10009"/>
                  </a:ext>
                </a:extLst>
              </a:tr>
              <a:tr h="304800">
                <a:tc>
                  <a:txBody>
                    <a:bodyPr/>
                    <a:lstStyle/>
                    <a:p>
                      <a:r>
                        <a:rPr lang="en-US" sz="1400" dirty="0"/>
                        <a:t>To/From Transportation</a:t>
                      </a:r>
                    </a:p>
                  </a:txBody>
                  <a:tcPr/>
                </a:tc>
                <a:tc>
                  <a:txBody>
                    <a:bodyPr/>
                    <a:lstStyle/>
                    <a:p>
                      <a:pPr algn="ctr"/>
                      <a:r>
                        <a:rPr lang="en-US" sz="1400" dirty="0">
                          <a:latin typeface="+mj-lt"/>
                        </a:rPr>
                        <a:t>$     173,850</a:t>
                      </a:r>
                    </a:p>
                  </a:txBody>
                  <a:tcPr/>
                </a:tc>
                <a:tc>
                  <a:txBody>
                    <a:bodyPr/>
                    <a:lstStyle/>
                    <a:p>
                      <a:pPr algn="ctr"/>
                      <a:r>
                        <a:rPr lang="en-US" sz="1400" dirty="0">
                          <a:latin typeface="+mj-lt"/>
                        </a:rPr>
                        <a:t>$     189,858</a:t>
                      </a:r>
                    </a:p>
                  </a:txBody>
                  <a:tcPr/>
                </a:tc>
                <a:tc>
                  <a:txBody>
                    <a:bodyPr/>
                    <a:lstStyle/>
                    <a:p>
                      <a:pPr algn="ctr"/>
                      <a:r>
                        <a:rPr lang="en-US" sz="1400" dirty="0">
                          <a:latin typeface="+mj-lt"/>
                        </a:rPr>
                        <a:t>$     189,858</a:t>
                      </a:r>
                    </a:p>
                  </a:txBody>
                  <a:tcPr/>
                </a:tc>
                <a:extLst>
                  <a:ext uri="{0D108BD9-81ED-4DB2-BD59-A6C34878D82A}">
                    <a16:rowId xmlns:a16="http://schemas.microsoft.com/office/drawing/2014/main" val="10010"/>
                  </a:ext>
                </a:extLst>
              </a:tr>
              <a:tr h="304800">
                <a:tc>
                  <a:txBody>
                    <a:bodyPr/>
                    <a:lstStyle/>
                    <a:p>
                      <a:r>
                        <a:rPr lang="en-US" sz="1400" dirty="0"/>
                        <a:t>KWRL</a:t>
                      </a:r>
                      <a:r>
                        <a:rPr lang="en-US" sz="1400" baseline="0" dirty="0"/>
                        <a:t> Bus Purchase/Capital </a:t>
                      </a:r>
                      <a:r>
                        <a:rPr lang="en-US" sz="1400" baseline="0" dirty="0" err="1"/>
                        <a:t>Alloc</a:t>
                      </a:r>
                      <a:endParaRPr lang="en-US" sz="1400" dirty="0"/>
                    </a:p>
                  </a:txBody>
                  <a:tcPr/>
                </a:tc>
                <a:tc>
                  <a:txBody>
                    <a:bodyPr/>
                    <a:lstStyle/>
                    <a:p>
                      <a:pPr algn="ctr"/>
                      <a:r>
                        <a:rPr lang="en-US" sz="1400" dirty="0">
                          <a:latin typeface="+mj-lt"/>
                        </a:rPr>
                        <a:t>$      102,880      </a:t>
                      </a:r>
                    </a:p>
                  </a:txBody>
                  <a:tcPr/>
                </a:tc>
                <a:tc>
                  <a:txBody>
                    <a:bodyPr/>
                    <a:lstStyle/>
                    <a:p>
                      <a:pPr algn="ctr"/>
                      <a:r>
                        <a:rPr lang="en-US" sz="1400" dirty="0">
                          <a:latin typeface="+mj-lt"/>
                        </a:rPr>
                        <a:t>$      165,375      </a:t>
                      </a:r>
                    </a:p>
                  </a:txBody>
                  <a:tcPr/>
                </a:tc>
                <a:tc>
                  <a:txBody>
                    <a:bodyPr/>
                    <a:lstStyle/>
                    <a:p>
                      <a:pPr algn="ctr"/>
                      <a:r>
                        <a:rPr lang="en-US" sz="1400" dirty="0">
                          <a:latin typeface="+mj-lt"/>
                        </a:rPr>
                        <a:t>$      165,375      </a:t>
                      </a:r>
                    </a:p>
                  </a:txBody>
                  <a:tcPr/>
                </a:tc>
                <a:extLst>
                  <a:ext uri="{0D108BD9-81ED-4DB2-BD59-A6C34878D82A}">
                    <a16:rowId xmlns:a16="http://schemas.microsoft.com/office/drawing/2014/main" val="10011"/>
                  </a:ext>
                </a:extLst>
              </a:tr>
            </a:tbl>
          </a:graphicData>
        </a:graphic>
      </p:graphicFrame>
      <p:sp>
        <p:nvSpPr>
          <p:cNvPr id="5" name="TextBox 1"/>
          <p:cNvSpPr txBox="1"/>
          <p:nvPr/>
        </p:nvSpPr>
        <p:spPr>
          <a:xfrm>
            <a:off x="5181600" y="5715000"/>
            <a:ext cx="3657600" cy="990600"/>
          </a:xfrm>
          <a:prstGeom prst="rect">
            <a:avLst/>
          </a:prstGeom>
        </p:spPr>
        <p:txBody>
          <a:bodyPr wrap="squar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endParaRPr lang="en-US" sz="1400" b="1"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609599" y="609601"/>
            <a:ext cx="6347713" cy="609600"/>
          </a:xfrm>
        </p:spPr>
        <p:txBody>
          <a:bodyPr>
            <a:normAutofit fontScale="90000"/>
          </a:bodyPr>
          <a:lstStyle/>
          <a:p>
            <a:r>
              <a:rPr lang="en-US" dirty="0"/>
              <a:t>Transportation &amp; Food Service </a:t>
            </a:r>
          </a:p>
        </p:txBody>
      </p:sp>
      <p:sp>
        <p:nvSpPr>
          <p:cNvPr id="5" name="Text Placeholder 4"/>
          <p:cNvSpPr>
            <a:spLocks noGrp="1"/>
          </p:cNvSpPr>
          <p:nvPr>
            <p:ph type="body" idx="1"/>
          </p:nvPr>
        </p:nvSpPr>
        <p:spPr>
          <a:xfrm>
            <a:off x="381000" y="1219201"/>
            <a:ext cx="4040188" cy="487999"/>
          </a:xfrm>
        </p:spPr>
        <p:style>
          <a:lnRef idx="1">
            <a:schemeClr val="dk1"/>
          </a:lnRef>
          <a:fillRef idx="2">
            <a:schemeClr val="dk1"/>
          </a:fillRef>
          <a:effectRef idx="1">
            <a:schemeClr val="dk1"/>
          </a:effectRef>
          <a:fontRef idx="minor">
            <a:schemeClr val="dk1"/>
          </a:fontRef>
        </p:style>
        <p:txBody>
          <a:bodyPr/>
          <a:lstStyle/>
          <a:p>
            <a:r>
              <a:rPr lang="en-US" sz="2000" dirty="0">
                <a:solidFill>
                  <a:schemeClr val="bg1"/>
                </a:solidFill>
              </a:rPr>
              <a:t>Transportation Revenues/Expend</a:t>
            </a:r>
            <a:endParaRPr lang="en-US" sz="2000" dirty="0"/>
          </a:p>
        </p:txBody>
      </p:sp>
      <p:graphicFrame>
        <p:nvGraphicFramePr>
          <p:cNvPr id="11" name="Content Placeholder 10"/>
          <p:cNvGraphicFramePr>
            <a:graphicFrameLocks noGrp="1"/>
          </p:cNvGraphicFramePr>
          <p:nvPr>
            <p:ph sz="half" idx="2"/>
            <p:extLst>
              <p:ext uri="{D42A27DB-BD31-4B8C-83A1-F6EECF244321}">
                <p14:modId xmlns:p14="http://schemas.microsoft.com/office/powerpoint/2010/main" val="251357278"/>
              </p:ext>
            </p:extLst>
          </p:nvPr>
        </p:nvGraphicFramePr>
        <p:xfrm>
          <a:off x="609599" y="1905000"/>
          <a:ext cx="3090863" cy="3733799"/>
        </p:xfrm>
        <a:graphic>
          <a:graphicData uri="http://schemas.openxmlformats.org/drawingml/2006/chart">
            <c:chart xmlns:c="http://schemas.openxmlformats.org/drawingml/2006/chart" xmlns:r="http://schemas.openxmlformats.org/officeDocument/2006/relationships" r:id="rId2"/>
          </a:graphicData>
        </a:graphic>
      </p:graphicFrame>
      <p:sp>
        <p:nvSpPr>
          <p:cNvPr id="7" name="Text Placeholder 6"/>
          <p:cNvSpPr>
            <a:spLocks noGrp="1"/>
          </p:cNvSpPr>
          <p:nvPr>
            <p:ph type="body" sz="quarter" idx="3"/>
          </p:nvPr>
        </p:nvSpPr>
        <p:spPr>
          <a:xfrm>
            <a:off x="4800600" y="1219201"/>
            <a:ext cx="3886200" cy="487999"/>
          </a:xfrm>
        </p:spPr>
        <p:style>
          <a:lnRef idx="1">
            <a:schemeClr val="dk1"/>
          </a:lnRef>
          <a:fillRef idx="2">
            <a:schemeClr val="dk1"/>
          </a:fillRef>
          <a:effectRef idx="1">
            <a:schemeClr val="dk1"/>
          </a:effectRef>
          <a:fontRef idx="minor">
            <a:schemeClr val="dk1"/>
          </a:fontRef>
        </p:style>
        <p:txBody>
          <a:bodyPr/>
          <a:lstStyle/>
          <a:p>
            <a:r>
              <a:rPr lang="en-US" sz="2000" dirty="0">
                <a:solidFill>
                  <a:schemeClr val="bg1"/>
                </a:solidFill>
              </a:rPr>
              <a:t>Food Service Revenues/Expend</a:t>
            </a:r>
          </a:p>
        </p:txBody>
      </p:sp>
      <p:graphicFrame>
        <p:nvGraphicFramePr>
          <p:cNvPr id="16" name="Content Placeholder 15"/>
          <p:cNvGraphicFramePr>
            <a:graphicFrameLocks noGrp="1"/>
          </p:cNvGraphicFramePr>
          <p:nvPr>
            <p:ph sz="quarter" idx="4"/>
            <p:extLst>
              <p:ext uri="{D42A27DB-BD31-4B8C-83A1-F6EECF244321}">
                <p14:modId xmlns:p14="http://schemas.microsoft.com/office/powerpoint/2010/main" val="2376574369"/>
              </p:ext>
            </p:extLst>
          </p:nvPr>
        </p:nvGraphicFramePr>
        <p:xfrm>
          <a:off x="5198268" y="1905002"/>
          <a:ext cx="3090863" cy="3733798"/>
        </p:xfrm>
        <a:graphic>
          <a:graphicData uri="http://schemas.openxmlformats.org/drawingml/2006/chart">
            <c:chart xmlns:c="http://schemas.openxmlformats.org/drawingml/2006/chart" xmlns:r="http://schemas.openxmlformats.org/officeDocument/2006/relationships" r:id="rId3"/>
          </a:graphicData>
        </a:graphic>
      </p:graphicFrame>
      <p:sp>
        <p:nvSpPr>
          <p:cNvPr id="3" name="TextBox 2">
            <a:extLst>
              <a:ext uri="{FF2B5EF4-FFF2-40B4-BE49-F238E27FC236}">
                <a16:creationId xmlns:a16="http://schemas.microsoft.com/office/drawing/2014/main" id="{EFBAD171-83F0-4679-A814-2A2DCB13CEE5}"/>
              </a:ext>
            </a:extLst>
          </p:cNvPr>
          <p:cNvSpPr txBox="1"/>
          <p:nvPr/>
        </p:nvSpPr>
        <p:spPr>
          <a:xfrm>
            <a:off x="609599" y="5715000"/>
            <a:ext cx="3090863" cy="938719"/>
          </a:xfrm>
          <a:prstGeom prst="rect">
            <a:avLst/>
          </a:prstGeom>
          <a:noFill/>
        </p:spPr>
        <p:txBody>
          <a:bodyPr wrap="square" rtlCol="0">
            <a:spAutoFit/>
          </a:bodyPr>
          <a:lstStyle/>
          <a:p>
            <a:r>
              <a:rPr lang="en-US" sz="1100" dirty="0"/>
              <a:t>Revenues only include the state-funded revenues.  We also receive payments from the other districts.  Woodland’s portion of KWRL for 19-20 is $181,101 plus $122,238 for bus purchases</a:t>
            </a:r>
          </a:p>
        </p:txBody>
      </p:sp>
      <p:sp>
        <p:nvSpPr>
          <p:cNvPr id="8" name="TextBox 7">
            <a:extLst>
              <a:ext uri="{FF2B5EF4-FFF2-40B4-BE49-F238E27FC236}">
                <a16:creationId xmlns:a16="http://schemas.microsoft.com/office/drawing/2014/main" id="{2749500C-7181-4CD1-8C79-ADCAF2D17C0B}"/>
              </a:ext>
            </a:extLst>
          </p:cNvPr>
          <p:cNvSpPr txBox="1"/>
          <p:nvPr/>
        </p:nvSpPr>
        <p:spPr>
          <a:xfrm>
            <a:off x="5198268" y="5867400"/>
            <a:ext cx="3090863" cy="769441"/>
          </a:xfrm>
          <a:prstGeom prst="rect">
            <a:avLst/>
          </a:prstGeom>
          <a:noFill/>
        </p:spPr>
        <p:txBody>
          <a:bodyPr wrap="square" rtlCol="0">
            <a:spAutoFit/>
          </a:bodyPr>
          <a:lstStyle/>
          <a:p>
            <a:r>
              <a:rPr lang="en-US" sz="1100" dirty="0"/>
              <a:t>19-20 Food Service cost is approximately $225,000 in comparison with the previous year cost of $187,000.  Increase in salaries and benefits are the reason for the increase.</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bg/>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
                                            <p:bg/>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build="p" animBg="1"/>
      <p:bldP spid="7" grpId="0" build="p" animBg="1"/>
    </p:bld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item1.xml><?xml version="1.0" encoding="utf-8"?>
<?mso-contentType ?>
<FormTemplates xmlns="http://schemas.microsoft.com/sharepoint/v3/contenttype/forms">
  <Display>DocumentLibraryForm</Display>
  <Edit>AssetEditForm</Edit>
  <New>DocumentLibraryForm</New>
</FormTemplates>
</file>

<file path=customXml/itemProps1.xml><?xml version="1.0" encoding="utf-8"?>
<ds:datastoreItem xmlns:ds="http://schemas.openxmlformats.org/officeDocument/2006/customXml" ds:itemID="{FA39284F-3E7E-4619-B227-396E2CB9BD61}">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Facet</Template>
  <TotalTime>12208</TotalTime>
  <Words>1611</Words>
  <Application>Microsoft Office PowerPoint</Application>
  <PresentationFormat>On-screen Show (4:3)</PresentationFormat>
  <Paragraphs>374</Paragraphs>
  <Slides>18</Slides>
  <Notes>2</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18</vt:i4>
      </vt:variant>
    </vt:vector>
  </HeadingPairs>
  <TitlesOfParts>
    <vt:vector size="25" baseType="lpstr">
      <vt:lpstr>Arial</vt:lpstr>
      <vt:lpstr>Calibri</vt:lpstr>
      <vt:lpstr>Century Gothic</vt:lpstr>
      <vt:lpstr>Geneva</vt:lpstr>
      <vt:lpstr>Trebuchet MS</vt:lpstr>
      <vt:lpstr>Wingdings 3</vt:lpstr>
      <vt:lpstr>Facet</vt:lpstr>
      <vt:lpstr>Woodland School District 2019-2020 BUDGET Summary</vt:lpstr>
      <vt:lpstr>Historical Fund Balance Summary</vt:lpstr>
      <vt:lpstr>2019-20 Budget Highlights</vt:lpstr>
      <vt:lpstr>2018-19 Budget Highlights - Continued</vt:lpstr>
      <vt:lpstr>Historical GF Revenues by Type</vt:lpstr>
      <vt:lpstr>General Fund Expenditures – 19-20 By Objects</vt:lpstr>
      <vt:lpstr>Historical Expenditures by Object</vt:lpstr>
      <vt:lpstr>Uses of Levy/Enrichment Funds</vt:lpstr>
      <vt:lpstr>Transportation &amp; Food Service </vt:lpstr>
      <vt:lpstr>Before and After School Care</vt:lpstr>
      <vt:lpstr>Enrollment History – Budget to Actual</vt:lpstr>
      <vt:lpstr>Certificated Staff</vt:lpstr>
      <vt:lpstr>Classified Staff</vt:lpstr>
      <vt:lpstr>Other Funds</vt:lpstr>
      <vt:lpstr>CCAPITAL PROJECTS FUND</vt:lpstr>
      <vt:lpstr>DEBT SERVICE FUND</vt:lpstr>
      <vt:lpstr>ASB FUND</vt:lpstr>
      <vt:lpstr>TRANSPORTATION VEHICLE FUND</vt:lpstr>
    </vt:vector>
  </TitlesOfParts>
  <Company>Camas School District #117</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Woodland SD 19-20 Budget Presentation</dc:title>
  <dc:creator>donna.gregg</dc:creator>
  <cp:lastModifiedBy>Brown, Stacy</cp:lastModifiedBy>
  <cp:revision>647</cp:revision>
  <cp:lastPrinted>2017-08-14T23:58:02Z</cp:lastPrinted>
  <dcterms:created xsi:type="dcterms:W3CDTF">2010-10-18T22:51:52Z</dcterms:created>
  <dcterms:modified xsi:type="dcterms:W3CDTF">2019-08-08T23:43:55Z</dcterms:modified>
  <cp:version/>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TC101951911</vt:lpwstr>
  </property>
</Properties>
</file>