
<file path=[Content_Types].xml><?xml version="1.0" encoding="utf-8"?>
<Types xmlns="http://schemas.openxmlformats.org/package/2006/content-types">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drawings/drawing1.xml" ContentType="application/vnd.openxmlformats-officedocument.drawingml.chartshapes+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ppt/charts/chart4.xml" ContentType="application/vnd.openxmlformats-officedocument.drawingml.chart+xml"/>
  <Override PartName="/ppt/drawings/drawing2.xml" ContentType="application/vnd.openxmlformats-officedocument.drawingml.chartshapes+xml"/>
  <Override PartName="/ppt/charts/chart5.xml" ContentType="application/vnd.openxmlformats-officedocument.drawingml.chart+xml"/>
  <Override PartName="/ppt/charts/chart6.xml" ContentType="application/vnd.openxmlformats-officedocument.drawingml.chart+xml"/>
  <Override PartName="/ppt/charts/style4.xml" ContentType="application/vnd.ms-office.chartstyle+xml"/>
  <Override PartName="/ppt/charts/colors4.xml" ContentType="application/vnd.ms-office.chartcolorstyl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45" r:id="rId2"/>
  </p:sldMasterIdLst>
  <p:notesMasterIdLst>
    <p:notesMasterId r:id="rId21"/>
  </p:notesMasterIdLst>
  <p:handoutMasterIdLst>
    <p:handoutMasterId r:id="rId22"/>
  </p:handoutMasterIdLst>
  <p:sldIdLst>
    <p:sldId id="256" r:id="rId3"/>
    <p:sldId id="272" r:id="rId4"/>
    <p:sldId id="273" r:id="rId5"/>
    <p:sldId id="278" r:id="rId6"/>
    <p:sldId id="257" r:id="rId7"/>
    <p:sldId id="277" r:id="rId8"/>
    <p:sldId id="258" r:id="rId9"/>
    <p:sldId id="260" r:id="rId10"/>
    <p:sldId id="265" r:id="rId11"/>
    <p:sldId id="266" r:id="rId12"/>
    <p:sldId id="268" r:id="rId13"/>
    <p:sldId id="275" r:id="rId14"/>
    <p:sldId id="276" r:id="rId15"/>
    <p:sldId id="264" r:id="rId16"/>
    <p:sldId id="267" r:id="rId17"/>
    <p:sldId id="274" r:id="rId18"/>
    <p:sldId id="270" r:id="rId19"/>
    <p:sldId id="271" r:id="rId20"/>
  </p:sldIdLst>
  <p:sldSz cx="9144000" cy="6858000" type="screen4x3"/>
  <p:notesSz cx="7010400" cy="9236075"/>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4791E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521" autoAdjust="0"/>
    <p:restoredTop sz="94376" autoAdjust="0"/>
  </p:normalViewPr>
  <p:slideViewPr>
    <p:cSldViewPr>
      <p:cViewPr varScale="1">
        <p:scale>
          <a:sx n="78" d="100"/>
          <a:sy n="78" d="100"/>
        </p:scale>
        <p:origin x="90" y="64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tableStyles" Target="tableStyles.xml"/><Relationship Id="rId3" Type="http://schemas.openxmlformats.org/officeDocument/2006/relationships/slide" Target="slides/slide1.xml"/><Relationship Id="rId21" Type="http://schemas.openxmlformats.org/officeDocument/2006/relationships/notesMaster" Target="notesMasters/notesMaster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theme" Target="theme/theme1.xml"/><Relationship Id="rId2" Type="http://schemas.openxmlformats.org/officeDocument/2006/relationships/slideMaster" Target="slideMasters/slideMaster1.xml"/><Relationship Id="rId16" Type="http://schemas.openxmlformats.org/officeDocument/2006/relationships/slide" Target="slides/slide14.xml"/><Relationship Id="rId20" Type="http://schemas.openxmlformats.org/officeDocument/2006/relationships/slide" Target="slides/slide18.xml"/><Relationship Id="rId1" Type="http://schemas.openxmlformats.org/officeDocument/2006/relationships/customXml" Target="../customXml/item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viewProps" Target="view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presProps" Target="presProp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handoutMaster" Target="handoutMasters/handoutMaster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2.xlsx"/><Relationship Id="rId2" Type="http://schemas.microsoft.com/office/2011/relationships/chartColorStyle" Target="colors2.xml"/><Relationship Id="rId1" Type="http://schemas.microsoft.com/office/2011/relationships/chartStyle" Target="style2.xml"/><Relationship Id="rId4" Type="http://schemas.openxmlformats.org/officeDocument/2006/relationships/chartUserShapes" Target="../drawings/drawing1.xml"/></Relationships>
</file>

<file path=ppt/charts/_rels/chart3.xml.rels><?xml version="1.0" encoding="UTF-8" standalone="yes"?>
<Relationships xmlns="http://schemas.openxmlformats.org/package/2006/relationships"><Relationship Id="rId3" Type="http://schemas.openxmlformats.org/officeDocument/2006/relationships/package" Target="../embeddings/Microsoft_Excel_Worksheet3.xlsx"/><Relationship Id="rId2" Type="http://schemas.microsoft.com/office/2011/relationships/chartColorStyle" Target="colors3.xml"/><Relationship Id="rId1" Type="http://schemas.microsoft.com/office/2011/relationships/chartStyle" Target="style3.xml"/></Relationships>
</file>

<file path=ppt/charts/_rels/chart4.xml.rels><?xml version="1.0" encoding="UTF-8" standalone="yes"?>
<Relationships xmlns="http://schemas.openxmlformats.org/package/2006/relationships"><Relationship Id="rId2" Type="http://schemas.openxmlformats.org/officeDocument/2006/relationships/chartUserShapes" Target="../drawings/drawing2.xml"/><Relationship Id="rId1" Type="http://schemas.openxmlformats.org/officeDocument/2006/relationships/package" Target="../embeddings/Microsoft_Excel_Worksheet4.xlsx"/></Relationships>
</file>

<file path=ppt/charts/_rels/chart5.xml.rels><?xml version="1.0" encoding="UTF-8" standalone="yes"?>
<Relationships xmlns="http://schemas.openxmlformats.org/package/2006/relationships"><Relationship Id="rId1" Type="http://schemas.openxmlformats.org/officeDocument/2006/relationships/package" Target="../embeddings/Microsoft_Excel_Worksheet5.xlsx"/></Relationships>
</file>

<file path=ppt/charts/_rels/chart6.xml.rels><?xml version="1.0" encoding="UTF-8" standalone="yes"?>
<Relationships xmlns="http://schemas.openxmlformats.org/package/2006/relationships"><Relationship Id="rId3" Type="http://schemas.openxmlformats.org/officeDocument/2006/relationships/package" Target="../embeddings/Microsoft_Excel_Worksheet6.xlsx"/><Relationship Id="rId2" Type="http://schemas.microsoft.com/office/2011/relationships/chartColorStyle" Target="colors4.xml"/><Relationship Id="rId1" Type="http://schemas.microsoft.com/office/2011/relationships/chartStyle" Target="style4.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Local Revenues</c:v>
                </c:pt>
              </c:strCache>
            </c:strRef>
          </c:tx>
          <c:spPr>
            <a:solidFill>
              <a:schemeClr val="accent1"/>
            </a:solidFill>
            <a:ln>
              <a:noFill/>
            </a:ln>
            <a:effectLst/>
          </c:spPr>
          <c:invertIfNegative val="0"/>
          <c:cat>
            <c:strRef>
              <c:f>Sheet1!$A$2:$A$6</c:f>
              <c:strCache>
                <c:ptCount val="5"/>
                <c:pt idx="0">
                  <c:v>14-15</c:v>
                </c:pt>
                <c:pt idx="1">
                  <c:v>15-16</c:v>
                </c:pt>
                <c:pt idx="2">
                  <c:v>16-17</c:v>
                </c:pt>
                <c:pt idx="3">
                  <c:v>17-18</c:v>
                </c:pt>
                <c:pt idx="4">
                  <c:v>18-19</c:v>
                </c:pt>
              </c:strCache>
            </c:strRef>
          </c:cat>
          <c:val>
            <c:numRef>
              <c:f>Sheet1!$B$2:$B$6</c:f>
              <c:numCache>
                <c:formatCode>_("$"* #,##0_);_("$"* \(#,##0\);_("$"* "-"??_);_(@_)</c:formatCode>
                <c:ptCount val="5"/>
                <c:pt idx="0">
                  <c:v>3963058</c:v>
                </c:pt>
                <c:pt idx="1">
                  <c:v>4383510</c:v>
                </c:pt>
                <c:pt idx="2">
                  <c:v>4471041</c:v>
                </c:pt>
                <c:pt idx="3">
                  <c:v>4762177</c:v>
                </c:pt>
                <c:pt idx="4">
                  <c:v>4137635</c:v>
                </c:pt>
              </c:numCache>
            </c:numRef>
          </c:val>
        </c:ser>
        <c:ser>
          <c:idx val="1"/>
          <c:order val="1"/>
          <c:tx>
            <c:strRef>
              <c:f>Sheet1!$C$1</c:f>
              <c:strCache>
                <c:ptCount val="1"/>
                <c:pt idx="0">
                  <c:v>Apportionment</c:v>
                </c:pt>
              </c:strCache>
            </c:strRef>
          </c:tx>
          <c:spPr>
            <a:solidFill>
              <a:schemeClr val="accent2"/>
            </a:solidFill>
            <a:ln>
              <a:noFill/>
            </a:ln>
            <a:effectLst/>
          </c:spPr>
          <c:invertIfNegative val="0"/>
          <c:cat>
            <c:strRef>
              <c:f>Sheet1!$A$2:$A$6</c:f>
              <c:strCache>
                <c:ptCount val="5"/>
                <c:pt idx="0">
                  <c:v>14-15</c:v>
                </c:pt>
                <c:pt idx="1">
                  <c:v>15-16</c:v>
                </c:pt>
                <c:pt idx="2">
                  <c:v>16-17</c:v>
                </c:pt>
                <c:pt idx="3">
                  <c:v>17-18</c:v>
                </c:pt>
                <c:pt idx="4">
                  <c:v>18-19</c:v>
                </c:pt>
              </c:strCache>
            </c:strRef>
          </c:cat>
          <c:val>
            <c:numRef>
              <c:f>Sheet1!$C$2:$C$6</c:f>
              <c:numCache>
                <c:formatCode>_("$"* #,##0_);_("$"* \(#,##0\);_("$"* "-"??_);_(@_)</c:formatCode>
                <c:ptCount val="5"/>
                <c:pt idx="0">
                  <c:v>13242399</c:v>
                </c:pt>
                <c:pt idx="1">
                  <c:v>14659853</c:v>
                </c:pt>
                <c:pt idx="2">
                  <c:v>15665473</c:v>
                </c:pt>
                <c:pt idx="3">
                  <c:v>17501618</c:v>
                </c:pt>
                <c:pt idx="4">
                  <c:v>21059568</c:v>
                </c:pt>
              </c:numCache>
            </c:numRef>
          </c:val>
        </c:ser>
        <c:ser>
          <c:idx val="2"/>
          <c:order val="2"/>
          <c:tx>
            <c:strRef>
              <c:f>Sheet1!$D$1</c:f>
              <c:strCache>
                <c:ptCount val="1"/>
                <c:pt idx="0">
                  <c:v>State Programs</c:v>
                </c:pt>
              </c:strCache>
            </c:strRef>
          </c:tx>
          <c:spPr>
            <a:solidFill>
              <a:schemeClr val="accent3"/>
            </a:solidFill>
            <a:ln>
              <a:noFill/>
            </a:ln>
            <a:effectLst/>
          </c:spPr>
          <c:invertIfNegative val="0"/>
          <c:cat>
            <c:strRef>
              <c:f>Sheet1!$A$2:$A$6</c:f>
              <c:strCache>
                <c:ptCount val="5"/>
                <c:pt idx="0">
                  <c:v>14-15</c:v>
                </c:pt>
                <c:pt idx="1">
                  <c:v>15-16</c:v>
                </c:pt>
                <c:pt idx="2">
                  <c:v>16-17</c:v>
                </c:pt>
                <c:pt idx="3">
                  <c:v>17-18</c:v>
                </c:pt>
                <c:pt idx="4">
                  <c:v>18-19</c:v>
                </c:pt>
              </c:strCache>
            </c:strRef>
          </c:cat>
          <c:val>
            <c:numRef>
              <c:f>Sheet1!$D$2:$D$6</c:f>
              <c:numCache>
                <c:formatCode>_("$"* #,##0_);_("$"* \(#,##0\);_("$"* "-"??_);_(@_)</c:formatCode>
                <c:ptCount val="5"/>
                <c:pt idx="0">
                  <c:v>5205687</c:v>
                </c:pt>
                <c:pt idx="1">
                  <c:v>6008004</c:v>
                </c:pt>
                <c:pt idx="2">
                  <c:v>4164587</c:v>
                </c:pt>
                <c:pt idx="3">
                  <c:v>7320820</c:v>
                </c:pt>
                <c:pt idx="4">
                  <c:v>8976824</c:v>
                </c:pt>
              </c:numCache>
            </c:numRef>
          </c:val>
        </c:ser>
        <c:ser>
          <c:idx val="3"/>
          <c:order val="3"/>
          <c:tx>
            <c:strRef>
              <c:f>Sheet1!$E$1</c:f>
              <c:strCache>
                <c:ptCount val="1"/>
                <c:pt idx="0">
                  <c:v>Federal Programs</c:v>
                </c:pt>
              </c:strCache>
            </c:strRef>
          </c:tx>
          <c:spPr>
            <a:solidFill>
              <a:schemeClr val="accent4"/>
            </a:solidFill>
            <a:ln>
              <a:noFill/>
            </a:ln>
            <a:effectLst/>
          </c:spPr>
          <c:invertIfNegative val="0"/>
          <c:cat>
            <c:strRef>
              <c:f>Sheet1!$A$2:$A$6</c:f>
              <c:strCache>
                <c:ptCount val="5"/>
                <c:pt idx="0">
                  <c:v>14-15</c:v>
                </c:pt>
                <c:pt idx="1">
                  <c:v>15-16</c:v>
                </c:pt>
                <c:pt idx="2">
                  <c:v>16-17</c:v>
                </c:pt>
                <c:pt idx="3">
                  <c:v>17-18</c:v>
                </c:pt>
                <c:pt idx="4">
                  <c:v>18-19</c:v>
                </c:pt>
              </c:strCache>
            </c:strRef>
          </c:cat>
          <c:val>
            <c:numRef>
              <c:f>Sheet1!$E$2:$E$6</c:f>
              <c:numCache>
                <c:formatCode>_("$"* #,##0_);_("$"* \(#,##0\);_("$"* "-"??_);_(@_)</c:formatCode>
                <c:ptCount val="5"/>
                <c:pt idx="0">
                  <c:v>2111808</c:v>
                </c:pt>
                <c:pt idx="1">
                  <c:v>1962388</c:v>
                </c:pt>
                <c:pt idx="2">
                  <c:v>2214213</c:v>
                </c:pt>
                <c:pt idx="3">
                  <c:v>2209690</c:v>
                </c:pt>
                <c:pt idx="4">
                  <c:v>2328555</c:v>
                </c:pt>
              </c:numCache>
            </c:numRef>
          </c:val>
        </c:ser>
        <c:ser>
          <c:idx val="4"/>
          <c:order val="4"/>
          <c:tx>
            <c:strRef>
              <c:f>Sheet1!$F$1</c:f>
              <c:strCache>
                <c:ptCount val="1"/>
                <c:pt idx="0">
                  <c:v>Other Revenues</c:v>
                </c:pt>
              </c:strCache>
            </c:strRef>
          </c:tx>
          <c:spPr>
            <a:solidFill>
              <a:schemeClr val="accent5"/>
            </a:solidFill>
            <a:ln>
              <a:noFill/>
            </a:ln>
            <a:effectLst/>
          </c:spPr>
          <c:invertIfNegative val="0"/>
          <c:cat>
            <c:strRef>
              <c:f>Sheet1!$A$2:$A$6</c:f>
              <c:strCache>
                <c:ptCount val="5"/>
                <c:pt idx="0">
                  <c:v>14-15</c:v>
                </c:pt>
                <c:pt idx="1">
                  <c:v>15-16</c:v>
                </c:pt>
                <c:pt idx="2">
                  <c:v>16-17</c:v>
                </c:pt>
                <c:pt idx="3">
                  <c:v>17-18</c:v>
                </c:pt>
                <c:pt idx="4">
                  <c:v>18-19</c:v>
                </c:pt>
              </c:strCache>
            </c:strRef>
          </c:cat>
          <c:val>
            <c:numRef>
              <c:f>Sheet1!$F$2:$F$6</c:f>
              <c:numCache>
                <c:formatCode>_("$"* #,##0_);_("$"* \(#,##0\);_("$"* "-"??_);_(@_)</c:formatCode>
                <c:ptCount val="5"/>
                <c:pt idx="0">
                  <c:v>751572</c:v>
                </c:pt>
                <c:pt idx="1">
                  <c:v>789666</c:v>
                </c:pt>
                <c:pt idx="2">
                  <c:v>2977530</c:v>
                </c:pt>
                <c:pt idx="3">
                  <c:v>928514</c:v>
                </c:pt>
                <c:pt idx="4">
                  <c:v>835367</c:v>
                </c:pt>
              </c:numCache>
            </c:numRef>
          </c:val>
        </c:ser>
        <c:dLbls>
          <c:showLegendKey val="0"/>
          <c:showVal val="0"/>
          <c:showCatName val="0"/>
          <c:showSerName val="0"/>
          <c:showPercent val="0"/>
          <c:showBubbleSize val="0"/>
        </c:dLbls>
        <c:gapWidth val="267"/>
        <c:overlap val="-43"/>
        <c:axId val="410352264"/>
        <c:axId val="410352656"/>
      </c:barChart>
      <c:catAx>
        <c:axId val="410352264"/>
        <c:scaling>
          <c:orientation val="minMax"/>
        </c:scaling>
        <c:delete val="0"/>
        <c:axPos val="b"/>
        <c:majorGridlines>
          <c:spPr>
            <a:ln w="9525" cap="flat" cmpd="sng" algn="ctr">
              <a:solidFill>
                <a:schemeClr val="dk1">
                  <a:lumMod val="15000"/>
                  <a:lumOff val="85000"/>
                </a:schemeClr>
              </a:solidFill>
              <a:round/>
            </a:ln>
            <a:effectLst/>
          </c:spPr>
        </c:majorGridlines>
        <c:numFmt formatCode="General" sourceLinked="1"/>
        <c:majorTickMark val="none"/>
        <c:minorTickMark val="none"/>
        <c:tickLblPos val="nextTo"/>
        <c:spPr>
          <a:noFill/>
          <a:ln w="9525" cap="flat" cmpd="sng" algn="ctr">
            <a:solidFill>
              <a:schemeClr val="dk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dk1">
                    <a:lumMod val="65000"/>
                    <a:lumOff val="35000"/>
                  </a:schemeClr>
                </a:solidFill>
                <a:latin typeface="+mn-lt"/>
                <a:ea typeface="+mn-ea"/>
                <a:cs typeface="+mn-cs"/>
              </a:defRPr>
            </a:pPr>
            <a:endParaRPr lang="en-US"/>
          </a:p>
        </c:txPr>
        <c:crossAx val="410352656"/>
        <c:crosses val="autoZero"/>
        <c:auto val="1"/>
        <c:lblAlgn val="ctr"/>
        <c:lblOffset val="100"/>
        <c:noMultiLvlLbl val="0"/>
      </c:catAx>
      <c:valAx>
        <c:axId val="410352656"/>
        <c:scaling>
          <c:orientation val="minMax"/>
        </c:scaling>
        <c:delete val="0"/>
        <c:axPos val="l"/>
        <c:majorGridlines>
          <c:spPr>
            <a:ln w="9525" cap="flat" cmpd="sng" algn="ctr">
              <a:solidFill>
                <a:schemeClr val="dk1">
                  <a:lumMod val="15000"/>
                  <a:lumOff val="85000"/>
                </a:schemeClr>
              </a:solidFill>
              <a:round/>
            </a:ln>
            <a:effectLst/>
          </c:spPr>
        </c:majorGridlines>
        <c:numFmt formatCode="_(&quot;$&quot;* #,##0_);_(&quot;$&quot;* \(#,##0\);_(&quot;$&quot;* &quot;-&quot;??_);_(@_)"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crossAx val="410352264"/>
        <c:crosses val="autoZero"/>
        <c:crossBetween val="between"/>
      </c:valAx>
      <c:dTable>
        <c:showHorzBorder val="1"/>
        <c:showVertBorder val="1"/>
        <c:showOutline val="1"/>
        <c:showKeys val="1"/>
        <c:spPr>
          <a:noFill/>
          <a:ln w="9525" cap="flat" cmpd="sng" algn="ctr">
            <a:solidFill>
              <a:schemeClr val="dk1">
                <a:lumMod val="15000"/>
                <a:lumOff val="85000"/>
              </a:schemeClr>
            </a:solidFill>
            <a:round/>
          </a:ln>
          <a:effectLst/>
        </c:spPr>
        <c:txPr>
          <a:bodyPr rot="0" spcFirstLastPara="1" vertOverflow="ellipsis" vert="horz" wrap="square" anchor="ctr" anchorCtr="1"/>
          <a:lstStyle/>
          <a:p>
            <a:pPr rtl="0">
              <a:defRPr sz="1064" b="0" i="0" u="none" strike="noStrike" kern="1200" baseline="0">
                <a:solidFill>
                  <a:schemeClr val="dk1">
                    <a:lumMod val="65000"/>
                    <a:lumOff val="35000"/>
                  </a:schemeClr>
                </a:solidFill>
                <a:latin typeface="+mn-lt"/>
                <a:ea typeface="+mn-ea"/>
                <a:cs typeface="+mn-cs"/>
              </a:defRPr>
            </a:pPr>
            <a:endParaRPr lang="en-US"/>
          </a:p>
        </c:txPr>
      </c:dTable>
      <c:spPr>
        <a:pattFill prst="ltDnDiag">
          <a:fgClr>
            <a:schemeClr val="dk1">
              <a:lumMod val="15000"/>
              <a:lumOff val="85000"/>
            </a:schemeClr>
          </a:fgClr>
          <a:bgClr>
            <a:schemeClr val="lt1"/>
          </a:bgClr>
        </a:pattFill>
        <a:ln>
          <a:noFill/>
        </a:ln>
        <a:effectLst/>
      </c:spPr>
    </c:plotArea>
    <c:legend>
      <c:legendPos val="b"/>
      <c:layout/>
      <c:overlay val="0"/>
      <c:spPr>
        <a:noFill/>
        <a:ln>
          <a:noFill/>
        </a:ln>
        <a:effectLst/>
      </c:spPr>
      <c:txPr>
        <a:bodyPr rot="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legend>
    <c:plotVisOnly val="1"/>
    <c:dispBlanksAs val="gap"/>
    <c:showDLblsOverMax val="0"/>
  </c:chart>
  <c:spPr>
    <a:solidFill>
      <a:schemeClr val="lt1"/>
    </a:solidFill>
    <a:ln w="9525" cap="flat" cmpd="sng" algn="ctr">
      <a:solidFill>
        <a:schemeClr val="dk1">
          <a:lumMod val="15000"/>
          <a:lumOff val="85000"/>
        </a:schemeClr>
      </a:solidFill>
      <a:round/>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200" b="1" i="0" u="none" strike="noStrike" kern="1200" baseline="0">
                <a:solidFill>
                  <a:schemeClr val="dk1">
                    <a:lumMod val="75000"/>
                    <a:lumOff val="25000"/>
                  </a:schemeClr>
                </a:solidFill>
                <a:latin typeface="+mn-lt"/>
                <a:ea typeface="+mn-ea"/>
                <a:cs typeface="+mn-cs"/>
              </a:defRPr>
            </a:pPr>
            <a:r>
              <a:rPr lang="en-US" dirty="0" smtClean="0"/>
              <a:t>GF Expend and % of Total</a:t>
            </a:r>
            <a:endParaRPr lang="en-US" dirty="0"/>
          </a:p>
        </c:rich>
      </c:tx>
      <c:layout>
        <c:manualLayout>
          <c:xMode val="edge"/>
          <c:yMode val="edge"/>
          <c:x val="0.28944697917433215"/>
          <c:y val="0"/>
        </c:manualLayout>
      </c:layout>
      <c:overlay val="0"/>
      <c:spPr>
        <a:noFill/>
        <a:ln>
          <a:noFill/>
        </a:ln>
        <a:effectLst/>
      </c:spPr>
      <c:txPr>
        <a:bodyPr rot="0" spcFirstLastPara="1" vertOverflow="ellipsis" vert="horz" wrap="square" anchor="ctr" anchorCtr="1"/>
        <a:lstStyle/>
        <a:p>
          <a:pPr>
            <a:defRPr sz="2200" b="1" i="0" u="none" strike="noStrike" kern="1200" baseline="0">
              <a:solidFill>
                <a:schemeClr val="dk1">
                  <a:lumMod val="75000"/>
                  <a:lumOff val="25000"/>
                </a:schemeClr>
              </a:solidFill>
              <a:latin typeface="+mn-lt"/>
              <a:ea typeface="+mn-ea"/>
              <a:cs typeface="+mn-cs"/>
            </a:defRPr>
          </a:pPr>
          <a:endParaRPr lang="en-US"/>
        </a:p>
      </c:txPr>
    </c:title>
    <c:autoTitleDeleted val="0"/>
    <c:plotArea>
      <c:layout/>
      <c:pieChart>
        <c:varyColors val="1"/>
        <c:ser>
          <c:idx val="0"/>
          <c:order val="0"/>
          <c:dPt>
            <c:idx val="0"/>
            <c:bubble3D val="0"/>
            <c:spPr>
              <a:solidFill>
                <a:schemeClr val="accent1"/>
              </a:solidFill>
              <a:ln>
                <a:noFill/>
              </a:ln>
              <a:effectLst>
                <a:outerShdw blurRad="254000" sx="102000" sy="102000" algn="ctr" rotWithShape="0">
                  <a:prstClr val="black">
                    <a:alpha val="20000"/>
                  </a:prstClr>
                </a:outerShdw>
              </a:effectLst>
            </c:spPr>
          </c:dPt>
          <c:dPt>
            <c:idx val="1"/>
            <c:bubble3D val="0"/>
            <c:spPr>
              <a:solidFill>
                <a:schemeClr val="accent3"/>
              </a:solidFill>
              <a:ln>
                <a:noFill/>
              </a:ln>
              <a:effectLst>
                <a:outerShdw blurRad="254000" sx="102000" sy="102000" algn="ctr" rotWithShape="0">
                  <a:prstClr val="black">
                    <a:alpha val="20000"/>
                  </a:prstClr>
                </a:outerShdw>
              </a:effectLst>
            </c:spPr>
          </c:dPt>
          <c:dPt>
            <c:idx val="2"/>
            <c:bubble3D val="0"/>
            <c:spPr>
              <a:solidFill>
                <a:schemeClr val="accent5"/>
              </a:solidFill>
              <a:ln>
                <a:noFill/>
              </a:ln>
              <a:effectLst>
                <a:outerShdw blurRad="254000" sx="102000" sy="102000" algn="ctr" rotWithShape="0">
                  <a:prstClr val="black">
                    <a:alpha val="20000"/>
                  </a:prstClr>
                </a:outerShdw>
              </a:effectLst>
            </c:spPr>
          </c:dPt>
          <c:dPt>
            <c:idx val="3"/>
            <c:bubble3D val="0"/>
            <c:spPr>
              <a:solidFill>
                <a:schemeClr val="accent1">
                  <a:lumMod val="60000"/>
                </a:schemeClr>
              </a:solidFill>
              <a:ln>
                <a:noFill/>
              </a:ln>
              <a:effectLst>
                <a:outerShdw blurRad="254000" sx="102000" sy="102000" algn="ctr" rotWithShape="0">
                  <a:prstClr val="black">
                    <a:alpha val="20000"/>
                  </a:prstClr>
                </a:outerShdw>
              </a:effectLst>
            </c:spPr>
          </c:dPt>
          <c:dPt>
            <c:idx val="4"/>
            <c:bubble3D val="0"/>
            <c:spPr>
              <a:solidFill>
                <a:schemeClr val="accent3">
                  <a:lumMod val="60000"/>
                </a:schemeClr>
              </a:solidFill>
              <a:ln>
                <a:noFill/>
              </a:ln>
              <a:effectLst>
                <a:outerShdw blurRad="254000" sx="102000" sy="102000" algn="ctr" rotWithShape="0">
                  <a:prstClr val="black">
                    <a:alpha val="20000"/>
                  </a:prstClr>
                </a:outerShdw>
              </a:effectLst>
            </c:spPr>
          </c:dPt>
          <c:dPt>
            <c:idx val="5"/>
            <c:bubble3D val="0"/>
            <c:spPr>
              <a:solidFill>
                <a:schemeClr val="accent5">
                  <a:lumMod val="60000"/>
                </a:schemeClr>
              </a:solidFill>
              <a:ln>
                <a:noFill/>
              </a:ln>
              <a:effectLst>
                <a:outerShdw blurRad="254000" sx="102000" sy="102000" algn="ctr" rotWithShape="0">
                  <a:prstClr val="black">
                    <a:alpha val="20000"/>
                  </a:prstClr>
                </a:outerShdw>
              </a:effectLst>
            </c:spPr>
          </c:dPt>
          <c:dPt>
            <c:idx val="6"/>
            <c:bubble3D val="0"/>
            <c:spPr>
              <a:solidFill>
                <a:schemeClr val="accent1">
                  <a:lumMod val="80000"/>
                  <a:lumOff val="20000"/>
                </a:schemeClr>
              </a:solidFill>
              <a:ln>
                <a:noFill/>
              </a:ln>
              <a:effectLst>
                <a:outerShdw blurRad="254000" sx="102000" sy="102000" algn="ctr" rotWithShape="0">
                  <a:prstClr val="black">
                    <a:alpha val="20000"/>
                  </a:prstClr>
                </a:outerShdw>
              </a:effectLst>
            </c:spPr>
          </c:dPt>
          <c:dPt>
            <c:idx val="7"/>
            <c:bubble3D val="0"/>
            <c:spPr>
              <a:solidFill>
                <a:schemeClr val="accent3">
                  <a:lumMod val="80000"/>
                  <a:lumOff val="20000"/>
                </a:schemeClr>
              </a:solidFill>
              <a:ln>
                <a:noFill/>
              </a:ln>
              <a:effectLst>
                <a:outerShdw blurRad="254000" sx="102000" sy="102000" algn="ctr" rotWithShape="0">
                  <a:prstClr val="black">
                    <a:alpha val="20000"/>
                  </a:prstClr>
                </a:outerShdw>
              </a:effectLst>
            </c:spPr>
          </c:dPt>
          <c:dLbls>
            <c:dLbl>
              <c:idx val="0"/>
              <c:layout>
                <c:manualLayout>
                  <c:x val="8.4112149532710276E-2"/>
                  <c:y val="9.3220338983050821E-2"/>
                </c:manualLayout>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B091BF97-D4D2-4309-881D-4F74B4D54511}" type="CELLRANGE">
                      <a:rPr lang="en-US" baseline="0" dirty="0"/>
                      <a:pPr>
                        <a:defRPr/>
                      </a:pPr>
                      <a:t>[CELLRANGE]</a:t>
                    </a:fld>
                    <a:r>
                      <a:rPr lang="en-US" baseline="0" dirty="0"/>
                      <a:t>
</a:t>
                    </a:r>
                    <a:fld id="{9E212F77-E831-4495-8610-8088646938A7}" type="CATEGORYNAME">
                      <a:rPr lang="en-US" baseline="0" dirty="0"/>
                      <a:pPr>
                        <a:defRPr/>
                      </a:pPr>
                      <a:t>[CATEGORY NAME]</a:t>
                    </a:fld>
                    <a:r>
                      <a:rPr lang="en-US" baseline="0" dirty="0"/>
                      <a:t>
</a:t>
                    </a:r>
                    <a:fld id="{1818CF88-9898-4A50-B5C2-5B6B8FA91992}" type="PERCENTAGE">
                      <a:rPr lang="en-US" baseline="0" dirty="0"/>
                      <a:pPr>
                        <a:defRPr/>
                      </a:pPr>
                      <a:t>[PERCENTAGE]</a:t>
                    </a:fld>
                    <a:endParaRPr lang="en-US" baseline="0" dirty="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bestFit"/>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layout/>
                  <c15:dlblFieldTable/>
                  <c15:showDataLabelsRange val="1"/>
                </c:ext>
              </c:extLst>
            </c:dLbl>
            <c:dLbl>
              <c:idx val="1"/>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8E595FAC-6214-454C-B2F5-90F2938E5483}" type="CELLRANGE">
                      <a:rPr lang="en-US"/>
                      <a:pPr>
                        <a:defRPr/>
                      </a:pPr>
                      <a:t>[CELLRANGE]</a:t>
                    </a:fld>
                    <a:r>
                      <a:rPr lang="en-US" baseline="0"/>
                      <a:t>
</a:t>
                    </a:r>
                    <a:fld id="{9177CA41-7441-4B34-AFC2-A5C56685E753}" type="CATEGORYNAME">
                      <a:rPr lang="en-US" baseline="0"/>
                      <a:pPr>
                        <a:defRPr/>
                      </a:pPr>
                      <a:t>[CATEGORY NAME]</a:t>
                    </a:fld>
                    <a:r>
                      <a:rPr lang="en-US" baseline="0"/>
                      <a:t>
</a:t>
                    </a:r>
                    <a:fld id="{ACEB8B68-D41C-4530-BD9E-8629AF7907EC}"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outEnd"/>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layout/>
                  <c15:dlblFieldTable/>
                  <c15:xForSave val="1"/>
                  <c15:showDataLabelsRange val="1"/>
                </c:ext>
              </c:extLst>
            </c:dLbl>
            <c:dLbl>
              <c:idx val="2"/>
              <c:layout>
                <c:manualLayout>
                  <c:x val="-4.6728971962616897E-3"/>
                  <c:y val="5.3672316384180789E-2"/>
                </c:manualLayout>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151E0A37-975C-4B99-A782-6E6F51E5F9E9}" type="CELLRANGE">
                      <a:rPr lang="en-US" baseline="0"/>
                      <a:pPr>
                        <a:defRPr/>
                      </a:pPr>
                      <a:t>[CELLRANGE]</a:t>
                    </a:fld>
                    <a:r>
                      <a:rPr lang="en-US" baseline="0"/>
                      <a:t>
</a:t>
                    </a:r>
                    <a:fld id="{C7004C8D-0906-4D7E-9819-D59D4480AB09}" type="CATEGORYNAME">
                      <a:rPr lang="en-US" baseline="0"/>
                      <a:pPr>
                        <a:defRPr/>
                      </a:pPr>
                      <a:t>[CATEGORY NAME]</a:t>
                    </a:fld>
                    <a:r>
                      <a:rPr lang="en-US" baseline="0"/>
                      <a:t>
</a:t>
                    </a:r>
                    <a:fld id="{207227CB-2FA3-4998-84D8-58065405E5C2}"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bestFit"/>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layout/>
                  <c15:dlblFieldTable/>
                  <c15:showDataLabelsRange val="1"/>
                </c:ext>
              </c:extLst>
            </c:dLbl>
            <c:dLbl>
              <c:idx val="3"/>
              <c:layout>
                <c:manualLayout>
                  <c:x val="-2.336448598130841E-2"/>
                  <c:y val="5.6497175141242938E-2"/>
                </c:manualLayout>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8456C1BB-9E64-4F3E-B191-BFEB4D36347C}" type="CELLRANGE">
                      <a:rPr lang="en-US" baseline="0"/>
                      <a:pPr>
                        <a:defRPr/>
                      </a:pPr>
                      <a:t>[CELLRANGE]</a:t>
                    </a:fld>
                    <a:r>
                      <a:rPr lang="en-US" baseline="0"/>
                      <a:t>
</a:t>
                    </a:r>
                    <a:fld id="{D5DF728C-52CE-42A2-A4CE-0A4CD45E667C}" type="CATEGORYNAME">
                      <a:rPr lang="en-US" baseline="0"/>
                      <a:pPr>
                        <a:defRPr/>
                      </a:pPr>
                      <a:t>[CATEGORY NAME]</a:t>
                    </a:fld>
                    <a:r>
                      <a:rPr lang="en-US" baseline="0"/>
                      <a:t>
</a:t>
                    </a:r>
                    <a:fld id="{67CB29A2-42A9-4FC4-AA22-9B94928196AD}"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bestFit"/>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layout/>
                  <c15:dlblFieldTable/>
                  <c15:showDataLabelsRange val="1"/>
                </c:ext>
              </c:extLst>
            </c:dLbl>
            <c:dLbl>
              <c:idx val="4"/>
              <c:layout>
                <c:manualLayout>
                  <c:x val="-1.4018691588785076E-2"/>
                  <c:y val="3.1073446327683617E-2"/>
                </c:manualLayout>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DADF3DBA-8CDC-4686-83FD-44F9D6B5D03A}" type="CELLRANGE">
                      <a:rPr lang="en-US" baseline="0"/>
                      <a:pPr>
                        <a:defRPr/>
                      </a:pPr>
                      <a:t>[CELLRANGE]</a:t>
                    </a:fld>
                    <a:r>
                      <a:rPr lang="en-US" baseline="0"/>
                      <a:t>
</a:t>
                    </a:r>
                    <a:fld id="{66DBB18A-2910-4437-8C7C-3D32486F92FA}" type="CATEGORYNAME">
                      <a:rPr lang="en-US" baseline="0"/>
                      <a:pPr>
                        <a:defRPr/>
                      </a:pPr>
                      <a:t>[CATEGORY NAME]</a:t>
                    </a:fld>
                    <a:r>
                      <a:rPr lang="en-US" baseline="0"/>
                      <a:t>
</a:t>
                    </a:r>
                    <a:fld id="{F134E779-9CF0-448B-B7F4-184BF47B604E}"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bestFit"/>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layout/>
                  <c15:dlblFieldTable/>
                  <c15:showDataLabelsRange val="1"/>
                </c:ext>
              </c:extLst>
            </c:dLbl>
            <c:dLbl>
              <c:idx val="5"/>
              <c:layout/>
              <c:tx>
                <c:rich>
                  <a:bodyPr/>
                  <a:lstStyle/>
                  <a:p>
                    <a:fld id="{31F39E30-3516-4C5A-A81D-DF5909AE8483}" type="CATEGORYNAME">
                      <a:rPr lang="en-US"/>
                      <a:pPr/>
                      <a:t>[CATEGORY NAME]</a:t>
                    </a:fld>
                    <a:r>
                      <a:rPr lang="en-US" baseline="0"/>
                      <a:t>
</a:t>
                    </a:r>
                    <a:fld id="{536125A6-E3E4-4748-A380-03B7B5FF15B4}" type="PERCENTAGE">
                      <a:rPr lang="en-US" baseline="0"/>
                      <a:pPr/>
                      <a:t>[PERCENTAGE]</a:t>
                    </a:fld>
                    <a:endParaRPr lang="en-US" baseline="0"/>
                  </a:p>
                </c:rich>
              </c:tx>
              <c:dLblPos val="outEnd"/>
              <c:showLegendKey val="0"/>
              <c:showVal val="0"/>
              <c:showCatName val="1"/>
              <c:showSerName val="0"/>
              <c:showPercent val="1"/>
              <c:showBubbleSize val="0"/>
              <c:extLst>
                <c:ext xmlns:c15="http://schemas.microsoft.com/office/drawing/2012/chart" uri="{CE6537A1-D6FC-4f65-9D91-7224C49458BB}">
                  <c15:layout/>
                  <c15:dlblFieldTable/>
                  <c15:xForSave val="1"/>
                  <c15:showDataLabelsRange val="1"/>
                </c:ext>
              </c:extLst>
            </c:dLbl>
            <c:dLbl>
              <c:idx val="6"/>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DBCAAAD9-39B5-4E7C-B1C9-29038760A893}" type="CATEGORYNAME">
                      <a:rPr lang="en-US"/>
                      <a:pPr>
                        <a:defRPr/>
                      </a:pPr>
                      <a:t>[CATEGORY NAME]</a:t>
                    </a:fld>
                    <a:r>
                      <a:rPr lang="en-US" baseline="0"/>
                      <a:t>
</a:t>
                    </a:r>
                    <a:fld id="{4541C98C-9B9F-4EB0-8FF2-F6F51085BC3D}"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outEnd"/>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layout/>
                  <c15:dlblFieldTable/>
                  <c15:xForSave val="1"/>
                  <c15:showDataLabelsRange val="1"/>
                </c:ext>
              </c:extLst>
            </c:dLbl>
            <c:dLbl>
              <c:idx val="7"/>
              <c:layout>
                <c:manualLayout>
                  <c:x val="0.16043613707165114"/>
                  <c:y val="2.5423728813559324E-2"/>
                </c:manualLayout>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362AD490-46CD-4042-A67B-7BC53DCAE08E}" type="CATEGORYNAME">
                      <a:rPr lang="en-US"/>
                      <a:pPr>
                        <a:defRPr/>
                      </a:pPr>
                      <a:t>[CATEGORY NAME]</a:t>
                    </a:fld>
                    <a:r>
                      <a:rPr lang="en-US" baseline="0"/>
                      <a:t>
</a:t>
                    </a:r>
                    <a:fld id="{30239F45-FD1B-4C59-8DF9-DBC733C16D8B}"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bestFit"/>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layout/>
                  <c15:dlblFieldTable/>
                  <c15:showDataLabelsRange val="1"/>
                </c:ext>
              </c:extLst>
            </c:dLbl>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outEnd"/>
            <c:showLegendKey val="0"/>
            <c:showVal val="0"/>
            <c:showCatName val="1"/>
            <c:showSerName val="0"/>
            <c:showPercent val="1"/>
            <c:showBubbleSize val="0"/>
            <c:showLeaderLines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layout/>
                <c15:showDataLabelsRange val="1"/>
              </c:ext>
            </c:extLst>
          </c:dLbls>
          <c:cat>
            <c:strRef>
              <c:f>Sheet1!$A$1:$H$1</c:f>
              <c:strCache>
                <c:ptCount val="8"/>
                <c:pt idx="0">
                  <c:v>Certificated Salaries</c:v>
                </c:pt>
                <c:pt idx="1">
                  <c:v>Classified Salaries</c:v>
                </c:pt>
                <c:pt idx="2">
                  <c:v>Benefits</c:v>
                </c:pt>
                <c:pt idx="3">
                  <c:v>Supplies</c:v>
                </c:pt>
                <c:pt idx="4">
                  <c:v>Services</c:v>
                </c:pt>
                <c:pt idx="5">
                  <c:v>Travel</c:v>
                </c:pt>
                <c:pt idx="6">
                  <c:v>Capital</c:v>
                </c:pt>
                <c:pt idx="7">
                  <c:v>Transfer</c:v>
                </c:pt>
              </c:strCache>
            </c:strRef>
          </c:cat>
          <c:val>
            <c:numRef>
              <c:f>Sheet1!$A$2:$H$2</c:f>
              <c:numCache>
                <c:formatCode>_("$"* #,##0_);_("$"* \(#,##0\);_("$"* "-"??_);_(@_)</c:formatCode>
                <c:ptCount val="8"/>
                <c:pt idx="0">
                  <c:v>12345573</c:v>
                </c:pt>
                <c:pt idx="1">
                  <c:v>8672328</c:v>
                </c:pt>
                <c:pt idx="2">
                  <c:v>9694883</c:v>
                </c:pt>
                <c:pt idx="3">
                  <c:v>1951776</c:v>
                </c:pt>
                <c:pt idx="4">
                  <c:v>4647766</c:v>
                </c:pt>
                <c:pt idx="5">
                  <c:v>70250</c:v>
                </c:pt>
                <c:pt idx="6">
                  <c:v>25000</c:v>
                </c:pt>
                <c:pt idx="7">
                  <c:v>185375</c:v>
                </c:pt>
              </c:numCache>
            </c:numRef>
          </c:val>
          <c:extLst>
            <c:ext xmlns:c15="http://schemas.microsoft.com/office/drawing/2012/chart" uri="{02D57815-91ED-43cb-92C2-25804820EDAC}">
              <c15:datalabelsRange>
                <c15:f>Sheet1!$A$2:$E$2</c15:f>
                <c15:dlblRangeCache>
                  <c:ptCount val="5"/>
                  <c:pt idx="0">
                    <c:v> $12,345,573 </c:v>
                  </c:pt>
                  <c:pt idx="1">
                    <c:v> $8,672,328 </c:v>
                  </c:pt>
                  <c:pt idx="2">
                    <c:v> $9,694,883 </c:v>
                  </c:pt>
                  <c:pt idx="3">
                    <c:v> $1,951,776 </c:v>
                  </c:pt>
                  <c:pt idx="4">
                    <c:v> $4,647,766 </c:v>
                  </c:pt>
                </c15:dlblRangeCache>
              </c15:datalabelsRange>
            </c:ext>
          </c:extLst>
        </c:ser>
        <c:ser>
          <c:idx val="1"/>
          <c:order val="1"/>
          <c:dPt>
            <c:idx val="0"/>
            <c:bubble3D val="0"/>
            <c:spPr>
              <a:solidFill>
                <a:schemeClr val="accent1"/>
              </a:solidFill>
              <a:ln>
                <a:noFill/>
              </a:ln>
              <a:effectLst>
                <a:outerShdw blurRad="254000" sx="102000" sy="102000" algn="ctr" rotWithShape="0">
                  <a:prstClr val="black">
                    <a:alpha val="20000"/>
                  </a:prstClr>
                </a:outerShdw>
              </a:effectLst>
            </c:spPr>
          </c:dPt>
          <c:dPt>
            <c:idx val="1"/>
            <c:bubble3D val="0"/>
            <c:spPr>
              <a:solidFill>
                <a:schemeClr val="accent3"/>
              </a:solidFill>
              <a:ln>
                <a:noFill/>
              </a:ln>
              <a:effectLst>
                <a:outerShdw blurRad="254000" sx="102000" sy="102000" algn="ctr" rotWithShape="0">
                  <a:prstClr val="black">
                    <a:alpha val="20000"/>
                  </a:prstClr>
                </a:outerShdw>
              </a:effectLst>
            </c:spPr>
          </c:dPt>
          <c:dPt>
            <c:idx val="2"/>
            <c:bubble3D val="0"/>
            <c:spPr>
              <a:solidFill>
                <a:schemeClr val="accent5"/>
              </a:solidFill>
              <a:ln>
                <a:noFill/>
              </a:ln>
              <a:effectLst>
                <a:outerShdw blurRad="254000" sx="102000" sy="102000" algn="ctr" rotWithShape="0">
                  <a:prstClr val="black">
                    <a:alpha val="20000"/>
                  </a:prstClr>
                </a:outerShdw>
              </a:effectLst>
            </c:spPr>
          </c:dPt>
          <c:dPt>
            <c:idx val="3"/>
            <c:bubble3D val="0"/>
            <c:spPr>
              <a:solidFill>
                <a:schemeClr val="accent1">
                  <a:lumMod val="60000"/>
                </a:schemeClr>
              </a:solidFill>
              <a:ln>
                <a:noFill/>
              </a:ln>
              <a:effectLst>
                <a:outerShdw blurRad="254000" sx="102000" sy="102000" algn="ctr" rotWithShape="0">
                  <a:prstClr val="black">
                    <a:alpha val="20000"/>
                  </a:prstClr>
                </a:outerShdw>
              </a:effectLst>
            </c:spPr>
          </c:dPt>
          <c:dPt>
            <c:idx val="4"/>
            <c:bubble3D val="0"/>
            <c:spPr>
              <a:solidFill>
                <a:schemeClr val="accent3">
                  <a:lumMod val="60000"/>
                </a:schemeClr>
              </a:solidFill>
              <a:ln>
                <a:noFill/>
              </a:ln>
              <a:effectLst>
                <a:outerShdw blurRad="254000" sx="102000" sy="102000" algn="ctr" rotWithShape="0">
                  <a:prstClr val="black">
                    <a:alpha val="20000"/>
                  </a:prstClr>
                </a:outerShdw>
              </a:effectLst>
            </c:spPr>
          </c:dPt>
          <c:dPt>
            <c:idx val="5"/>
            <c:bubble3D val="0"/>
            <c:spPr>
              <a:solidFill>
                <a:schemeClr val="accent5">
                  <a:lumMod val="60000"/>
                </a:schemeClr>
              </a:solidFill>
              <a:ln>
                <a:noFill/>
              </a:ln>
              <a:effectLst>
                <a:outerShdw blurRad="254000" sx="102000" sy="102000" algn="ctr" rotWithShape="0">
                  <a:prstClr val="black">
                    <a:alpha val="20000"/>
                  </a:prstClr>
                </a:outerShdw>
              </a:effectLst>
            </c:spPr>
          </c:dPt>
          <c:dPt>
            <c:idx val="6"/>
            <c:bubble3D val="0"/>
            <c:spPr>
              <a:solidFill>
                <a:schemeClr val="accent1">
                  <a:lumMod val="80000"/>
                  <a:lumOff val="20000"/>
                </a:schemeClr>
              </a:solidFill>
              <a:ln>
                <a:noFill/>
              </a:ln>
              <a:effectLst>
                <a:outerShdw blurRad="254000" sx="102000" sy="102000" algn="ctr" rotWithShape="0">
                  <a:prstClr val="black">
                    <a:alpha val="20000"/>
                  </a:prstClr>
                </a:outerShdw>
              </a:effectLst>
            </c:spPr>
          </c:dPt>
          <c:dPt>
            <c:idx val="7"/>
            <c:bubble3D val="0"/>
            <c:spPr>
              <a:solidFill>
                <a:schemeClr val="accent3">
                  <a:lumMod val="80000"/>
                  <a:lumOff val="20000"/>
                </a:schemeClr>
              </a:solidFill>
              <a:ln>
                <a:noFill/>
              </a:ln>
              <a:effectLst>
                <a:outerShdw blurRad="254000" sx="102000" sy="102000" algn="ctr" rotWithShape="0">
                  <a:prstClr val="black">
                    <a:alpha val="20000"/>
                  </a:prstClr>
                </a:outerShdw>
              </a:effectLst>
            </c:spPr>
          </c:dPt>
          <c:dLbls>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ellipsis"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showLegendKey val="0"/>
            <c:showVal val="0"/>
            <c:showCatName val="0"/>
            <c:showSerName val="0"/>
            <c:showPercent val="1"/>
            <c:showBubbleSize val="0"/>
            <c:showLeaderLines val="1"/>
            <c:leaderLines>
              <c:spPr>
                <a:ln w="9525">
                  <a:solidFill>
                    <a:schemeClr val="dk1">
                      <a:lumMod val="50000"/>
                      <a:lumOff val="50000"/>
                    </a:schemeClr>
                  </a:solidFill>
                </a:ln>
                <a:effectLst/>
              </c:spPr>
            </c:leaderLines>
            <c:extLst>
              <c:ext xmlns:c15="http://schemas.microsoft.com/office/drawing/2012/chart" uri="{CE6537A1-D6FC-4f65-9D91-7224C49458BB}"/>
            </c:extLst>
          </c:dLbls>
          <c:cat>
            <c:strRef>
              <c:f>Sheet1!$A$1:$H$1</c:f>
              <c:strCache>
                <c:ptCount val="8"/>
                <c:pt idx="0">
                  <c:v>Certificated Salaries</c:v>
                </c:pt>
                <c:pt idx="1">
                  <c:v>Classified Salaries</c:v>
                </c:pt>
                <c:pt idx="2">
                  <c:v>Benefits</c:v>
                </c:pt>
                <c:pt idx="3">
                  <c:v>Supplies</c:v>
                </c:pt>
                <c:pt idx="4">
                  <c:v>Services</c:v>
                </c:pt>
                <c:pt idx="5">
                  <c:v>Travel</c:v>
                </c:pt>
                <c:pt idx="6">
                  <c:v>Capital</c:v>
                </c:pt>
                <c:pt idx="7">
                  <c:v>Transfer</c:v>
                </c:pt>
              </c:strCache>
            </c:strRef>
          </c:cat>
          <c:val>
            <c:numRef>
              <c:f>Sheet1!$A$3:$H$3</c:f>
              <c:numCache>
                <c:formatCode>0.00%</c:formatCode>
                <c:ptCount val="8"/>
                <c:pt idx="0">
                  <c:v>0.32840127395159802</c:v>
                </c:pt>
                <c:pt idx="1">
                  <c:v>0.23069026956676</c:v>
                </c:pt>
                <c:pt idx="2">
                  <c:v>0.25789098067879801</c:v>
                </c:pt>
                <c:pt idx="3">
                  <c:v>5.1918669539935826E-2</c:v>
                </c:pt>
                <c:pt idx="4">
                  <c:v>0.12363397595469428</c:v>
                </c:pt>
                <c:pt idx="5">
                  <c:v>1.8687013956419649E-3</c:v>
                </c:pt>
                <c:pt idx="6">
                  <c:v>6.6501829026404443E-4</c:v>
                </c:pt>
                <c:pt idx="7">
                  <c:v>4.9311106223078899E-3</c:v>
                </c:pt>
              </c:numCache>
            </c:numRef>
          </c:val>
          <c:extLst/>
        </c:ser>
        <c:dLbls>
          <c:showLegendKey val="0"/>
          <c:showVal val="0"/>
          <c:showCatName val="0"/>
          <c:showSerName val="0"/>
          <c:showPercent val="1"/>
          <c:showBubbleSize val="0"/>
          <c:showLeaderLines val="0"/>
        </c:dLbls>
        <c:firstSliceAng val="0"/>
      </c:pieChart>
      <c:spPr>
        <a:noFill/>
        <a:ln>
          <a:noFill/>
        </a:ln>
        <a:effectLst/>
      </c:spPr>
    </c:plotArea>
    <c:legend>
      <c:legendPos val="r"/>
      <c:layout>
        <c:manualLayout>
          <c:xMode val="edge"/>
          <c:yMode val="edge"/>
          <c:x val="0.72868055044521296"/>
          <c:y val="0.52603363138929671"/>
          <c:w val="0.26197365516226362"/>
          <c:h val="0.25289047555496241"/>
        </c:manualLayout>
      </c:layout>
      <c:overlay val="0"/>
      <c:spPr>
        <a:solidFill>
          <a:schemeClr val="lt1">
            <a:lumMod val="95000"/>
            <a:alpha val="39000"/>
          </a:schemeClr>
        </a:solidFill>
        <a:ln>
          <a:noFill/>
        </a:ln>
        <a:effectLst/>
      </c:spPr>
      <c:txPr>
        <a:bodyPr rot="0" spcFirstLastPara="1" vertOverflow="ellipsis" vert="horz" wrap="square" anchor="ctr" anchorCtr="1"/>
        <a:lstStyle/>
        <a:p>
          <a:pPr>
            <a:defRPr sz="1197" b="0" i="0" u="none" strike="noStrike" kern="1200" baseline="0">
              <a:solidFill>
                <a:schemeClr val="dk1">
                  <a:lumMod val="75000"/>
                  <a:lumOff val="25000"/>
                </a:schemeClr>
              </a:solidFill>
              <a:latin typeface="+mn-lt"/>
              <a:ea typeface="+mn-ea"/>
              <a:cs typeface="+mn-cs"/>
            </a:defRPr>
          </a:pPr>
          <a:endParaRPr lang="en-US"/>
        </a:p>
      </c:txPr>
    </c:legend>
    <c:plotVisOnly val="1"/>
    <c:dispBlanksAs val="gap"/>
    <c:showDLblsOverMax val="0"/>
  </c:chart>
  <c:spPr>
    <a:gradFill flip="none" rotWithShape="1">
      <a:gsLst>
        <a:gs pos="0">
          <a:schemeClr val="lt1"/>
        </a:gs>
        <a:gs pos="39000">
          <a:schemeClr val="lt1"/>
        </a:gs>
        <a:gs pos="100000">
          <a:schemeClr val="lt1">
            <a:lumMod val="75000"/>
          </a:schemeClr>
        </a:gs>
      </a:gsLst>
      <a:path path="circle">
        <a:fillToRect l="50000" t="-80000" r="50000" b="180000"/>
      </a:path>
      <a:tileRect/>
    </a:gradFill>
    <a:ln w="9525" cap="flat" cmpd="sng" algn="ctr">
      <a:solidFill>
        <a:schemeClr val="dk1">
          <a:lumMod val="25000"/>
          <a:lumOff val="75000"/>
        </a:schemeClr>
      </a:solidFill>
      <a:round/>
    </a:ln>
    <a:effectLst/>
  </c:spPr>
  <c:txPr>
    <a:bodyPr/>
    <a:lstStyle/>
    <a:p>
      <a:pPr>
        <a:defRPr/>
      </a:pPr>
      <a:endParaRPr lang="en-US"/>
    </a:p>
  </c:txPr>
  <c:externalData r:id="rId3">
    <c:autoUpdate val="0"/>
  </c:externalData>
  <c:userShapes r:id="rId4"/>
</c:chartSpace>
</file>

<file path=ppt/charts/chart3.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Certificated Salaries</c:v>
                </c:pt>
              </c:strCache>
            </c:strRef>
          </c:tx>
          <c:spPr>
            <a:solidFill>
              <a:schemeClr val="accent1"/>
            </a:solidFill>
            <a:ln>
              <a:noFill/>
            </a:ln>
            <a:effectLst/>
          </c:spPr>
          <c:invertIfNegative val="0"/>
          <c:cat>
            <c:strRef>
              <c:f>Sheet1!$A$2:$A$6</c:f>
              <c:strCache>
                <c:ptCount val="5"/>
                <c:pt idx="0">
                  <c:v>14-15</c:v>
                </c:pt>
                <c:pt idx="1">
                  <c:v>15-16</c:v>
                </c:pt>
                <c:pt idx="2">
                  <c:v>16-17</c:v>
                </c:pt>
                <c:pt idx="3">
                  <c:v>17-18</c:v>
                </c:pt>
                <c:pt idx="4">
                  <c:v>18-19</c:v>
                </c:pt>
              </c:strCache>
            </c:strRef>
          </c:cat>
          <c:val>
            <c:numRef>
              <c:f>Sheet1!$B$2:$B$6</c:f>
              <c:numCache>
                <c:formatCode>_("$"* #,##0_);_("$"* \(#,##0\);_("$"* "-"??_);_(@_)</c:formatCode>
                <c:ptCount val="5"/>
                <c:pt idx="0">
                  <c:v>9176444</c:v>
                </c:pt>
                <c:pt idx="1">
                  <c:v>9535230</c:v>
                </c:pt>
                <c:pt idx="2">
                  <c:v>10354599</c:v>
                </c:pt>
                <c:pt idx="3">
                  <c:v>10800038</c:v>
                </c:pt>
                <c:pt idx="4">
                  <c:v>12345573</c:v>
                </c:pt>
              </c:numCache>
            </c:numRef>
          </c:val>
        </c:ser>
        <c:ser>
          <c:idx val="1"/>
          <c:order val="1"/>
          <c:tx>
            <c:strRef>
              <c:f>Sheet1!$C$1</c:f>
              <c:strCache>
                <c:ptCount val="1"/>
                <c:pt idx="0">
                  <c:v>Classified Salaries</c:v>
                </c:pt>
              </c:strCache>
            </c:strRef>
          </c:tx>
          <c:spPr>
            <a:solidFill>
              <a:schemeClr val="accent2"/>
            </a:solidFill>
            <a:ln>
              <a:noFill/>
            </a:ln>
            <a:effectLst/>
          </c:spPr>
          <c:invertIfNegative val="0"/>
          <c:cat>
            <c:strRef>
              <c:f>Sheet1!$A$2:$A$6</c:f>
              <c:strCache>
                <c:ptCount val="5"/>
                <c:pt idx="0">
                  <c:v>14-15</c:v>
                </c:pt>
                <c:pt idx="1">
                  <c:v>15-16</c:v>
                </c:pt>
                <c:pt idx="2">
                  <c:v>16-17</c:v>
                </c:pt>
                <c:pt idx="3">
                  <c:v>17-18</c:v>
                </c:pt>
                <c:pt idx="4">
                  <c:v>18-19</c:v>
                </c:pt>
              </c:strCache>
            </c:strRef>
          </c:cat>
          <c:val>
            <c:numRef>
              <c:f>Sheet1!$C$2:$C$6</c:f>
              <c:numCache>
                <c:formatCode>_("$"* #,##0_);_("$"* \(#,##0\);_("$"* "-"??_);_(@_)</c:formatCode>
                <c:ptCount val="5"/>
                <c:pt idx="0">
                  <c:v>5074217</c:v>
                </c:pt>
                <c:pt idx="1">
                  <c:v>6153104</c:v>
                </c:pt>
                <c:pt idx="2">
                  <c:v>6471477</c:v>
                </c:pt>
                <c:pt idx="3">
                  <c:v>7404022</c:v>
                </c:pt>
                <c:pt idx="4">
                  <c:v>8672328</c:v>
                </c:pt>
              </c:numCache>
            </c:numRef>
          </c:val>
        </c:ser>
        <c:ser>
          <c:idx val="2"/>
          <c:order val="2"/>
          <c:tx>
            <c:strRef>
              <c:f>Sheet1!$D$1</c:f>
              <c:strCache>
                <c:ptCount val="1"/>
                <c:pt idx="0">
                  <c:v>Benefits</c:v>
                </c:pt>
              </c:strCache>
            </c:strRef>
          </c:tx>
          <c:spPr>
            <a:solidFill>
              <a:schemeClr val="accent3"/>
            </a:solidFill>
            <a:ln>
              <a:noFill/>
            </a:ln>
            <a:effectLst/>
          </c:spPr>
          <c:invertIfNegative val="0"/>
          <c:cat>
            <c:strRef>
              <c:f>Sheet1!$A$2:$A$6</c:f>
              <c:strCache>
                <c:ptCount val="5"/>
                <c:pt idx="0">
                  <c:v>14-15</c:v>
                </c:pt>
                <c:pt idx="1">
                  <c:v>15-16</c:v>
                </c:pt>
                <c:pt idx="2">
                  <c:v>16-17</c:v>
                </c:pt>
                <c:pt idx="3">
                  <c:v>17-18</c:v>
                </c:pt>
                <c:pt idx="4">
                  <c:v>18-19</c:v>
                </c:pt>
              </c:strCache>
            </c:strRef>
          </c:cat>
          <c:val>
            <c:numRef>
              <c:f>Sheet1!$D$2:$D$6</c:f>
              <c:numCache>
                <c:formatCode>_("$"* #,##0_);_("$"* \(#,##0\);_("$"* "-"??_);_(@_)</c:formatCode>
                <c:ptCount val="5"/>
                <c:pt idx="0">
                  <c:v>6117373</c:v>
                </c:pt>
                <c:pt idx="1">
                  <c:v>7088344</c:v>
                </c:pt>
                <c:pt idx="2">
                  <c:v>7486914</c:v>
                </c:pt>
                <c:pt idx="3">
                  <c:v>8448299</c:v>
                </c:pt>
                <c:pt idx="4">
                  <c:v>9694883</c:v>
                </c:pt>
              </c:numCache>
            </c:numRef>
          </c:val>
        </c:ser>
        <c:ser>
          <c:idx val="3"/>
          <c:order val="3"/>
          <c:tx>
            <c:strRef>
              <c:f>Sheet1!$E$1</c:f>
              <c:strCache>
                <c:ptCount val="1"/>
                <c:pt idx="0">
                  <c:v>Supplies</c:v>
                </c:pt>
              </c:strCache>
            </c:strRef>
          </c:tx>
          <c:spPr>
            <a:solidFill>
              <a:schemeClr val="accent4"/>
            </a:solidFill>
            <a:ln>
              <a:noFill/>
            </a:ln>
            <a:effectLst/>
          </c:spPr>
          <c:invertIfNegative val="0"/>
          <c:cat>
            <c:strRef>
              <c:f>Sheet1!$A$2:$A$6</c:f>
              <c:strCache>
                <c:ptCount val="5"/>
                <c:pt idx="0">
                  <c:v>14-15</c:v>
                </c:pt>
                <c:pt idx="1">
                  <c:v>15-16</c:v>
                </c:pt>
                <c:pt idx="2">
                  <c:v>16-17</c:v>
                </c:pt>
                <c:pt idx="3">
                  <c:v>17-18</c:v>
                </c:pt>
                <c:pt idx="4">
                  <c:v>18-19</c:v>
                </c:pt>
              </c:strCache>
            </c:strRef>
          </c:cat>
          <c:val>
            <c:numRef>
              <c:f>Sheet1!$E$2:$E$6</c:f>
              <c:numCache>
                <c:formatCode>_("$"* #,##0_);_("$"* \(#,##0\);_("$"* "-"??_);_(@_)</c:formatCode>
                <c:ptCount val="5"/>
                <c:pt idx="0">
                  <c:v>1636003</c:v>
                </c:pt>
                <c:pt idx="1">
                  <c:v>1638542</c:v>
                </c:pt>
                <c:pt idx="2">
                  <c:v>1602541</c:v>
                </c:pt>
                <c:pt idx="3">
                  <c:v>1768825</c:v>
                </c:pt>
                <c:pt idx="4">
                  <c:v>1951776</c:v>
                </c:pt>
              </c:numCache>
            </c:numRef>
          </c:val>
        </c:ser>
        <c:ser>
          <c:idx val="4"/>
          <c:order val="4"/>
          <c:tx>
            <c:strRef>
              <c:f>Sheet1!$F$1</c:f>
              <c:strCache>
                <c:ptCount val="1"/>
                <c:pt idx="0">
                  <c:v>Services</c:v>
                </c:pt>
              </c:strCache>
            </c:strRef>
          </c:tx>
          <c:spPr>
            <a:solidFill>
              <a:schemeClr val="accent5"/>
            </a:solidFill>
            <a:ln>
              <a:noFill/>
            </a:ln>
            <a:effectLst/>
          </c:spPr>
          <c:invertIfNegative val="0"/>
          <c:cat>
            <c:strRef>
              <c:f>Sheet1!$A$2:$A$6</c:f>
              <c:strCache>
                <c:ptCount val="5"/>
                <c:pt idx="0">
                  <c:v>14-15</c:v>
                </c:pt>
                <c:pt idx="1">
                  <c:v>15-16</c:v>
                </c:pt>
                <c:pt idx="2">
                  <c:v>16-17</c:v>
                </c:pt>
                <c:pt idx="3">
                  <c:v>17-18</c:v>
                </c:pt>
                <c:pt idx="4">
                  <c:v>18-19</c:v>
                </c:pt>
              </c:strCache>
            </c:strRef>
          </c:cat>
          <c:val>
            <c:numRef>
              <c:f>Sheet1!$F$2:$F$6</c:f>
              <c:numCache>
                <c:formatCode>_("$"* #,##0_);_("$"* \(#,##0\);_("$"* "-"??_);_(@_)</c:formatCode>
                <c:ptCount val="5"/>
                <c:pt idx="0">
                  <c:v>3020984</c:v>
                </c:pt>
                <c:pt idx="1">
                  <c:v>3306659</c:v>
                </c:pt>
                <c:pt idx="2">
                  <c:v>3682494</c:v>
                </c:pt>
                <c:pt idx="3">
                  <c:v>4117112</c:v>
                </c:pt>
                <c:pt idx="4">
                  <c:v>4647776</c:v>
                </c:pt>
              </c:numCache>
            </c:numRef>
          </c:val>
        </c:ser>
        <c:ser>
          <c:idx val="5"/>
          <c:order val="5"/>
          <c:tx>
            <c:strRef>
              <c:f>Sheet1!$G$1</c:f>
              <c:strCache>
                <c:ptCount val="1"/>
                <c:pt idx="0">
                  <c:v>Travel/Capital</c:v>
                </c:pt>
              </c:strCache>
            </c:strRef>
          </c:tx>
          <c:spPr>
            <a:solidFill>
              <a:schemeClr val="accent6"/>
            </a:solidFill>
            <a:ln>
              <a:noFill/>
            </a:ln>
            <a:effectLst/>
          </c:spPr>
          <c:invertIfNegative val="0"/>
          <c:cat>
            <c:strRef>
              <c:f>Sheet1!$A$2:$A$6</c:f>
              <c:strCache>
                <c:ptCount val="5"/>
                <c:pt idx="0">
                  <c:v>14-15</c:v>
                </c:pt>
                <c:pt idx="1">
                  <c:v>15-16</c:v>
                </c:pt>
                <c:pt idx="2">
                  <c:v>16-17</c:v>
                </c:pt>
                <c:pt idx="3">
                  <c:v>17-18</c:v>
                </c:pt>
                <c:pt idx="4">
                  <c:v>18-19</c:v>
                </c:pt>
              </c:strCache>
            </c:strRef>
          </c:cat>
          <c:val>
            <c:numRef>
              <c:f>Sheet1!$G$2:$G$6</c:f>
              <c:numCache>
                <c:formatCode>_("$"* #,##0_);_("$"* \(#,##0\);_("$"* "-"??_);_(@_)</c:formatCode>
                <c:ptCount val="5"/>
                <c:pt idx="0">
                  <c:v>71850</c:v>
                </c:pt>
                <c:pt idx="1">
                  <c:v>72250</c:v>
                </c:pt>
                <c:pt idx="2">
                  <c:v>72350</c:v>
                </c:pt>
                <c:pt idx="3">
                  <c:v>257880</c:v>
                </c:pt>
                <c:pt idx="4">
                  <c:v>280625</c:v>
                </c:pt>
              </c:numCache>
            </c:numRef>
          </c:val>
        </c:ser>
        <c:dLbls>
          <c:showLegendKey val="0"/>
          <c:showVal val="0"/>
          <c:showCatName val="0"/>
          <c:showSerName val="0"/>
          <c:showPercent val="0"/>
          <c:showBubbleSize val="0"/>
        </c:dLbls>
        <c:gapWidth val="267"/>
        <c:overlap val="-43"/>
        <c:axId val="412299576"/>
        <c:axId val="412299968"/>
      </c:barChart>
      <c:catAx>
        <c:axId val="412299576"/>
        <c:scaling>
          <c:orientation val="minMax"/>
        </c:scaling>
        <c:delete val="0"/>
        <c:axPos val="b"/>
        <c:majorGridlines>
          <c:spPr>
            <a:ln w="9525" cap="flat" cmpd="sng" algn="ctr">
              <a:solidFill>
                <a:schemeClr val="dk1">
                  <a:lumMod val="15000"/>
                  <a:lumOff val="85000"/>
                </a:schemeClr>
              </a:solidFill>
              <a:round/>
            </a:ln>
            <a:effectLst/>
          </c:spPr>
        </c:majorGridlines>
        <c:numFmt formatCode="General" sourceLinked="1"/>
        <c:majorTickMark val="none"/>
        <c:minorTickMark val="none"/>
        <c:tickLblPos val="nextTo"/>
        <c:spPr>
          <a:noFill/>
          <a:ln w="9525" cap="flat" cmpd="sng" algn="ctr">
            <a:solidFill>
              <a:schemeClr val="dk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dk1">
                    <a:lumMod val="65000"/>
                    <a:lumOff val="35000"/>
                  </a:schemeClr>
                </a:solidFill>
                <a:latin typeface="+mn-lt"/>
                <a:ea typeface="+mn-ea"/>
                <a:cs typeface="+mn-cs"/>
              </a:defRPr>
            </a:pPr>
            <a:endParaRPr lang="en-US"/>
          </a:p>
        </c:txPr>
        <c:crossAx val="412299968"/>
        <c:crosses val="autoZero"/>
        <c:auto val="1"/>
        <c:lblAlgn val="ctr"/>
        <c:lblOffset val="100"/>
        <c:noMultiLvlLbl val="0"/>
      </c:catAx>
      <c:valAx>
        <c:axId val="412299968"/>
        <c:scaling>
          <c:orientation val="minMax"/>
        </c:scaling>
        <c:delete val="0"/>
        <c:axPos val="l"/>
        <c:majorGridlines>
          <c:spPr>
            <a:ln w="9525" cap="flat" cmpd="sng" algn="ctr">
              <a:solidFill>
                <a:schemeClr val="dk1">
                  <a:lumMod val="15000"/>
                  <a:lumOff val="85000"/>
                </a:schemeClr>
              </a:solidFill>
              <a:round/>
            </a:ln>
            <a:effectLst/>
          </c:spPr>
        </c:majorGridlines>
        <c:numFmt formatCode="_(&quot;$&quot;* #,##0_);_(&quot;$&quot;* \(#,##0\);_(&quot;$&quot;* &quot;-&quot;??_);_(@_)"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crossAx val="412299576"/>
        <c:crosses val="autoZero"/>
        <c:crossBetween val="between"/>
      </c:valAx>
      <c:dTable>
        <c:showHorzBorder val="1"/>
        <c:showVertBorder val="1"/>
        <c:showOutline val="1"/>
        <c:showKeys val="1"/>
        <c:spPr>
          <a:noFill/>
          <a:ln w="9525" cap="flat" cmpd="sng" algn="ctr">
            <a:solidFill>
              <a:schemeClr val="dk1">
                <a:lumMod val="15000"/>
                <a:lumOff val="85000"/>
              </a:schemeClr>
            </a:solidFill>
            <a:round/>
          </a:ln>
          <a:effectLst/>
        </c:spPr>
        <c:txPr>
          <a:bodyPr rot="0" spcFirstLastPara="1" vertOverflow="ellipsis" vert="horz" wrap="square" anchor="ctr" anchorCtr="1"/>
          <a:lstStyle/>
          <a:p>
            <a:pPr rtl="0">
              <a:defRPr sz="1064" b="0" i="0" u="none" strike="noStrike" kern="1200" baseline="0">
                <a:solidFill>
                  <a:schemeClr val="dk1">
                    <a:lumMod val="65000"/>
                    <a:lumOff val="35000"/>
                  </a:schemeClr>
                </a:solidFill>
                <a:latin typeface="+mn-lt"/>
                <a:ea typeface="+mn-ea"/>
                <a:cs typeface="+mn-cs"/>
              </a:defRPr>
            </a:pPr>
            <a:endParaRPr lang="en-US"/>
          </a:p>
        </c:txPr>
      </c:dTable>
      <c:spPr>
        <a:pattFill prst="ltDnDiag">
          <a:fgClr>
            <a:schemeClr val="dk1">
              <a:lumMod val="15000"/>
              <a:lumOff val="85000"/>
            </a:schemeClr>
          </a:fgClr>
          <a:bgClr>
            <a:schemeClr val="lt1"/>
          </a:bgClr>
        </a:pattFill>
        <a:ln>
          <a:noFill/>
        </a:ln>
        <a:effectLst/>
      </c:spPr>
    </c:plotArea>
    <c:legend>
      <c:legendPos val="b"/>
      <c:layout/>
      <c:overlay val="0"/>
      <c:spPr>
        <a:noFill/>
        <a:ln>
          <a:noFill/>
        </a:ln>
        <a:effectLst/>
      </c:spPr>
      <c:txPr>
        <a:bodyPr rot="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legend>
    <c:plotVisOnly val="1"/>
    <c:dispBlanksAs val="gap"/>
    <c:showDLblsOverMax val="0"/>
  </c:chart>
  <c:spPr>
    <a:solidFill>
      <a:schemeClr val="lt1"/>
    </a:solidFill>
    <a:ln w="9525" cap="flat" cmpd="sng" algn="ctr">
      <a:solidFill>
        <a:schemeClr val="dk1">
          <a:lumMod val="15000"/>
          <a:lumOff val="85000"/>
        </a:schemeClr>
      </a:solidFill>
      <a:round/>
    </a:ln>
    <a:effectLst/>
  </c:spPr>
  <c:txPr>
    <a:bodyPr/>
    <a:lstStyle/>
    <a:p>
      <a:pPr>
        <a:defRPr/>
      </a:pPr>
      <a:endParaRPr lang="en-US"/>
    </a:p>
  </c:txPr>
  <c:externalData r:id="rId3">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0.1918512726057415"/>
          <c:y val="3.7689547126502521E-2"/>
          <c:w val="0.76295099459277227"/>
          <c:h val="0.80551869935720033"/>
        </c:manualLayout>
      </c:layout>
      <c:barChart>
        <c:barDir val="bar"/>
        <c:grouping val="clustered"/>
        <c:varyColors val="0"/>
        <c:ser>
          <c:idx val="0"/>
          <c:order val="0"/>
          <c:tx>
            <c:strRef>
              <c:f>Sheet1!$B$1</c:f>
              <c:strCache>
                <c:ptCount val="1"/>
                <c:pt idx="0">
                  <c:v>Revenues</c:v>
                </c:pt>
              </c:strCache>
            </c:strRef>
          </c:tx>
          <c:spPr>
            <a:solidFill>
              <a:schemeClr val="accent1"/>
            </a:solidFill>
            <a:ln>
              <a:noFill/>
            </a:ln>
            <a:effectLst/>
          </c:spPr>
          <c:invertIfNegative val="0"/>
          <c:dLbls>
            <c:spPr>
              <a:noFill/>
              <a:ln>
                <a:noFill/>
              </a:ln>
              <a:effectLst/>
            </c:spPr>
            <c:txPr>
              <a:bodyPr rot="0" spcFirstLastPara="1" vertOverflow="overflow" horzOverflow="overflow" vert="horz" wrap="non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inBase"/>
            <c:showLegendKey val="0"/>
            <c:showVal val="1"/>
            <c:showCatName val="0"/>
            <c:showSerName val="0"/>
            <c:showPercent val="0"/>
            <c:showBubbleSize val="0"/>
            <c:showLeaderLines val="0"/>
            <c:extLst>
              <c:ext xmlns:c15="http://schemas.microsoft.com/office/drawing/2012/chart" uri="{CE6537A1-D6FC-4f65-9D91-7224C49458BB}">
                <c15:spPr xmlns:c15="http://schemas.microsoft.com/office/drawing/2012/chart">
                  <a:prstGeom prst="rect">
                    <a:avLst/>
                  </a:prstGeom>
                </c15:spPr>
                <c15:layout/>
                <c15:showLeaderLines val="0"/>
              </c:ext>
            </c:extLst>
          </c:dLbls>
          <c:cat>
            <c:strRef>
              <c:f>Sheet1!$A$2:$A$5</c:f>
              <c:strCache>
                <c:ptCount val="4"/>
                <c:pt idx="0">
                  <c:v>18-19</c:v>
                </c:pt>
                <c:pt idx="1">
                  <c:v>17-18</c:v>
                </c:pt>
                <c:pt idx="2">
                  <c:v>16-17</c:v>
                </c:pt>
                <c:pt idx="3">
                  <c:v>15-16</c:v>
                </c:pt>
              </c:strCache>
            </c:strRef>
          </c:cat>
          <c:val>
            <c:numRef>
              <c:f>Sheet1!$B$2:$B$5</c:f>
              <c:numCache>
                <c:formatCode>_("$"* #,##0_);_("$"* \(#,##0\);_("$"* "-"??_);_(@_)</c:formatCode>
                <c:ptCount val="4"/>
                <c:pt idx="0">
                  <c:v>4800000</c:v>
                </c:pt>
                <c:pt idx="1">
                  <c:v>3970000</c:v>
                </c:pt>
                <c:pt idx="2">
                  <c:v>3600000</c:v>
                </c:pt>
                <c:pt idx="3">
                  <c:v>3558266</c:v>
                </c:pt>
              </c:numCache>
            </c:numRef>
          </c:val>
        </c:ser>
        <c:ser>
          <c:idx val="1"/>
          <c:order val="1"/>
          <c:tx>
            <c:strRef>
              <c:f>Sheet1!$C$1</c:f>
              <c:strCache>
                <c:ptCount val="1"/>
                <c:pt idx="0">
                  <c:v>Expenditures</c:v>
                </c:pt>
              </c:strCache>
            </c:strRef>
          </c:tx>
          <c:spPr>
            <a:solidFill>
              <a:schemeClr val="accent2"/>
            </a:solidFill>
            <a:ln>
              <a:noFill/>
            </a:ln>
            <a:effectLst/>
          </c:spPr>
          <c:invertIfNegative val="0"/>
          <c:dLbls>
            <c:spPr>
              <a:noFill/>
              <a:ln>
                <a:noFill/>
              </a:ln>
              <a:effectLst/>
            </c:spPr>
            <c:txPr>
              <a:bodyPr rot="0" spcFirstLastPara="1" vertOverflow="ellipsis" vert="horz" wrap="non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inBase"/>
            <c:showLegendKey val="0"/>
            <c:showVal val="1"/>
            <c:showCatName val="0"/>
            <c:showSerName val="0"/>
            <c:showPercent val="0"/>
            <c:showBubbleSize val="0"/>
            <c:showLeaderLines val="0"/>
            <c:extLst>
              <c:ext xmlns:c15="http://schemas.microsoft.com/office/drawing/2012/chart" uri="{CE6537A1-D6FC-4f65-9D91-7224C49458BB}">
                <c15:spPr xmlns:c15="http://schemas.microsoft.com/office/drawing/2012/chart">
                  <a:prstGeom prst="rect">
                    <a:avLst/>
                  </a:prstGeom>
                </c15:spPr>
                <c15:layout/>
                <c15:showLeaderLines val="0"/>
              </c:ext>
            </c:extLst>
          </c:dLbls>
          <c:cat>
            <c:strRef>
              <c:f>Sheet1!$A$2:$A$5</c:f>
              <c:strCache>
                <c:ptCount val="4"/>
                <c:pt idx="0">
                  <c:v>18-19</c:v>
                </c:pt>
                <c:pt idx="1">
                  <c:v>17-18</c:v>
                </c:pt>
                <c:pt idx="2">
                  <c:v>16-17</c:v>
                </c:pt>
                <c:pt idx="3">
                  <c:v>15-16</c:v>
                </c:pt>
              </c:strCache>
            </c:strRef>
          </c:cat>
          <c:val>
            <c:numRef>
              <c:f>Sheet1!$C$2:$C$5</c:f>
              <c:numCache>
                <c:formatCode>_("$"* #,##0_);_("$"* \(#,##0\);_("$"* "-"??_);_(@_)</c:formatCode>
                <c:ptCount val="4"/>
                <c:pt idx="0">
                  <c:v>5365221</c:v>
                </c:pt>
                <c:pt idx="1">
                  <c:v>4484602</c:v>
                </c:pt>
                <c:pt idx="2">
                  <c:v>3776500</c:v>
                </c:pt>
                <c:pt idx="3">
                  <c:v>3774435</c:v>
                </c:pt>
              </c:numCache>
            </c:numRef>
          </c:val>
        </c:ser>
        <c:dLbls>
          <c:dLblPos val="inEnd"/>
          <c:showLegendKey val="0"/>
          <c:showVal val="1"/>
          <c:showCatName val="0"/>
          <c:showSerName val="0"/>
          <c:showPercent val="0"/>
          <c:showBubbleSize val="0"/>
        </c:dLbls>
        <c:gapWidth val="182"/>
        <c:axId val="412301144"/>
        <c:axId val="412301536"/>
      </c:barChart>
      <c:catAx>
        <c:axId val="412301144"/>
        <c:scaling>
          <c:orientation val="minMax"/>
        </c:scaling>
        <c:delete val="0"/>
        <c:axPos val="l"/>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412301536"/>
        <c:crosses val="autoZero"/>
        <c:auto val="1"/>
        <c:lblAlgn val="ctr"/>
        <c:lblOffset val="100"/>
        <c:noMultiLvlLbl val="0"/>
      </c:catAx>
      <c:valAx>
        <c:axId val="412301536"/>
        <c:scaling>
          <c:orientation val="minMax"/>
        </c:scaling>
        <c:delete val="1"/>
        <c:axPos val="b"/>
        <c:majorGridlines>
          <c:spPr>
            <a:ln w="9525" cap="flat" cmpd="sng" algn="ctr">
              <a:solidFill>
                <a:schemeClr val="tx1">
                  <a:lumMod val="15000"/>
                  <a:lumOff val="85000"/>
                </a:schemeClr>
              </a:solidFill>
              <a:round/>
            </a:ln>
            <a:effectLst/>
          </c:spPr>
        </c:majorGridlines>
        <c:numFmt formatCode="_(&quot;$&quot;* #,##0_);_(&quot;$&quot;* \(#,##0\);_(&quot;$&quot;* &quot;-&quot;??_);_(@_)" sourceLinked="1"/>
        <c:majorTickMark val="none"/>
        <c:minorTickMark val="none"/>
        <c:tickLblPos val="nextTo"/>
        <c:crossAx val="412301144"/>
        <c:crosses val="autoZero"/>
        <c:crossBetween val="between"/>
      </c:valAx>
      <c:spPr>
        <a:gradFill>
          <a:gsLst>
            <a:gs pos="0">
              <a:schemeClr val="lt1"/>
            </a:gs>
            <a:gs pos="39000">
              <a:schemeClr val="lt1"/>
            </a:gs>
            <a:gs pos="100000">
              <a:schemeClr val="lt1">
                <a:lumMod val="75000"/>
              </a:schemeClr>
            </a:gs>
          </a:gsLst>
          <a:path path="circle">
            <a:fillToRect l="50000" t="-80000" r="50000" b="180000"/>
          </a:path>
        </a:gradFill>
        <a:ln>
          <a:noFill/>
        </a:ln>
        <a:effectLst/>
      </c:spPr>
    </c:plotArea>
    <c:legend>
      <c:legendPos val="b"/>
      <c:layout/>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showDLblsOverMax val="0"/>
  </c:chart>
  <c:spPr>
    <a:gradFill>
      <a:gsLst>
        <a:gs pos="0">
          <a:schemeClr val="lt1"/>
        </a:gs>
        <a:gs pos="39000">
          <a:schemeClr val="lt1"/>
        </a:gs>
        <a:gs pos="100000">
          <a:schemeClr val="lt1">
            <a:lumMod val="75000"/>
          </a:schemeClr>
        </a:gs>
      </a:gsLst>
      <a:path path="circle">
        <a:fillToRect l="50000" t="-80000" r="50000" b="180000"/>
      </a:path>
    </a:gradFill>
    <a:ln>
      <a:noFill/>
    </a:ln>
    <a:effectLst/>
  </c:spPr>
  <c:txPr>
    <a:bodyPr/>
    <a:lstStyle/>
    <a:p>
      <a:pPr>
        <a:defRPr/>
      </a:pPr>
      <a:endParaRPr lang="en-US"/>
    </a:p>
  </c:txPr>
  <c:externalData r:id="rId1">
    <c:autoUpdate val="0"/>
  </c:externalData>
  <c:userShapes r:id="rId2"/>
</c:chartSpace>
</file>

<file path=ppt/charts/chart5.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0.21239472600370835"/>
          <c:y val="6.902504032801569E-3"/>
          <c:w val="0.62694787831100895"/>
          <c:h val="0.77686215427694372"/>
        </c:manualLayout>
      </c:layout>
      <c:barChart>
        <c:barDir val="bar"/>
        <c:grouping val="clustered"/>
        <c:varyColors val="0"/>
        <c:ser>
          <c:idx val="0"/>
          <c:order val="0"/>
          <c:tx>
            <c:strRef>
              <c:f>Sheet1!$B$1</c:f>
              <c:strCache>
                <c:ptCount val="1"/>
                <c:pt idx="0">
                  <c:v>Revenues</c:v>
                </c:pt>
              </c:strCache>
            </c:strRef>
          </c:tx>
          <c:spPr>
            <a:solidFill>
              <a:schemeClr val="accent1">
                <a:alpha val="85000"/>
              </a:schemeClr>
            </a:solidFill>
            <a:ln w="9525" cap="flat" cmpd="sng" algn="ctr">
              <a:solidFill>
                <a:schemeClr val="lt1">
                  <a:alpha val="50000"/>
                </a:schemeClr>
              </a:solidFill>
              <a:round/>
            </a:ln>
            <a:effectLst/>
          </c:spPr>
          <c:invertIfNegative val="0"/>
          <c:dLbls>
            <c:spPr>
              <a:noFill/>
              <a:ln>
                <a:noFill/>
              </a:ln>
              <a:effectLst/>
            </c:spPr>
            <c:txPr>
              <a:bodyPr rot="0" spcFirstLastPara="1" vertOverflow="ellipsis" vert="horz" wrap="none" lIns="38100" tIns="19050" rIns="38100" bIns="19050" anchor="ctr" anchorCtr="1">
                <a:spAutoFit/>
              </a:bodyPr>
              <a:lstStyle/>
              <a:p>
                <a:pPr>
                  <a:defRPr sz="1197" b="1" i="0" u="none" strike="noStrike" kern="1200" baseline="0">
                    <a:solidFill>
                      <a:schemeClr val="lt1"/>
                    </a:solidFill>
                    <a:latin typeface="+mn-lt"/>
                    <a:ea typeface="+mn-ea"/>
                    <a:cs typeface="+mn-cs"/>
                  </a:defRPr>
                </a:pPr>
                <a:endParaRPr lang="en-US"/>
              </a:p>
            </c:txPr>
            <c:dLblPos val="inEnd"/>
            <c:showLegendKey val="0"/>
            <c:showVal val="1"/>
            <c:showCatName val="0"/>
            <c:showSerName val="0"/>
            <c:showPercent val="0"/>
            <c:showBubbleSize val="0"/>
            <c:showLeaderLines val="0"/>
            <c:extLst>
              <c:ext xmlns:c15="http://schemas.microsoft.com/office/drawing/2012/chart" uri="{CE6537A1-D6FC-4f65-9D91-7224C49458BB}">
                <c15:spPr xmlns:c15="http://schemas.microsoft.com/office/drawing/2012/chart">
                  <a:prstGeom prst="rect">
                    <a:avLst/>
                  </a:prstGeom>
                </c15:spPr>
                <c15:layout/>
                <c15:showLeaderLines val="1"/>
                <c15:leaderLines>
                  <c:spPr>
                    <a:ln w="9525">
                      <a:solidFill>
                        <a:schemeClr val="dk1">
                          <a:lumMod val="50000"/>
                          <a:lumOff val="50000"/>
                        </a:schemeClr>
                      </a:solidFill>
                    </a:ln>
                    <a:effectLst/>
                  </c:spPr>
                </c15:leaderLines>
              </c:ext>
            </c:extLst>
          </c:dLbls>
          <c:cat>
            <c:strRef>
              <c:f>Sheet1!$A$2:$A$5</c:f>
              <c:strCache>
                <c:ptCount val="4"/>
                <c:pt idx="0">
                  <c:v>18-19</c:v>
                </c:pt>
                <c:pt idx="1">
                  <c:v>17-18</c:v>
                </c:pt>
                <c:pt idx="2">
                  <c:v>16-17</c:v>
                </c:pt>
                <c:pt idx="3">
                  <c:v>15-16</c:v>
                </c:pt>
              </c:strCache>
            </c:strRef>
          </c:cat>
          <c:val>
            <c:numRef>
              <c:f>Sheet1!$B$2:$B$5</c:f>
              <c:numCache>
                <c:formatCode>_("$"* #,##0_);_("$"* \(#,##0\);_("$"* "-"??_);_(@_)</c:formatCode>
                <c:ptCount val="4"/>
                <c:pt idx="0">
                  <c:v>874631</c:v>
                </c:pt>
                <c:pt idx="1">
                  <c:v>859666</c:v>
                </c:pt>
                <c:pt idx="2">
                  <c:v>826387</c:v>
                </c:pt>
                <c:pt idx="3">
                  <c:v>774545</c:v>
                </c:pt>
              </c:numCache>
            </c:numRef>
          </c:val>
        </c:ser>
        <c:ser>
          <c:idx val="1"/>
          <c:order val="1"/>
          <c:tx>
            <c:strRef>
              <c:f>Sheet1!$C$1</c:f>
              <c:strCache>
                <c:ptCount val="1"/>
                <c:pt idx="0">
                  <c:v>Expenditures</c:v>
                </c:pt>
              </c:strCache>
            </c:strRef>
          </c:tx>
          <c:spPr>
            <a:solidFill>
              <a:schemeClr val="accent2">
                <a:alpha val="85000"/>
              </a:schemeClr>
            </a:solidFill>
            <a:ln w="9525" cap="flat" cmpd="sng" algn="ctr">
              <a:solidFill>
                <a:schemeClr val="lt1">
                  <a:alpha val="50000"/>
                </a:schemeClr>
              </a:solidFill>
              <a:round/>
            </a:ln>
            <a:effectLst/>
          </c:spPr>
          <c:invertIfNegative val="0"/>
          <c:dLbls>
            <c:spPr>
              <a:noFill/>
              <a:ln>
                <a:noFill/>
              </a:ln>
              <a:effectLst/>
            </c:spPr>
            <c:txPr>
              <a:bodyPr rot="0" spcFirstLastPara="1" vertOverflow="ellipsis" vert="horz" wrap="none" lIns="38100" tIns="19050" rIns="38100" bIns="19050" anchor="ctr" anchorCtr="1">
                <a:spAutoFit/>
              </a:bodyPr>
              <a:lstStyle/>
              <a:p>
                <a:pPr>
                  <a:defRPr sz="1197" b="1" i="0" u="none" strike="noStrike" kern="1200" baseline="0">
                    <a:solidFill>
                      <a:schemeClr val="lt1"/>
                    </a:solidFill>
                    <a:latin typeface="+mn-lt"/>
                    <a:ea typeface="+mn-ea"/>
                    <a:cs typeface="+mn-cs"/>
                  </a:defRPr>
                </a:pPr>
                <a:endParaRPr lang="en-US"/>
              </a:p>
            </c:txPr>
            <c:dLblPos val="inEnd"/>
            <c:showLegendKey val="0"/>
            <c:showVal val="1"/>
            <c:showCatName val="0"/>
            <c:showSerName val="0"/>
            <c:showPercent val="0"/>
            <c:showBubbleSize val="0"/>
            <c:showLeaderLines val="0"/>
            <c:extLst>
              <c:ext xmlns:c15="http://schemas.microsoft.com/office/drawing/2012/chart" uri="{CE6537A1-D6FC-4f65-9D91-7224C49458BB}">
                <c15:spPr xmlns:c15="http://schemas.microsoft.com/office/drawing/2012/chart">
                  <a:prstGeom prst="rect">
                    <a:avLst/>
                  </a:prstGeom>
                </c15:spPr>
                <c15:layout/>
                <c15:showLeaderLines val="1"/>
                <c15:leaderLines>
                  <c:spPr>
                    <a:ln w="9525">
                      <a:solidFill>
                        <a:schemeClr val="dk1">
                          <a:lumMod val="50000"/>
                          <a:lumOff val="50000"/>
                        </a:schemeClr>
                      </a:solidFill>
                    </a:ln>
                    <a:effectLst/>
                  </c:spPr>
                </c15:leaderLines>
              </c:ext>
            </c:extLst>
          </c:dLbls>
          <c:cat>
            <c:strRef>
              <c:f>Sheet1!$A$2:$A$5</c:f>
              <c:strCache>
                <c:ptCount val="4"/>
                <c:pt idx="0">
                  <c:v>18-19</c:v>
                </c:pt>
                <c:pt idx="1">
                  <c:v>17-18</c:v>
                </c:pt>
                <c:pt idx="2">
                  <c:v>16-17</c:v>
                </c:pt>
                <c:pt idx="3">
                  <c:v>15-16</c:v>
                </c:pt>
              </c:strCache>
            </c:strRef>
          </c:cat>
          <c:val>
            <c:numRef>
              <c:f>Sheet1!$C$2:$C$5</c:f>
              <c:numCache>
                <c:formatCode>_("$"* #,##0_);_("$"* \(#,##0\);_("$"* "-"??_);_(@_)</c:formatCode>
                <c:ptCount val="4"/>
                <c:pt idx="0">
                  <c:v>1078528</c:v>
                </c:pt>
                <c:pt idx="1">
                  <c:v>995408</c:v>
                </c:pt>
                <c:pt idx="2">
                  <c:v>947350</c:v>
                </c:pt>
                <c:pt idx="3">
                  <c:v>898944</c:v>
                </c:pt>
              </c:numCache>
            </c:numRef>
          </c:val>
        </c:ser>
        <c:dLbls>
          <c:dLblPos val="inEnd"/>
          <c:showLegendKey val="0"/>
          <c:showVal val="1"/>
          <c:showCatName val="0"/>
          <c:showSerName val="0"/>
          <c:showPercent val="0"/>
          <c:showBubbleSize val="0"/>
        </c:dLbls>
        <c:gapWidth val="65"/>
        <c:axId val="412302320"/>
        <c:axId val="344567032"/>
      </c:barChart>
      <c:catAx>
        <c:axId val="412302320"/>
        <c:scaling>
          <c:orientation val="minMax"/>
        </c:scaling>
        <c:delete val="0"/>
        <c:axPos val="l"/>
        <c:numFmt formatCode="General" sourceLinked="1"/>
        <c:majorTickMark val="none"/>
        <c:minorTickMark val="none"/>
        <c:tickLblPos val="nextTo"/>
        <c:spPr>
          <a:noFill/>
          <a:ln w="19050" cap="flat" cmpd="sng" algn="ctr">
            <a:solidFill>
              <a:schemeClr val="dk1">
                <a:lumMod val="75000"/>
                <a:lumOff val="25000"/>
              </a:schemeClr>
            </a:solidFill>
            <a:round/>
          </a:ln>
          <a:effectLst/>
        </c:spPr>
        <c:txPr>
          <a:bodyPr rot="-60000000" spcFirstLastPara="1" vertOverflow="ellipsis" vert="horz" wrap="square" anchor="ctr" anchorCtr="1"/>
          <a:lstStyle/>
          <a:p>
            <a:pPr>
              <a:defRPr sz="1197" b="0" i="0" u="none" strike="noStrike" kern="1200" cap="all" baseline="0">
                <a:solidFill>
                  <a:schemeClr val="dk1">
                    <a:lumMod val="75000"/>
                    <a:lumOff val="25000"/>
                  </a:schemeClr>
                </a:solidFill>
                <a:latin typeface="+mn-lt"/>
                <a:ea typeface="+mn-ea"/>
                <a:cs typeface="+mn-cs"/>
              </a:defRPr>
            </a:pPr>
            <a:endParaRPr lang="en-US"/>
          </a:p>
        </c:txPr>
        <c:crossAx val="344567032"/>
        <c:crosses val="autoZero"/>
        <c:auto val="1"/>
        <c:lblAlgn val="ctr"/>
        <c:lblOffset val="100"/>
        <c:noMultiLvlLbl val="0"/>
      </c:catAx>
      <c:valAx>
        <c:axId val="344567032"/>
        <c:scaling>
          <c:orientation val="minMax"/>
        </c:scaling>
        <c:delete val="1"/>
        <c:axPos val="b"/>
        <c:majorGridlines>
          <c:spPr>
            <a:ln w="9525" cap="flat" cmpd="sng" algn="ctr">
              <a:gradFill>
                <a:gsLst>
                  <a:gs pos="100000">
                    <a:schemeClr val="dk1">
                      <a:lumMod val="95000"/>
                      <a:lumOff val="5000"/>
                      <a:alpha val="42000"/>
                    </a:schemeClr>
                  </a:gs>
                  <a:gs pos="0">
                    <a:schemeClr val="lt1">
                      <a:lumMod val="75000"/>
                      <a:alpha val="36000"/>
                    </a:schemeClr>
                  </a:gs>
                </a:gsLst>
                <a:lin ang="5400000" scaled="0"/>
              </a:gradFill>
              <a:round/>
            </a:ln>
            <a:effectLst/>
          </c:spPr>
        </c:majorGridlines>
        <c:numFmt formatCode="_(&quot;$&quot;* #,##0_);_(&quot;$&quot;* \(#,##0\);_(&quot;$&quot;* &quot;-&quot;??_);_(@_)" sourceLinked="1"/>
        <c:majorTickMark val="none"/>
        <c:minorTickMark val="none"/>
        <c:tickLblPos val="nextTo"/>
        <c:crossAx val="412302320"/>
        <c:crosses val="autoZero"/>
        <c:crossBetween val="between"/>
      </c:valAx>
      <c:spPr>
        <a:noFill/>
        <a:ln>
          <a:noFill/>
        </a:ln>
        <a:effectLst/>
      </c:spPr>
    </c:plotArea>
    <c:legend>
      <c:legendPos val="b"/>
      <c:layout/>
      <c:overlay val="0"/>
      <c:spPr>
        <a:solidFill>
          <a:schemeClr val="lt1">
            <a:lumMod val="95000"/>
            <a:alpha val="39000"/>
          </a:schemeClr>
        </a:solidFill>
        <a:ln>
          <a:noFill/>
        </a:ln>
        <a:effectLst/>
      </c:spPr>
      <c:txPr>
        <a:bodyPr rot="0" spcFirstLastPara="1" vertOverflow="ellipsis" vert="horz" wrap="square" anchor="ctr" anchorCtr="1"/>
        <a:lstStyle/>
        <a:p>
          <a:pPr>
            <a:defRPr sz="1197" b="0" i="0" u="none" strike="noStrike" kern="1200" baseline="0">
              <a:solidFill>
                <a:schemeClr val="dk1">
                  <a:lumMod val="75000"/>
                  <a:lumOff val="25000"/>
                </a:schemeClr>
              </a:solidFill>
              <a:latin typeface="+mn-lt"/>
              <a:ea typeface="+mn-ea"/>
              <a:cs typeface="+mn-cs"/>
            </a:defRPr>
          </a:pPr>
          <a:endParaRPr lang="en-US"/>
        </a:p>
      </c:txPr>
    </c:legend>
    <c:plotVisOnly val="1"/>
    <c:dispBlanksAs val="gap"/>
    <c:showDLblsOverMax val="0"/>
  </c:chart>
  <c:spPr>
    <a:gradFill flip="none" rotWithShape="1">
      <a:gsLst>
        <a:gs pos="0">
          <a:schemeClr val="lt1"/>
        </a:gs>
        <a:gs pos="39000">
          <a:schemeClr val="lt1"/>
        </a:gs>
        <a:gs pos="100000">
          <a:schemeClr val="lt1">
            <a:lumMod val="75000"/>
          </a:schemeClr>
        </a:gs>
      </a:gsLst>
      <a:path path="circle">
        <a:fillToRect l="50000" t="-80000" r="50000" b="180000"/>
      </a:path>
      <a:tileRect/>
    </a:gradFill>
    <a:ln w="9525" cap="flat" cmpd="sng" algn="ctr">
      <a:solidFill>
        <a:schemeClr val="dk1">
          <a:lumMod val="25000"/>
          <a:lumOff val="75000"/>
        </a:schemeClr>
      </a:solidFill>
      <a:round/>
    </a:ln>
    <a:effectLst/>
  </c:spPr>
  <c:txPr>
    <a:bodyPr/>
    <a:lstStyle/>
    <a:p>
      <a:pPr>
        <a:defRPr/>
      </a:pPr>
      <a:endParaRPr lang="en-US"/>
    </a:p>
  </c:txPr>
  <c:externalData r:id="rId1">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128" b="1" i="0" u="none" strike="noStrike" kern="1200" cap="none" spc="0" normalizeH="0" baseline="0">
                <a:solidFill>
                  <a:schemeClr val="dk1">
                    <a:lumMod val="50000"/>
                    <a:lumOff val="50000"/>
                  </a:schemeClr>
                </a:solidFill>
                <a:latin typeface="+mj-lt"/>
                <a:ea typeface="+mj-ea"/>
                <a:cs typeface="+mj-cs"/>
              </a:defRPr>
            </a:pPr>
            <a:r>
              <a:rPr lang="en-US" dirty="0" smtClean="0"/>
              <a:t>ENROLLMENT HISTORY</a:t>
            </a:r>
          </a:p>
        </c:rich>
      </c:tx>
      <c:layout/>
      <c:overlay val="0"/>
      <c:spPr>
        <a:noFill/>
        <a:ln>
          <a:noFill/>
        </a:ln>
        <a:effectLst/>
      </c:spPr>
      <c:txPr>
        <a:bodyPr rot="0" spcFirstLastPara="1" vertOverflow="ellipsis" vert="horz" wrap="square" anchor="ctr" anchorCtr="1"/>
        <a:lstStyle/>
        <a:p>
          <a:pPr>
            <a:defRPr sz="2128" b="1" i="0" u="none" strike="noStrike" kern="1200" cap="none" spc="0" normalizeH="0" baseline="0">
              <a:solidFill>
                <a:schemeClr val="dk1">
                  <a:lumMod val="50000"/>
                  <a:lumOff val="50000"/>
                </a:schemeClr>
              </a:solidFill>
              <a:latin typeface="+mj-lt"/>
              <a:ea typeface="+mj-ea"/>
              <a:cs typeface="+mj-cs"/>
            </a:defRPr>
          </a:pPr>
          <a:endParaRPr lang="en-US"/>
        </a:p>
      </c:txPr>
    </c:title>
    <c:autoTitleDeleted val="0"/>
    <c:plotArea>
      <c:layout/>
      <c:barChart>
        <c:barDir val="col"/>
        <c:grouping val="clustered"/>
        <c:varyColors val="0"/>
        <c:ser>
          <c:idx val="0"/>
          <c:order val="0"/>
          <c:tx>
            <c:strRef>
              <c:f>Sheet1!$A$2</c:f>
              <c:strCache>
                <c:ptCount val="1"/>
                <c:pt idx="0">
                  <c:v>BUDGETED</c:v>
                </c:pt>
              </c:strCache>
            </c:strRef>
          </c:tx>
          <c:spPr>
            <a:solidFill>
              <a:schemeClr val="accent1"/>
            </a:solidFill>
            <a:ln>
              <a:noFill/>
            </a:ln>
            <a:effectLst/>
          </c:spPr>
          <c:invertIfNegative val="0"/>
          <c:cat>
            <c:strRef>
              <c:f>Sheet1!$B$1:$I$1</c:f>
              <c:strCache>
                <c:ptCount val="8"/>
                <c:pt idx="0">
                  <c:v>11-12</c:v>
                </c:pt>
                <c:pt idx="1">
                  <c:v>12-13</c:v>
                </c:pt>
                <c:pt idx="2">
                  <c:v>13-14</c:v>
                </c:pt>
                <c:pt idx="3">
                  <c:v>14-15</c:v>
                </c:pt>
                <c:pt idx="4">
                  <c:v>15-16</c:v>
                </c:pt>
                <c:pt idx="5">
                  <c:v>16-17</c:v>
                </c:pt>
                <c:pt idx="6">
                  <c:v>17-18</c:v>
                </c:pt>
                <c:pt idx="7">
                  <c:v>18-19</c:v>
                </c:pt>
              </c:strCache>
            </c:strRef>
          </c:cat>
          <c:val>
            <c:numRef>
              <c:f>Sheet1!$B$2:$I$2</c:f>
              <c:numCache>
                <c:formatCode>_(* #,##0_);_(* \(#,##0\);_(* "-"??_);_(@_)</c:formatCode>
                <c:ptCount val="8"/>
                <c:pt idx="0">
                  <c:v>2011.5</c:v>
                </c:pt>
                <c:pt idx="1">
                  <c:v>2044</c:v>
                </c:pt>
                <c:pt idx="2">
                  <c:v>2160</c:v>
                </c:pt>
                <c:pt idx="3">
                  <c:v>2184</c:v>
                </c:pt>
                <c:pt idx="4">
                  <c:v>2175</c:v>
                </c:pt>
                <c:pt idx="5">
                  <c:v>2273</c:v>
                </c:pt>
                <c:pt idx="6">
                  <c:v>2389</c:v>
                </c:pt>
                <c:pt idx="7" formatCode="General">
                  <c:v>2460</c:v>
                </c:pt>
              </c:numCache>
            </c:numRef>
          </c:val>
        </c:ser>
        <c:ser>
          <c:idx val="1"/>
          <c:order val="1"/>
          <c:tx>
            <c:strRef>
              <c:f>Sheet1!$A$3</c:f>
              <c:strCache>
                <c:ptCount val="1"/>
                <c:pt idx="0">
                  <c:v>ACTUAL</c:v>
                </c:pt>
              </c:strCache>
            </c:strRef>
          </c:tx>
          <c:spPr>
            <a:solidFill>
              <a:schemeClr val="accent2"/>
            </a:solidFill>
            <a:ln>
              <a:noFill/>
            </a:ln>
            <a:effectLst/>
          </c:spPr>
          <c:invertIfNegative val="0"/>
          <c:cat>
            <c:strRef>
              <c:f>Sheet1!$B$1:$I$1</c:f>
              <c:strCache>
                <c:ptCount val="8"/>
                <c:pt idx="0">
                  <c:v>11-12</c:v>
                </c:pt>
                <c:pt idx="1">
                  <c:v>12-13</c:v>
                </c:pt>
                <c:pt idx="2">
                  <c:v>13-14</c:v>
                </c:pt>
                <c:pt idx="3">
                  <c:v>14-15</c:v>
                </c:pt>
                <c:pt idx="4">
                  <c:v>15-16</c:v>
                </c:pt>
                <c:pt idx="5">
                  <c:v>16-17</c:v>
                </c:pt>
                <c:pt idx="6">
                  <c:v>17-18</c:v>
                </c:pt>
                <c:pt idx="7">
                  <c:v>18-19</c:v>
                </c:pt>
              </c:strCache>
            </c:strRef>
          </c:cat>
          <c:val>
            <c:numRef>
              <c:f>Sheet1!$B$3:$I$3</c:f>
              <c:numCache>
                <c:formatCode>_(* #,##0_);_(* \(#,##0\);_(* "-"??_);_(@_)</c:formatCode>
                <c:ptCount val="8"/>
                <c:pt idx="0">
                  <c:v>2051.9499999999998</c:v>
                </c:pt>
                <c:pt idx="1">
                  <c:v>2087.2399999999998</c:v>
                </c:pt>
                <c:pt idx="2">
                  <c:v>2232.48</c:v>
                </c:pt>
                <c:pt idx="3">
                  <c:v>2211.58</c:v>
                </c:pt>
                <c:pt idx="4">
                  <c:v>2279.38</c:v>
                </c:pt>
                <c:pt idx="5">
                  <c:v>2317</c:v>
                </c:pt>
                <c:pt idx="6" formatCode="General">
                  <c:v>2420</c:v>
                </c:pt>
              </c:numCache>
            </c:numRef>
          </c:val>
        </c:ser>
        <c:dLbls>
          <c:showLegendKey val="0"/>
          <c:showVal val="0"/>
          <c:showCatName val="0"/>
          <c:showSerName val="0"/>
          <c:showPercent val="0"/>
          <c:showBubbleSize val="0"/>
        </c:dLbls>
        <c:gapWidth val="267"/>
        <c:overlap val="-43"/>
        <c:axId val="344567816"/>
        <c:axId val="411245552"/>
      </c:barChart>
      <c:catAx>
        <c:axId val="344567816"/>
        <c:scaling>
          <c:orientation val="minMax"/>
        </c:scaling>
        <c:delete val="0"/>
        <c:axPos val="b"/>
        <c:majorGridlines>
          <c:spPr>
            <a:ln w="9525" cap="flat" cmpd="sng" algn="ctr">
              <a:solidFill>
                <a:schemeClr val="dk1">
                  <a:lumMod val="15000"/>
                  <a:lumOff val="85000"/>
                </a:schemeClr>
              </a:solidFill>
              <a:round/>
            </a:ln>
            <a:effectLst/>
          </c:spPr>
        </c:majorGridlines>
        <c:numFmt formatCode="General" sourceLinked="1"/>
        <c:majorTickMark val="none"/>
        <c:minorTickMark val="none"/>
        <c:tickLblPos val="nextTo"/>
        <c:spPr>
          <a:noFill/>
          <a:ln w="9525" cap="flat" cmpd="sng" algn="ctr">
            <a:solidFill>
              <a:schemeClr val="dk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dk1">
                    <a:lumMod val="65000"/>
                    <a:lumOff val="35000"/>
                  </a:schemeClr>
                </a:solidFill>
                <a:latin typeface="+mn-lt"/>
                <a:ea typeface="+mn-ea"/>
                <a:cs typeface="+mn-cs"/>
              </a:defRPr>
            </a:pPr>
            <a:endParaRPr lang="en-US"/>
          </a:p>
        </c:txPr>
        <c:crossAx val="411245552"/>
        <c:crosses val="autoZero"/>
        <c:auto val="1"/>
        <c:lblAlgn val="ctr"/>
        <c:lblOffset val="100"/>
        <c:noMultiLvlLbl val="0"/>
      </c:catAx>
      <c:valAx>
        <c:axId val="411245552"/>
        <c:scaling>
          <c:orientation val="minMax"/>
        </c:scaling>
        <c:delete val="0"/>
        <c:axPos val="l"/>
        <c:majorGridlines>
          <c:spPr>
            <a:ln w="9525" cap="flat" cmpd="sng" algn="ctr">
              <a:solidFill>
                <a:schemeClr val="dk1">
                  <a:lumMod val="15000"/>
                  <a:lumOff val="85000"/>
                </a:schemeClr>
              </a:solidFill>
              <a:round/>
            </a:ln>
            <a:effectLst/>
          </c:spPr>
        </c:majorGridlines>
        <c:numFmt formatCode="_(* #,##0_);_(* \(#,##0\);_(* &quot;-&quot;??_);_(@_)"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crossAx val="344567816"/>
        <c:crosses val="autoZero"/>
        <c:crossBetween val="between"/>
      </c:valAx>
      <c:spPr>
        <a:pattFill prst="ltDnDiag">
          <a:fgClr>
            <a:schemeClr val="dk1">
              <a:lumMod val="15000"/>
              <a:lumOff val="85000"/>
            </a:schemeClr>
          </a:fgClr>
          <a:bgClr>
            <a:schemeClr val="lt1"/>
          </a:bgClr>
        </a:pattFill>
        <a:ln>
          <a:noFill/>
        </a:ln>
        <a:effectLst/>
      </c:spPr>
    </c:plotArea>
    <c:legend>
      <c:legendPos val="t"/>
      <c:layout>
        <c:manualLayout>
          <c:xMode val="edge"/>
          <c:yMode val="edge"/>
          <c:x val="0.39264184266686292"/>
          <c:y val="0.10782485875706214"/>
          <c:w val="0.21471631466627419"/>
          <c:h val="9.5775835223986847E-2"/>
        </c:manualLayout>
      </c:layout>
      <c:overlay val="1"/>
      <c:spPr>
        <a:noFill/>
        <a:ln>
          <a:noFill/>
        </a:ln>
        <a:effectLst/>
      </c:spPr>
      <c:txPr>
        <a:bodyPr rot="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legend>
    <c:plotVisOnly val="1"/>
    <c:dispBlanksAs val="gap"/>
    <c:showDLblsOverMax val="0"/>
  </c:chart>
  <c:spPr>
    <a:solidFill>
      <a:schemeClr val="lt1"/>
    </a:solidFill>
    <a:ln w="9525" cap="flat" cmpd="sng" algn="ctr">
      <a:solidFill>
        <a:schemeClr val="dk1">
          <a:lumMod val="15000"/>
          <a:lumOff val="85000"/>
        </a:schemeClr>
      </a:solidFill>
      <a:round/>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1">
  <a:schemeClr val="accent1"/>
  <a:schemeClr val="accent3"/>
  <a:schemeClr val="accent5"/>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4.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8">
  <cs:axisTitle>
    <cs:lnRef idx="0"/>
    <cs:fillRef idx="0"/>
    <cs:effectRef idx="0"/>
    <cs:fontRef idx="minor">
      <a:schemeClr val="dk1">
        <a:lumMod val="65000"/>
        <a:lumOff val="35000"/>
      </a:schemeClr>
    </cs:fontRef>
    <cs:defRPr sz="1197" b="1" kern="1200"/>
  </cs:axisTitle>
  <cs:categoryAxis>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197" kern="1200" cap="none" spc="0" normalizeH="0" baseline="0"/>
  </cs:categoryAxis>
  <cs:chartArea>
    <cs:lnRef idx="0"/>
    <cs:fillRef idx="0"/>
    <cs:effectRef idx="0"/>
    <cs:fontRef idx="minor">
      <a:schemeClr val="dk1"/>
    </cs:fontRef>
    <cs:spPr>
      <a:solidFill>
        <a:schemeClr val="lt1"/>
      </a:solidFill>
      <a:ln w="9525" cap="flat" cmpd="sng" algn="ctr">
        <a:solidFill>
          <a:schemeClr val="dk1">
            <a:lumMod val="15000"/>
            <a:lumOff val="85000"/>
          </a:schemeClr>
        </a:solidFill>
        <a:round/>
      </a:ln>
    </cs:spPr>
    <cs:defRPr sz="1197" kern="1200"/>
  </cs:chartArea>
  <cs:dataLabel>
    <cs:lnRef idx="0"/>
    <cs:fillRef idx="0"/>
    <cs:effectRef idx="0"/>
    <cs:fontRef idx="minor">
      <a:schemeClr val="dk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lt1"/>
      </a:solidFill>
      <a:ln w="15875">
        <a:solidFill>
          <a:schemeClr val="ph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064" kern="1200"/>
  </cs:dataTable>
  <cs:downBar>
    <cs:lnRef idx="0"/>
    <cs:fillRef idx="0"/>
    <cs:effectRef idx="0"/>
    <cs:fontRef idx="minor">
      <a:schemeClr val="dk1"/>
    </cs:fontRef>
    <cs:spPr>
      <a:solidFill>
        <a:schemeClr val="dk1">
          <a:lumMod val="75000"/>
          <a:lumOff val="25000"/>
        </a:schemeClr>
      </a:solidFill>
      <a:ln w="9525" cap="flat" cmpd="sng" algn="ctr">
        <a:solidFill>
          <a:schemeClr val="dk1">
            <a:lumMod val="50000"/>
            <a:lumOff val="50000"/>
          </a:schemeClr>
        </a:solidFill>
        <a:round/>
      </a:ln>
    </cs:spPr>
  </cs:downBar>
  <cs:dropLine>
    <cs:lnRef idx="0"/>
    <cs:fillRef idx="0"/>
    <cs:effectRef idx="0"/>
    <cs:fontRef idx="minor">
      <a:schemeClr val="dk1"/>
    </cs:fontRef>
    <cs:spPr>
      <a:ln w="9525" cap="flat" cmpd="sng" algn="ctr">
        <a:solidFill>
          <a:schemeClr val="dk1">
            <a:lumMod val="35000"/>
            <a:lumOff val="65000"/>
          </a:schemeClr>
        </a:solidFill>
        <a:round/>
      </a:ln>
    </cs:spPr>
  </cs:dropLine>
  <cs:errorBar>
    <cs:lnRef idx="0"/>
    <cs:fillRef idx="0"/>
    <cs:effectRef idx="0"/>
    <cs:fontRef idx="minor">
      <a:schemeClr val="dk1"/>
    </cs:fontRef>
    <cs:spPr>
      <a:ln w="9525" cap="flat" cmpd="sng" algn="ctr">
        <a:solidFill>
          <a:schemeClr val="dk1">
            <a:lumMod val="50000"/>
            <a:lumOff val="50000"/>
          </a:schemeClr>
        </a:solidFill>
        <a:round/>
      </a:ln>
    </cs:spPr>
  </cs:errorBar>
  <cs:floor>
    <cs:lnRef idx="0"/>
    <cs:fillRef idx="0"/>
    <cs:effectRef idx="0"/>
    <cs:fontRef idx="minor">
      <a:schemeClr val="dk1"/>
    </cs:fontRef>
    <cs:spPr>
      <a:pattFill prst="ltDnDiag">
        <a:fgClr>
          <a:schemeClr val="dk1">
            <a:lumMod val="15000"/>
            <a:lumOff val="85000"/>
          </a:schemeClr>
        </a:fgClr>
        <a:bgClr>
          <a:schemeClr val="lt1"/>
        </a:bgClr>
      </a:pattFill>
    </cs:spPr>
  </cs:floor>
  <cs:gridlineMajor>
    <cs:lnRef idx="0"/>
    <cs:fillRef idx="0"/>
    <cs:effectRef idx="0"/>
    <cs:fontRef idx="minor">
      <a:schemeClr val="dk1"/>
    </cs:fontRef>
    <cs:spPr>
      <a:ln w="9525" cap="flat" cmpd="sng" algn="ctr">
        <a:solidFill>
          <a:schemeClr val="dk1">
            <a:lumMod val="15000"/>
            <a:lumOff val="85000"/>
          </a:schemeClr>
        </a:solidFill>
        <a:round/>
      </a:ln>
    </cs:spPr>
  </cs:gridlineMajor>
  <cs:gridlineMinor>
    <cs:lnRef idx="0"/>
    <cs:fillRef idx="0"/>
    <cs:effectRef idx="0"/>
    <cs:fontRef idx="minor">
      <a:schemeClr val="dk1"/>
    </cs:fontRef>
    <cs:spPr>
      <a:ln w="9525" cap="flat" cmpd="sng" algn="ctr">
        <a:solidFill>
          <a:schemeClr val="dk1">
            <a:lumMod val="5000"/>
            <a:lumOff val="95000"/>
          </a:schemeClr>
        </a:solidFill>
        <a:round/>
      </a:ln>
    </cs:spPr>
  </cs:gridlineMinor>
  <cs:hiLoLine>
    <cs:lnRef idx="0"/>
    <cs:fillRef idx="0"/>
    <cs:effectRef idx="0"/>
    <cs:fontRef idx="minor">
      <a:schemeClr val="dk1"/>
    </cs:fontRef>
    <cs:spPr>
      <a:ln w="9525" cap="flat" cmpd="sng" algn="ctr">
        <a:solidFill>
          <a:schemeClr val="dk1">
            <a:lumMod val="35000"/>
            <a:lumOff val="65000"/>
          </a:schemeClr>
        </a:solidFill>
        <a:round/>
      </a:ln>
    </cs:spPr>
  </cs:hiLoLine>
  <cs:leaderLine>
    <cs:lnRef idx="0"/>
    <cs:fillRef idx="0"/>
    <cs:effectRef idx="0"/>
    <cs:fontRef idx="minor">
      <a:schemeClr val="dk1"/>
    </cs:fontRef>
    <cs:spPr>
      <a:ln w="9525" cap="flat" cmpd="sng" algn="ctr">
        <a:solidFill>
          <a:schemeClr val="dk1">
            <a:lumMod val="35000"/>
            <a:lumOff val="65000"/>
          </a:schemeClr>
        </a:solidFill>
        <a:round/>
      </a:ln>
    </cs:spPr>
  </cs:leaderLine>
  <cs:legend>
    <cs:lnRef idx="0"/>
    <cs:fillRef idx="0"/>
    <cs:effectRef idx="0"/>
    <cs:fontRef idx="minor">
      <a:schemeClr val="dk1">
        <a:lumMod val="65000"/>
        <a:lumOff val="35000"/>
      </a:schemeClr>
    </cs:fontRef>
    <cs:defRPr sz="1197" kern="1200"/>
  </cs:legend>
  <cs:plotArea>
    <cs:lnRef idx="0"/>
    <cs:fillRef idx="0"/>
    <cs:effectRef idx="0"/>
    <cs:fontRef idx="minor">
      <a:schemeClr val="dk1"/>
    </cs:fontRef>
    <cs:spPr>
      <a:pattFill prst="ltDnDiag">
        <a:fgClr>
          <a:schemeClr val="dk1">
            <a:lumMod val="15000"/>
            <a:lumOff val="85000"/>
          </a:schemeClr>
        </a:fgClr>
        <a:bgClr>
          <a:schemeClr val="lt1"/>
        </a:bgClr>
      </a:pattFill>
    </cs:spPr>
  </cs:plotArea>
  <cs:plotArea3D>
    <cs:lnRef idx="0"/>
    <cs:fillRef idx="0"/>
    <cs:effectRef idx="0"/>
    <cs:fontRef idx="minor">
      <a:schemeClr val="dk1"/>
    </cs:fontRef>
    <cs:spPr>
      <a:solidFill>
        <a:schemeClr val="lt1"/>
      </a:solidFill>
    </cs:spPr>
  </cs:plotArea3D>
  <cs:seriesAxis>
    <cs:lnRef idx="0"/>
    <cs:fillRef idx="0"/>
    <cs:effectRef idx="0"/>
    <cs:fontRef idx="minor">
      <a:schemeClr val="dk1">
        <a:lumMod val="65000"/>
        <a:lumOff val="35000"/>
      </a:schemeClr>
    </cs:fontRef>
    <cs:defRPr sz="1197" kern="1200"/>
  </cs:seriesAxis>
  <cs:seriesLine>
    <cs:lnRef idx="0"/>
    <cs:fillRef idx="0"/>
    <cs:effectRef idx="0"/>
    <cs:fontRef idx="minor">
      <a:schemeClr val="dk1"/>
    </cs:fontRef>
    <cs:spPr>
      <a:ln w="9525" cap="flat" cmpd="sng" algn="ctr">
        <a:solidFill>
          <a:schemeClr val="dk1">
            <a:lumMod val="35000"/>
            <a:lumOff val="65000"/>
          </a:schemeClr>
        </a:solidFill>
        <a:round/>
      </a:ln>
    </cs:spPr>
  </cs:seriesLine>
  <cs:title>
    <cs:lnRef idx="0"/>
    <cs:fillRef idx="0"/>
    <cs:effectRef idx="0"/>
    <cs:fontRef idx="major">
      <a:schemeClr val="dk1">
        <a:lumMod val="50000"/>
        <a:lumOff val="50000"/>
      </a:schemeClr>
    </cs:fontRef>
    <cs:defRPr sz="2128" b="1" kern="1200" cap="none" spc="0" normalizeH="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65000"/>
        <a:lumOff val="35000"/>
      </a:schemeClr>
    </cs:fontRef>
    <cs:defRPr sz="1197" kern="1200"/>
  </cs:trendlineLabel>
  <cs:upBar>
    <cs:lnRef idx="0"/>
    <cs:fillRef idx="0"/>
    <cs:effectRef idx="0"/>
    <cs:fontRef idx="minor">
      <a:schemeClr val="dk1"/>
    </cs:fontRef>
    <cs:spPr>
      <a:solidFill>
        <a:schemeClr val="lt1"/>
      </a:solidFill>
      <a:ln w="9525" cap="flat" cmpd="sng" algn="ctr">
        <a:solidFill>
          <a:schemeClr val="dk1">
            <a:lumMod val="50000"/>
            <a:lumOff val="50000"/>
          </a:schemeClr>
        </a:solidFill>
        <a:round/>
      </a:ln>
    </cs:spPr>
  </cs:upBar>
  <cs:valueAxis>
    <cs:lnRef idx="0"/>
    <cs:fillRef idx="0"/>
    <cs:effectRef idx="0"/>
    <cs:fontRef idx="minor">
      <a:schemeClr val="dk1">
        <a:lumMod val="65000"/>
        <a:lumOff val="35000"/>
      </a:schemeClr>
    </cs:fontRef>
    <cs:defRPr sz="1197" kern="1200"/>
  </cs:valueAxis>
  <cs:wall>
    <cs:lnRef idx="0"/>
    <cs:fillRef idx="0"/>
    <cs:effectRef idx="0"/>
    <cs:fontRef idx="minor">
      <a:schemeClr val="dk1"/>
    </cs:fontRef>
    <cs:spPr>
      <a:pattFill prst="ltDnDiag">
        <a:fgClr>
          <a:schemeClr val="dk1">
            <a:lumMod val="15000"/>
            <a:lumOff val="85000"/>
          </a:schemeClr>
        </a:fgClr>
        <a:bgClr>
          <a:schemeClr val="lt1"/>
        </a:bgClr>
      </a:pattFill>
    </cs:spPr>
  </cs:wall>
</cs:chartStyle>
</file>

<file path=ppt/charts/style2.xml><?xml version="1.0" encoding="utf-8"?>
<cs:chartStyle xmlns:cs="http://schemas.microsoft.com/office/drawing/2012/chartStyle" xmlns:a="http://schemas.openxmlformats.org/drawingml/2006/main" id="253">
  <cs:axisTitle>
    <cs:lnRef idx="0"/>
    <cs:fillRef idx="0"/>
    <cs:effectRef idx="0"/>
    <cs:fontRef idx="minor">
      <a:schemeClr val="dk1">
        <a:lumMod val="75000"/>
        <a:lumOff val="25000"/>
      </a:schemeClr>
    </cs:fontRef>
    <cs:defRPr sz="1197" b="1" kern="1200"/>
  </cs:axisTitle>
  <cs:categoryAxis>
    <cs:lnRef idx="0"/>
    <cs:fillRef idx="0"/>
    <cs:effectRef idx="0"/>
    <cs:fontRef idx="minor">
      <a:schemeClr val="dk1">
        <a:lumMod val="75000"/>
        <a:lumOff val="25000"/>
      </a:schemeClr>
    </cs:fontRef>
    <cs:spPr>
      <a:ln w="19050" cap="flat" cmpd="sng" algn="ctr">
        <a:solidFill>
          <a:schemeClr val="dk1">
            <a:lumMod val="75000"/>
            <a:lumOff val="25000"/>
          </a:schemeClr>
        </a:solidFill>
        <a:round/>
      </a:ln>
    </cs:spPr>
    <cs:defRPr sz="1197" kern="1200" cap="all" baseline="0"/>
  </cs:categoryAxis>
  <cs:chartArea>
    <cs:lnRef idx="0"/>
    <cs:fillRef idx="0"/>
    <cs:effectRef idx="0"/>
    <cs:fontRef idx="minor">
      <a:schemeClr val="dk1"/>
    </cs:fontRef>
    <cs:spPr>
      <a:gradFill flip="none" rotWithShape="1">
        <a:gsLst>
          <a:gs pos="0">
            <a:schemeClr val="lt1"/>
          </a:gs>
          <a:gs pos="39000">
            <a:schemeClr val="lt1"/>
          </a:gs>
          <a:gs pos="100000">
            <a:schemeClr val="lt1">
              <a:lumMod val="75000"/>
            </a:schemeClr>
          </a:gs>
        </a:gsLst>
        <a:path path="circle">
          <a:fillToRect l="50000" t="-80000" r="50000" b="180000"/>
        </a:path>
        <a:tileRect/>
      </a:gradFill>
      <a:ln w="9525" cap="flat" cmpd="sng" algn="ctr">
        <a:solidFill>
          <a:schemeClr val="dk1">
            <a:lumMod val="25000"/>
            <a:lumOff val="75000"/>
          </a:schemeClr>
        </a:solidFill>
        <a:round/>
      </a:ln>
    </cs:spPr>
    <cs:defRPr sz="1197" kern="1200"/>
  </cs:chartArea>
  <cs:dataLabel>
    <cs:lnRef idx="0"/>
    <cs:fillRef idx="0"/>
    <cs:effectRef idx="0"/>
    <cs:fontRef idx="minor">
      <a:schemeClr val="lt1"/>
    </cs:fontRef>
    <cs:spPr>
      <a:pattFill prst="pct75">
        <a:fgClr>
          <a:schemeClr val="dk1">
            <a:lumMod val="75000"/>
            <a:lumOff val="25000"/>
          </a:schemeClr>
        </a:fgClr>
        <a:bgClr>
          <a:schemeClr val="dk1">
            <a:lumMod val="65000"/>
            <a:lumOff val="35000"/>
          </a:schemeClr>
        </a:bgClr>
      </a:pattFill>
      <a:effectLst>
        <a:outerShdw blurRad="50800" dist="38100" dir="2700000" algn="tl" rotWithShape="0">
          <a:prstClr val="black">
            <a:alpha val="40000"/>
          </a:prstClr>
        </a:outerShdw>
      </a:effectLst>
    </cs:spPr>
    <cs:defRPr sz="1330" b="1" i="0" u="none" strike="noStrike" kern="1200" baseline="0"/>
  </cs:dataLabel>
  <cs:dataLabelCallout>
    <cs:lnRef idx="0"/>
    <cs:fillRef idx="0"/>
    <cs:effectRef idx="0"/>
    <cs:fontRef idx="minor">
      <a:schemeClr val="lt1"/>
    </cs:fontRef>
    <cs:spPr>
      <a:pattFill prst="pct75">
        <a:fgClr>
          <a:schemeClr val="dk1">
            <a:lumMod val="75000"/>
            <a:lumOff val="25000"/>
          </a:schemeClr>
        </a:fgClr>
        <a:bgClr>
          <a:schemeClr val="dk1">
            <a:lumMod val="65000"/>
            <a:lumOff val="35000"/>
          </a:schemeClr>
        </a:bgClr>
      </a:pattFill>
      <a:effectLst>
        <a:outerShdw blurRad="50800" dist="38100" dir="2700000" algn="tl" rotWithShape="0">
          <a:prstClr val="black">
            <a:alpha val="40000"/>
          </a:prstClr>
        </a:outerShdw>
      </a:effectLst>
    </cs:spPr>
    <cs:defRPr sz="1330" b="1" i="0" u="none" strike="noStrike" kern="1200" baseline="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a:effectLst>
        <a:outerShdw blurRad="254000" sx="102000" sy="102000" algn="ctr" rotWithShape="0">
          <a:prstClr val="black">
            <a:alpha val="20000"/>
          </a:prstClr>
        </a:outerShdw>
      </a:effectLst>
    </cs:spPr>
  </cs:dataPoint>
  <cs:dataPoint3D>
    <cs:lnRef idx="0"/>
    <cs:fillRef idx="0">
      <cs:styleClr val="auto"/>
    </cs:fillRef>
    <cs:effectRef idx="0"/>
    <cs:fontRef idx="minor">
      <a:schemeClr val="dk1"/>
    </cs:fontRef>
    <cs:spPr>
      <a:solidFill>
        <a:schemeClr val="phClr"/>
      </a:solidFill>
      <a:effectLst>
        <a:outerShdw blurRad="254000" sx="102000" sy="102000" algn="ctr" rotWithShape="0">
          <a:prstClr val="black">
            <a:alpha val="20000"/>
          </a:prstClr>
        </a:outerShdw>
      </a:effectLst>
    </cs:spPr>
  </cs:dataPoint3D>
  <cs:dataPointLine>
    <cs:lnRef idx="0">
      <cs:styleClr val="auto"/>
    </cs:lnRef>
    <cs:fillRef idx="0"/>
    <cs:effectRef idx="0"/>
    <cs:fontRef idx="minor">
      <a:schemeClr val="dk1"/>
    </cs:fontRef>
    <cs:spPr>
      <a:ln w="31750" cap="rnd">
        <a:solidFill>
          <a:schemeClr val="phClr">
            <a:alpha val="85000"/>
          </a:schemeClr>
        </a:solidFill>
        <a:round/>
      </a:ln>
    </cs:spPr>
  </cs:dataPointLine>
  <cs:dataPointMarker>
    <cs:lnRef idx="0"/>
    <cs:fillRef idx="0">
      <cs:styleClr val="auto"/>
    </cs:fillRef>
    <cs:effectRef idx="0"/>
    <cs:fontRef idx="minor">
      <a:schemeClr val="dk1"/>
    </cs:fontRef>
    <cs:spPr>
      <a:solidFill>
        <a:schemeClr val="phClr">
          <a:alpha val="85000"/>
        </a:schemeClr>
      </a:solidFill>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75000"/>
        <a:lumOff val="25000"/>
      </a:schemeClr>
    </cs:fontRef>
    <cs:spPr>
      <a:ln w="9525">
        <a:solidFill>
          <a:schemeClr val="dk1">
            <a:lumMod val="35000"/>
            <a:lumOff val="65000"/>
          </a:schemeClr>
        </a:solidFill>
      </a:ln>
    </cs:spPr>
    <cs:defRPr sz="1197" kern="1200"/>
  </cs:dataTable>
  <cs:downBar>
    <cs:lnRef idx="0"/>
    <cs:fillRef idx="0"/>
    <cs:effectRef idx="0"/>
    <cs:fontRef idx="minor">
      <a:schemeClr val="dk1"/>
    </cs:fontRef>
    <cs:spPr>
      <a:solidFill>
        <a:schemeClr val="dk1">
          <a:lumMod val="50000"/>
          <a:lumOff val="50000"/>
        </a:schemeClr>
      </a:solidFill>
      <a:ln w="9525">
        <a:solidFill>
          <a:schemeClr val="dk1">
            <a:lumMod val="65000"/>
            <a:lumOff val="35000"/>
          </a:schemeClr>
        </a:solidFill>
      </a:ln>
    </cs:spPr>
  </cs:downBar>
  <cs:dropLine>
    <cs:lnRef idx="0"/>
    <cs:fillRef idx="0"/>
    <cs:effectRef idx="0"/>
    <cs:fontRef idx="minor">
      <a:schemeClr val="dk1"/>
    </cs:fontRef>
    <cs:spPr>
      <a:ln w="9525">
        <a:solidFill>
          <a:schemeClr val="dk1">
            <a:lumMod val="35000"/>
            <a:lumOff val="65000"/>
          </a:schemeClr>
        </a:solidFill>
        <a:prstDash val="dash"/>
      </a:ln>
    </cs:spPr>
  </cs:dropLine>
  <cs:errorBar>
    <cs:lnRef idx="0"/>
    <cs:fillRef idx="0"/>
    <cs:effectRef idx="0"/>
    <cs:fontRef idx="minor">
      <a:schemeClr val="dk1"/>
    </cs:fontRef>
    <cs:spPr>
      <a:ln w="9525">
        <a:solidFill>
          <a:schemeClr val="dk1">
            <a:lumMod val="65000"/>
            <a:lumOff val="35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gradFill>
          <a:gsLst>
            <a:gs pos="100000">
              <a:schemeClr val="dk1">
                <a:lumMod val="95000"/>
                <a:lumOff val="5000"/>
                <a:alpha val="42000"/>
              </a:schemeClr>
            </a:gs>
            <a:gs pos="0">
              <a:schemeClr val="lt1">
                <a:lumMod val="75000"/>
                <a:alpha val="36000"/>
              </a:schemeClr>
            </a:gs>
          </a:gsLst>
          <a:lin ang="5400000" scaled="0"/>
        </a:gradFill>
        <a:round/>
      </a:ln>
    </cs:spPr>
  </cs:gridlineMajor>
  <cs:gridlineMinor>
    <cs:lnRef idx="0"/>
    <cs:fillRef idx="0"/>
    <cs:effectRef idx="0"/>
    <cs:fontRef idx="minor">
      <a:schemeClr val="dk1"/>
    </cs:fontRef>
    <cs:spPr>
      <a:ln>
        <a:gradFill>
          <a:gsLst>
            <a:gs pos="100000">
              <a:schemeClr val="dk1">
                <a:lumMod val="95000"/>
                <a:lumOff val="5000"/>
                <a:alpha val="42000"/>
              </a:schemeClr>
            </a:gs>
            <a:gs pos="0">
              <a:schemeClr val="lt1">
                <a:lumMod val="75000"/>
                <a:alpha val="36000"/>
              </a:schemeClr>
            </a:gs>
          </a:gsLst>
          <a:lin ang="5400000" scaled="0"/>
        </a:gradFill>
      </a:ln>
    </cs:spPr>
  </cs:gridlineMinor>
  <cs:hiLoLine>
    <cs:lnRef idx="0"/>
    <cs:fillRef idx="0"/>
    <cs:effectRef idx="0"/>
    <cs:fontRef idx="minor">
      <a:schemeClr val="dk1"/>
    </cs:fontRef>
    <cs:spPr>
      <a:ln w="9525">
        <a:solidFill>
          <a:schemeClr val="dk1">
            <a:lumMod val="35000"/>
            <a:lumOff val="65000"/>
          </a:schemeClr>
        </a:solidFill>
        <a:prstDash val="dash"/>
      </a:ln>
    </cs:spPr>
  </cs:hiLoLine>
  <cs:leaderLine>
    <cs:lnRef idx="0"/>
    <cs:fillRef idx="0"/>
    <cs:effectRef idx="0"/>
    <cs:fontRef idx="minor">
      <a:schemeClr val="dk1"/>
    </cs:fontRef>
    <cs:spPr>
      <a:ln w="9525">
        <a:solidFill>
          <a:schemeClr val="dk1">
            <a:lumMod val="50000"/>
            <a:lumOff val="50000"/>
          </a:schemeClr>
        </a:solidFill>
      </a:ln>
    </cs:spPr>
  </cs:leaderLine>
  <cs:legend>
    <cs:lnRef idx="0"/>
    <cs:fillRef idx="0"/>
    <cs:effectRef idx="0"/>
    <cs:fontRef idx="minor">
      <a:schemeClr val="dk1">
        <a:lumMod val="75000"/>
        <a:lumOff val="25000"/>
      </a:schemeClr>
    </cs:fontRef>
    <cs:spPr>
      <a:solidFill>
        <a:schemeClr val="lt1">
          <a:lumMod val="95000"/>
          <a:alpha val="39000"/>
        </a:schemeClr>
      </a:solidFill>
    </cs:spPr>
    <cs:defRPr sz="1197" kern="1200"/>
  </cs:legend>
  <cs:plotArea>
    <cs:lnRef idx="0"/>
    <cs:fillRef idx="0"/>
    <cs:effectRef idx="0"/>
    <cs:fontRef idx="minor">
      <a:schemeClr val="dk1"/>
    </cs:fontRef>
  </cs:plotArea>
  <cs:plotArea3D>
    <cs:lnRef idx="0"/>
    <cs:fillRef idx="0"/>
    <cs:effectRef idx="0"/>
    <cs:fontRef idx="minor">
      <a:schemeClr val="dk1"/>
    </cs:fontRef>
  </cs:plotArea3D>
  <cs:seriesAxis>
    <cs:lnRef idx="0"/>
    <cs:fillRef idx="0"/>
    <cs:effectRef idx="0"/>
    <cs:fontRef idx="minor">
      <a:schemeClr val="dk1">
        <a:lumMod val="75000"/>
        <a:lumOff val="25000"/>
      </a:schemeClr>
    </cs:fontRef>
    <cs:spPr>
      <a:ln w="31750" cap="flat" cmpd="sng" algn="ctr">
        <a:solidFill>
          <a:schemeClr val="dk1">
            <a:lumMod val="75000"/>
            <a:lumOff val="25000"/>
          </a:schemeClr>
        </a:solidFill>
        <a:round/>
      </a:ln>
    </cs:spPr>
    <cs:defRPr sz="1197" kern="1200"/>
  </cs:seriesAxis>
  <cs:seriesLine>
    <cs:lnRef idx="0"/>
    <cs:fillRef idx="0"/>
    <cs:effectRef idx="0"/>
    <cs:fontRef idx="minor">
      <a:schemeClr val="dk1"/>
    </cs:fontRef>
    <cs:spPr>
      <a:ln w="9525">
        <a:solidFill>
          <a:schemeClr val="dk1">
            <a:lumMod val="50000"/>
            <a:lumOff val="50000"/>
          </a:schemeClr>
        </a:solidFill>
        <a:round/>
      </a:ln>
    </cs:spPr>
  </cs:seriesLine>
  <cs:title>
    <cs:lnRef idx="0"/>
    <cs:fillRef idx="0"/>
    <cs:effectRef idx="0"/>
    <cs:fontRef idx="minor">
      <a:schemeClr val="dk1">
        <a:lumMod val="75000"/>
        <a:lumOff val="25000"/>
      </a:schemeClr>
    </cs:fontRef>
    <cs:defRPr sz="2200" b="1" kern="120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75000"/>
        <a:lumOff val="25000"/>
      </a:schemeClr>
    </cs:fontRef>
    <cs:defRPr sz="1197" kern="1200"/>
  </cs:trendlineLabel>
  <cs:upBar>
    <cs:lnRef idx="0"/>
    <cs:fillRef idx="0"/>
    <cs:effectRef idx="0"/>
    <cs:fontRef idx="minor">
      <a:schemeClr val="dk1"/>
    </cs:fontRef>
    <cs:spPr>
      <a:solidFill>
        <a:schemeClr val="lt1"/>
      </a:solidFill>
      <a:ln w="9525">
        <a:solidFill>
          <a:schemeClr val="dk1">
            <a:lumMod val="65000"/>
            <a:lumOff val="35000"/>
          </a:schemeClr>
        </a:solidFill>
      </a:ln>
    </cs:spPr>
  </cs:upBar>
  <cs:valueAxis>
    <cs:lnRef idx="0"/>
    <cs:fillRef idx="0"/>
    <cs:effectRef idx="0"/>
    <cs:fontRef idx="minor">
      <a:schemeClr val="dk1">
        <a:lumMod val="75000"/>
        <a:lumOff val="25000"/>
      </a:schemeClr>
    </cs:fontRef>
    <cs:spPr>
      <a:ln>
        <a:noFill/>
      </a:ln>
    </cs:spPr>
    <cs:defRPr sz="1197" kern="1200"/>
  </cs:valueAxis>
  <cs:wall>
    <cs:lnRef idx="0"/>
    <cs:fillRef idx="0"/>
    <cs:effectRef idx="0"/>
    <cs:fontRef idx="minor">
      <a:schemeClr val="dk1"/>
    </cs:fontRef>
  </cs:wall>
</cs:chartStyle>
</file>

<file path=ppt/charts/style3.xml><?xml version="1.0" encoding="utf-8"?>
<cs:chartStyle xmlns:cs="http://schemas.microsoft.com/office/drawing/2012/chartStyle" xmlns:a="http://schemas.openxmlformats.org/drawingml/2006/main" id="208">
  <cs:axisTitle>
    <cs:lnRef idx="0"/>
    <cs:fillRef idx="0"/>
    <cs:effectRef idx="0"/>
    <cs:fontRef idx="minor">
      <a:schemeClr val="dk1">
        <a:lumMod val="65000"/>
        <a:lumOff val="35000"/>
      </a:schemeClr>
    </cs:fontRef>
    <cs:defRPr sz="1197" b="1" kern="1200"/>
  </cs:axisTitle>
  <cs:categoryAxis>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197" kern="1200" cap="none" spc="0" normalizeH="0" baseline="0"/>
  </cs:categoryAxis>
  <cs:chartArea>
    <cs:lnRef idx="0"/>
    <cs:fillRef idx="0"/>
    <cs:effectRef idx="0"/>
    <cs:fontRef idx="minor">
      <a:schemeClr val="dk1"/>
    </cs:fontRef>
    <cs:spPr>
      <a:solidFill>
        <a:schemeClr val="lt1"/>
      </a:solidFill>
      <a:ln w="9525" cap="flat" cmpd="sng" algn="ctr">
        <a:solidFill>
          <a:schemeClr val="dk1">
            <a:lumMod val="15000"/>
            <a:lumOff val="85000"/>
          </a:schemeClr>
        </a:solidFill>
        <a:round/>
      </a:ln>
    </cs:spPr>
    <cs:defRPr sz="1197" kern="1200"/>
  </cs:chartArea>
  <cs:dataLabel>
    <cs:lnRef idx="0"/>
    <cs:fillRef idx="0"/>
    <cs:effectRef idx="0"/>
    <cs:fontRef idx="minor">
      <a:schemeClr val="dk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lt1"/>
      </a:solidFill>
      <a:ln w="15875">
        <a:solidFill>
          <a:schemeClr val="ph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064" kern="1200"/>
  </cs:dataTable>
  <cs:downBar>
    <cs:lnRef idx="0"/>
    <cs:fillRef idx="0"/>
    <cs:effectRef idx="0"/>
    <cs:fontRef idx="minor">
      <a:schemeClr val="dk1"/>
    </cs:fontRef>
    <cs:spPr>
      <a:solidFill>
        <a:schemeClr val="dk1">
          <a:lumMod val="75000"/>
          <a:lumOff val="25000"/>
        </a:schemeClr>
      </a:solidFill>
      <a:ln w="9525" cap="flat" cmpd="sng" algn="ctr">
        <a:solidFill>
          <a:schemeClr val="dk1">
            <a:lumMod val="50000"/>
            <a:lumOff val="50000"/>
          </a:schemeClr>
        </a:solidFill>
        <a:round/>
      </a:ln>
    </cs:spPr>
  </cs:downBar>
  <cs:dropLine>
    <cs:lnRef idx="0"/>
    <cs:fillRef idx="0"/>
    <cs:effectRef idx="0"/>
    <cs:fontRef idx="minor">
      <a:schemeClr val="dk1"/>
    </cs:fontRef>
    <cs:spPr>
      <a:ln w="9525" cap="flat" cmpd="sng" algn="ctr">
        <a:solidFill>
          <a:schemeClr val="dk1">
            <a:lumMod val="35000"/>
            <a:lumOff val="65000"/>
          </a:schemeClr>
        </a:solidFill>
        <a:round/>
      </a:ln>
    </cs:spPr>
  </cs:dropLine>
  <cs:errorBar>
    <cs:lnRef idx="0"/>
    <cs:fillRef idx="0"/>
    <cs:effectRef idx="0"/>
    <cs:fontRef idx="minor">
      <a:schemeClr val="dk1"/>
    </cs:fontRef>
    <cs:spPr>
      <a:ln w="9525" cap="flat" cmpd="sng" algn="ctr">
        <a:solidFill>
          <a:schemeClr val="dk1">
            <a:lumMod val="50000"/>
            <a:lumOff val="50000"/>
          </a:schemeClr>
        </a:solidFill>
        <a:round/>
      </a:ln>
    </cs:spPr>
  </cs:errorBar>
  <cs:floor>
    <cs:lnRef idx="0"/>
    <cs:fillRef idx="0"/>
    <cs:effectRef idx="0"/>
    <cs:fontRef idx="minor">
      <a:schemeClr val="dk1"/>
    </cs:fontRef>
    <cs:spPr>
      <a:pattFill prst="ltDnDiag">
        <a:fgClr>
          <a:schemeClr val="dk1">
            <a:lumMod val="15000"/>
            <a:lumOff val="85000"/>
          </a:schemeClr>
        </a:fgClr>
        <a:bgClr>
          <a:schemeClr val="lt1"/>
        </a:bgClr>
      </a:pattFill>
    </cs:spPr>
  </cs:floor>
  <cs:gridlineMajor>
    <cs:lnRef idx="0"/>
    <cs:fillRef idx="0"/>
    <cs:effectRef idx="0"/>
    <cs:fontRef idx="minor">
      <a:schemeClr val="dk1"/>
    </cs:fontRef>
    <cs:spPr>
      <a:ln w="9525" cap="flat" cmpd="sng" algn="ctr">
        <a:solidFill>
          <a:schemeClr val="dk1">
            <a:lumMod val="15000"/>
            <a:lumOff val="85000"/>
          </a:schemeClr>
        </a:solidFill>
        <a:round/>
      </a:ln>
    </cs:spPr>
  </cs:gridlineMajor>
  <cs:gridlineMinor>
    <cs:lnRef idx="0"/>
    <cs:fillRef idx="0"/>
    <cs:effectRef idx="0"/>
    <cs:fontRef idx="minor">
      <a:schemeClr val="dk1"/>
    </cs:fontRef>
    <cs:spPr>
      <a:ln w="9525" cap="flat" cmpd="sng" algn="ctr">
        <a:solidFill>
          <a:schemeClr val="dk1">
            <a:lumMod val="5000"/>
            <a:lumOff val="95000"/>
          </a:schemeClr>
        </a:solidFill>
        <a:round/>
      </a:ln>
    </cs:spPr>
  </cs:gridlineMinor>
  <cs:hiLoLine>
    <cs:lnRef idx="0"/>
    <cs:fillRef idx="0"/>
    <cs:effectRef idx="0"/>
    <cs:fontRef idx="minor">
      <a:schemeClr val="dk1"/>
    </cs:fontRef>
    <cs:spPr>
      <a:ln w="9525" cap="flat" cmpd="sng" algn="ctr">
        <a:solidFill>
          <a:schemeClr val="dk1">
            <a:lumMod val="35000"/>
            <a:lumOff val="65000"/>
          </a:schemeClr>
        </a:solidFill>
        <a:round/>
      </a:ln>
    </cs:spPr>
  </cs:hiLoLine>
  <cs:leaderLine>
    <cs:lnRef idx="0"/>
    <cs:fillRef idx="0"/>
    <cs:effectRef idx="0"/>
    <cs:fontRef idx="minor">
      <a:schemeClr val="dk1"/>
    </cs:fontRef>
    <cs:spPr>
      <a:ln w="9525" cap="flat" cmpd="sng" algn="ctr">
        <a:solidFill>
          <a:schemeClr val="dk1">
            <a:lumMod val="35000"/>
            <a:lumOff val="65000"/>
          </a:schemeClr>
        </a:solidFill>
        <a:round/>
      </a:ln>
    </cs:spPr>
  </cs:leaderLine>
  <cs:legend>
    <cs:lnRef idx="0"/>
    <cs:fillRef idx="0"/>
    <cs:effectRef idx="0"/>
    <cs:fontRef idx="minor">
      <a:schemeClr val="dk1">
        <a:lumMod val="65000"/>
        <a:lumOff val="35000"/>
      </a:schemeClr>
    </cs:fontRef>
    <cs:defRPr sz="1197" kern="1200"/>
  </cs:legend>
  <cs:plotArea>
    <cs:lnRef idx="0"/>
    <cs:fillRef idx="0"/>
    <cs:effectRef idx="0"/>
    <cs:fontRef idx="minor">
      <a:schemeClr val="dk1"/>
    </cs:fontRef>
    <cs:spPr>
      <a:pattFill prst="ltDnDiag">
        <a:fgClr>
          <a:schemeClr val="dk1">
            <a:lumMod val="15000"/>
            <a:lumOff val="85000"/>
          </a:schemeClr>
        </a:fgClr>
        <a:bgClr>
          <a:schemeClr val="lt1"/>
        </a:bgClr>
      </a:pattFill>
    </cs:spPr>
  </cs:plotArea>
  <cs:plotArea3D>
    <cs:lnRef idx="0"/>
    <cs:fillRef idx="0"/>
    <cs:effectRef idx="0"/>
    <cs:fontRef idx="minor">
      <a:schemeClr val="dk1"/>
    </cs:fontRef>
    <cs:spPr>
      <a:solidFill>
        <a:schemeClr val="lt1"/>
      </a:solidFill>
    </cs:spPr>
  </cs:plotArea3D>
  <cs:seriesAxis>
    <cs:lnRef idx="0"/>
    <cs:fillRef idx="0"/>
    <cs:effectRef idx="0"/>
    <cs:fontRef idx="minor">
      <a:schemeClr val="dk1">
        <a:lumMod val="65000"/>
        <a:lumOff val="35000"/>
      </a:schemeClr>
    </cs:fontRef>
    <cs:defRPr sz="1197" kern="1200"/>
  </cs:seriesAxis>
  <cs:seriesLine>
    <cs:lnRef idx="0"/>
    <cs:fillRef idx="0"/>
    <cs:effectRef idx="0"/>
    <cs:fontRef idx="minor">
      <a:schemeClr val="dk1"/>
    </cs:fontRef>
    <cs:spPr>
      <a:ln w="9525" cap="flat" cmpd="sng" algn="ctr">
        <a:solidFill>
          <a:schemeClr val="dk1">
            <a:lumMod val="35000"/>
            <a:lumOff val="65000"/>
          </a:schemeClr>
        </a:solidFill>
        <a:round/>
      </a:ln>
    </cs:spPr>
  </cs:seriesLine>
  <cs:title>
    <cs:lnRef idx="0"/>
    <cs:fillRef idx="0"/>
    <cs:effectRef idx="0"/>
    <cs:fontRef idx="major">
      <a:schemeClr val="dk1">
        <a:lumMod val="50000"/>
        <a:lumOff val="50000"/>
      </a:schemeClr>
    </cs:fontRef>
    <cs:defRPr sz="2128" b="1" kern="1200" cap="none" spc="0" normalizeH="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65000"/>
        <a:lumOff val="35000"/>
      </a:schemeClr>
    </cs:fontRef>
    <cs:defRPr sz="1197" kern="1200"/>
  </cs:trendlineLabel>
  <cs:upBar>
    <cs:lnRef idx="0"/>
    <cs:fillRef idx="0"/>
    <cs:effectRef idx="0"/>
    <cs:fontRef idx="minor">
      <a:schemeClr val="dk1"/>
    </cs:fontRef>
    <cs:spPr>
      <a:solidFill>
        <a:schemeClr val="lt1"/>
      </a:solidFill>
      <a:ln w="9525" cap="flat" cmpd="sng" algn="ctr">
        <a:solidFill>
          <a:schemeClr val="dk1">
            <a:lumMod val="50000"/>
            <a:lumOff val="50000"/>
          </a:schemeClr>
        </a:solidFill>
        <a:round/>
      </a:ln>
    </cs:spPr>
  </cs:upBar>
  <cs:valueAxis>
    <cs:lnRef idx="0"/>
    <cs:fillRef idx="0"/>
    <cs:effectRef idx="0"/>
    <cs:fontRef idx="minor">
      <a:schemeClr val="dk1">
        <a:lumMod val="65000"/>
        <a:lumOff val="35000"/>
      </a:schemeClr>
    </cs:fontRef>
    <cs:defRPr sz="1197" kern="1200"/>
  </cs:valueAxis>
  <cs:wall>
    <cs:lnRef idx="0"/>
    <cs:fillRef idx="0"/>
    <cs:effectRef idx="0"/>
    <cs:fontRef idx="minor">
      <a:schemeClr val="dk1"/>
    </cs:fontRef>
    <cs:spPr>
      <a:pattFill prst="ltDnDiag">
        <a:fgClr>
          <a:schemeClr val="dk1">
            <a:lumMod val="15000"/>
            <a:lumOff val="85000"/>
          </a:schemeClr>
        </a:fgClr>
        <a:bgClr>
          <a:schemeClr val="lt1"/>
        </a:bgClr>
      </a:pattFill>
    </cs:spPr>
  </cs:wall>
</cs:chartStyle>
</file>

<file path=ppt/charts/style4.xml><?xml version="1.0" encoding="utf-8"?>
<cs:chartStyle xmlns:cs="http://schemas.microsoft.com/office/drawing/2012/chartStyle" xmlns:a="http://schemas.openxmlformats.org/drawingml/2006/main" id="208">
  <cs:axisTitle>
    <cs:lnRef idx="0"/>
    <cs:fillRef idx="0"/>
    <cs:effectRef idx="0"/>
    <cs:fontRef idx="minor">
      <a:schemeClr val="dk1">
        <a:lumMod val="65000"/>
        <a:lumOff val="35000"/>
      </a:schemeClr>
    </cs:fontRef>
    <cs:defRPr sz="1197" b="1" kern="1200"/>
  </cs:axisTitle>
  <cs:categoryAxis>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197" kern="1200" cap="none" spc="0" normalizeH="0" baseline="0"/>
  </cs:categoryAxis>
  <cs:chartArea>
    <cs:lnRef idx="0"/>
    <cs:fillRef idx="0"/>
    <cs:effectRef idx="0"/>
    <cs:fontRef idx="minor">
      <a:schemeClr val="dk1"/>
    </cs:fontRef>
    <cs:spPr>
      <a:solidFill>
        <a:schemeClr val="lt1"/>
      </a:solidFill>
      <a:ln w="9525" cap="flat" cmpd="sng" algn="ctr">
        <a:solidFill>
          <a:schemeClr val="dk1">
            <a:lumMod val="15000"/>
            <a:lumOff val="85000"/>
          </a:schemeClr>
        </a:solidFill>
        <a:round/>
      </a:ln>
    </cs:spPr>
    <cs:defRPr sz="1197" kern="1200"/>
  </cs:chartArea>
  <cs:dataLabel>
    <cs:lnRef idx="0"/>
    <cs:fillRef idx="0"/>
    <cs:effectRef idx="0"/>
    <cs:fontRef idx="minor">
      <a:schemeClr val="dk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lt1"/>
      </a:solidFill>
      <a:ln w="15875">
        <a:solidFill>
          <a:schemeClr val="ph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064" kern="1200"/>
  </cs:dataTable>
  <cs:downBar>
    <cs:lnRef idx="0"/>
    <cs:fillRef idx="0"/>
    <cs:effectRef idx="0"/>
    <cs:fontRef idx="minor">
      <a:schemeClr val="dk1"/>
    </cs:fontRef>
    <cs:spPr>
      <a:solidFill>
        <a:schemeClr val="dk1">
          <a:lumMod val="75000"/>
          <a:lumOff val="25000"/>
        </a:schemeClr>
      </a:solidFill>
      <a:ln w="9525" cap="flat" cmpd="sng" algn="ctr">
        <a:solidFill>
          <a:schemeClr val="dk1">
            <a:lumMod val="50000"/>
            <a:lumOff val="50000"/>
          </a:schemeClr>
        </a:solidFill>
        <a:round/>
      </a:ln>
    </cs:spPr>
  </cs:downBar>
  <cs:dropLine>
    <cs:lnRef idx="0"/>
    <cs:fillRef idx="0"/>
    <cs:effectRef idx="0"/>
    <cs:fontRef idx="minor">
      <a:schemeClr val="dk1"/>
    </cs:fontRef>
    <cs:spPr>
      <a:ln w="9525" cap="flat" cmpd="sng" algn="ctr">
        <a:solidFill>
          <a:schemeClr val="dk1">
            <a:lumMod val="35000"/>
            <a:lumOff val="65000"/>
          </a:schemeClr>
        </a:solidFill>
        <a:round/>
      </a:ln>
    </cs:spPr>
  </cs:dropLine>
  <cs:errorBar>
    <cs:lnRef idx="0"/>
    <cs:fillRef idx="0"/>
    <cs:effectRef idx="0"/>
    <cs:fontRef idx="minor">
      <a:schemeClr val="dk1"/>
    </cs:fontRef>
    <cs:spPr>
      <a:ln w="9525" cap="flat" cmpd="sng" algn="ctr">
        <a:solidFill>
          <a:schemeClr val="dk1">
            <a:lumMod val="50000"/>
            <a:lumOff val="50000"/>
          </a:schemeClr>
        </a:solidFill>
        <a:round/>
      </a:ln>
    </cs:spPr>
  </cs:errorBar>
  <cs:floor>
    <cs:lnRef idx="0"/>
    <cs:fillRef idx="0"/>
    <cs:effectRef idx="0"/>
    <cs:fontRef idx="minor">
      <a:schemeClr val="dk1"/>
    </cs:fontRef>
    <cs:spPr>
      <a:pattFill prst="ltDnDiag">
        <a:fgClr>
          <a:schemeClr val="dk1">
            <a:lumMod val="15000"/>
            <a:lumOff val="85000"/>
          </a:schemeClr>
        </a:fgClr>
        <a:bgClr>
          <a:schemeClr val="lt1"/>
        </a:bgClr>
      </a:pattFill>
    </cs:spPr>
  </cs:floor>
  <cs:gridlineMajor>
    <cs:lnRef idx="0"/>
    <cs:fillRef idx="0"/>
    <cs:effectRef idx="0"/>
    <cs:fontRef idx="minor">
      <a:schemeClr val="dk1"/>
    </cs:fontRef>
    <cs:spPr>
      <a:ln w="9525" cap="flat" cmpd="sng" algn="ctr">
        <a:solidFill>
          <a:schemeClr val="dk1">
            <a:lumMod val="15000"/>
            <a:lumOff val="85000"/>
          </a:schemeClr>
        </a:solidFill>
        <a:round/>
      </a:ln>
    </cs:spPr>
  </cs:gridlineMajor>
  <cs:gridlineMinor>
    <cs:lnRef idx="0"/>
    <cs:fillRef idx="0"/>
    <cs:effectRef idx="0"/>
    <cs:fontRef idx="minor">
      <a:schemeClr val="dk1"/>
    </cs:fontRef>
    <cs:spPr>
      <a:ln w="9525" cap="flat" cmpd="sng" algn="ctr">
        <a:solidFill>
          <a:schemeClr val="dk1">
            <a:lumMod val="5000"/>
            <a:lumOff val="95000"/>
          </a:schemeClr>
        </a:solidFill>
        <a:round/>
      </a:ln>
    </cs:spPr>
  </cs:gridlineMinor>
  <cs:hiLoLine>
    <cs:lnRef idx="0"/>
    <cs:fillRef idx="0"/>
    <cs:effectRef idx="0"/>
    <cs:fontRef idx="minor">
      <a:schemeClr val="dk1"/>
    </cs:fontRef>
    <cs:spPr>
      <a:ln w="9525" cap="flat" cmpd="sng" algn="ctr">
        <a:solidFill>
          <a:schemeClr val="dk1">
            <a:lumMod val="35000"/>
            <a:lumOff val="65000"/>
          </a:schemeClr>
        </a:solidFill>
        <a:round/>
      </a:ln>
    </cs:spPr>
  </cs:hiLoLine>
  <cs:leaderLine>
    <cs:lnRef idx="0"/>
    <cs:fillRef idx="0"/>
    <cs:effectRef idx="0"/>
    <cs:fontRef idx="minor">
      <a:schemeClr val="dk1"/>
    </cs:fontRef>
    <cs:spPr>
      <a:ln w="9525" cap="flat" cmpd="sng" algn="ctr">
        <a:solidFill>
          <a:schemeClr val="dk1">
            <a:lumMod val="35000"/>
            <a:lumOff val="65000"/>
          </a:schemeClr>
        </a:solidFill>
        <a:round/>
      </a:ln>
    </cs:spPr>
  </cs:leaderLine>
  <cs:legend>
    <cs:lnRef idx="0"/>
    <cs:fillRef idx="0"/>
    <cs:effectRef idx="0"/>
    <cs:fontRef idx="minor">
      <a:schemeClr val="dk1">
        <a:lumMod val="65000"/>
        <a:lumOff val="35000"/>
      </a:schemeClr>
    </cs:fontRef>
    <cs:defRPr sz="1197" kern="1200"/>
  </cs:legend>
  <cs:plotArea>
    <cs:lnRef idx="0"/>
    <cs:fillRef idx="0"/>
    <cs:effectRef idx="0"/>
    <cs:fontRef idx="minor">
      <a:schemeClr val="dk1"/>
    </cs:fontRef>
    <cs:spPr>
      <a:pattFill prst="ltDnDiag">
        <a:fgClr>
          <a:schemeClr val="dk1">
            <a:lumMod val="15000"/>
            <a:lumOff val="85000"/>
          </a:schemeClr>
        </a:fgClr>
        <a:bgClr>
          <a:schemeClr val="lt1"/>
        </a:bgClr>
      </a:pattFill>
    </cs:spPr>
  </cs:plotArea>
  <cs:plotArea3D>
    <cs:lnRef idx="0"/>
    <cs:fillRef idx="0"/>
    <cs:effectRef idx="0"/>
    <cs:fontRef idx="minor">
      <a:schemeClr val="dk1"/>
    </cs:fontRef>
    <cs:spPr>
      <a:solidFill>
        <a:schemeClr val="lt1"/>
      </a:solidFill>
    </cs:spPr>
  </cs:plotArea3D>
  <cs:seriesAxis>
    <cs:lnRef idx="0"/>
    <cs:fillRef idx="0"/>
    <cs:effectRef idx="0"/>
    <cs:fontRef idx="minor">
      <a:schemeClr val="dk1">
        <a:lumMod val="65000"/>
        <a:lumOff val="35000"/>
      </a:schemeClr>
    </cs:fontRef>
    <cs:defRPr sz="1197" kern="1200"/>
  </cs:seriesAxis>
  <cs:seriesLine>
    <cs:lnRef idx="0"/>
    <cs:fillRef idx="0"/>
    <cs:effectRef idx="0"/>
    <cs:fontRef idx="minor">
      <a:schemeClr val="dk1"/>
    </cs:fontRef>
    <cs:spPr>
      <a:ln w="9525" cap="flat" cmpd="sng" algn="ctr">
        <a:solidFill>
          <a:schemeClr val="dk1">
            <a:lumMod val="35000"/>
            <a:lumOff val="65000"/>
          </a:schemeClr>
        </a:solidFill>
        <a:round/>
      </a:ln>
    </cs:spPr>
  </cs:seriesLine>
  <cs:title>
    <cs:lnRef idx="0"/>
    <cs:fillRef idx="0"/>
    <cs:effectRef idx="0"/>
    <cs:fontRef idx="major">
      <a:schemeClr val="dk1">
        <a:lumMod val="50000"/>
        <a:lumOff val="50000"/>
      </a:schemeClr>
    </cs:fontRef>
    <cs:defRPr sz="2128" b="1" kern="1200" cap="none" spc="0" normalizeH="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65000"/>
        <a:lumOff val="35000"/>
      </a:schemeClr>
    </cs:fontRef>
    <cs:defRPr sz="1197" kern="1200"/>
  </cs:trendlineLabel>
  <cs:upBar>
    <cs:lnRef idx="0"/>
    <cs:fillRef idx="0"/>
    <cs:effectRef idx="0"/>
    <cs:fontRef idx="minor">
      <a:schemeClr val="dk1"/>
    </cs:fontRef>
    <cs:spPr>
      <a:solidFill>
        <a:schemeClr val="lt1"/>
      </a:solidFill>
      <a:ln w="9525" cap="flat" cmpd="sng" algn="ctr">
        <a:solidFill>
          <a:schemeClr val="dk1">
            <a:lumMod val="50000"/>
            <a:lumOff val="50000"/>
          </a:schemeClr>
        </a:solidFill>
        <a:round/>
      </a:ln>
    </cs:spPr>
  </cs:upBar>
  <cs:valueAxis>
    <cs:lnRef idx="0"/>
    <cs:fillRef idx="0"/>
    <cs:effectRef idx="0"/>
    <cs:fontRef idx="minor">
      <a:schemeClr val="dk1">
        <a:lumMod val="65000"/>
        <a:lumOff val="35000"/>
      </a:schemeClr>
    </cs:fontRef>
    <cs:defRPr sz="1197" kern="1200"/>
  </cs:valueAxis>
  <cs:wall>
    <cs:lnRef idx="0"/>
    <cs:fillRef idx="0"/>
    <cs:effectRef idx="0"/>
    <cs:fontRef idx="minor">
      <a:schemeClr val="dk1"/>
    </cs:fontRef>
    <cs:spPr>
      <a:pattFill prst="ltDnDiag">
        <a:fgClr>
          <a:schemeClr val="dk1">
            <a:lumMod val="15000"/>
            <a:lumOff val="85000"/>
          </a:schemeClr>
        </a:fgClr>
        <a:bgClr>
          <a:schemeClr val="lt1"/>
        </a:bgClr>
      </a:pattFill>
    </cs:spPr>
  </cs:wall>
</cs:chartStyle>
</file>

<file path=ppt/drawings/drawing1.xml><?xml version="1.0" encoding="utf-8"?>
<c:userShapes xmlns:c="http://schemas.openxmlformats.org/drawingml/2006/chart">
  <cdr:relSizeAnchor xmlns:cdr="http://schemas.openxmlformats.org/drawingml/2006/chartDrawing">
    <cdr:from>
      <cdr:x>0.75701</cdr:x>
      <cdr:y>0.79661</cdr:y>
    </cdr:from>
    <cdr:to>
      <cdr:x>0.94393</cdr:x>
      <cdr:y>0.88136</cdr:y>
    </cdr:to>
    <cdr:sp macro="" textlink="">
      <cdr:nvSpPr>
        <cdr:cNvPr id="2" name="TextBox 1"/>
        <cdr:cNvSpPr txBox="1"/>
      </cdr:nvSpPr>
      <cdr:spPr>
        <a:xfrm xmlns:a="http://schemas.openxmlformats.org/drawingml/2006/main">
          <a:off x="6172200" y="3581400"/>
          <a:ext cx="1524000" cy="381000"/>
        </a:xfrm>
        <a:prstGeom xmlns:a="http://schemas.openxmlformats.org/drawingml/2006/main" prst="rect">
          <a:avLst/>
        </a:prstGeom>
      </cdr:spPr>
      <cdr:txBody>
        <a:bodyPr xmlns:a="http://schemas.openxmlformats.org/drawingml/2006/main" vertOverflow="clip" wrap="none" rtlCol="0"/>
        <a:lstStyle xmlns:a="http://schemas.openxmlformats.org/drawingml/2006/main"/>
        <a:p xmlns:a="http://schemas.openxmlformats.org/drawingml/2006/main">
          <a:endParaRPr lang="en-US" sz="1100" dirty="0"/>
        </a:p>
      </cdr:txBody>
    </cdr:sp>
  </cdr:relSizeAnchor>
  <cdr:relSizeAnchor xmlns:cdr="http://schemas.openxmlformats.org/drawingml/2006/chartDrawing">
    <cdr:from>
      <cdr:x>0.72897</cdr:x>
      <cdr:y>0.79661</cdr:y>
    </cdr:from>
    <cdr:to>
      <cdr:x>0.95327</cdr:x>
      <cdr:y>0.91525</cdr:y>
    </cdr:to>
    <cdr:sp macro="" textlink="">
      <cdr:nvSpPr>
        <cdr:cNvPr id="3" name="TextBox 2"/>
        <cdr:cNvSpPr txBox="1"/>
      </cdr:nvSpPr>
      <cdr:spPr>
        <a:xfrm xmlns:a="http://schemas.openxmlformats.org/drawingml/2006/main">
          <a:off x="5943600" y="3581400"/>
          <a:ext cx="1828800" cy="533400"/>
        </a:xfrm>
        <a:prstGeom xmlns:a="http://schemas.openxmlformats.org/drawingml/2006/main" prst="rect">
          <a:avLst/>
        </a:prstGeom>
      </cdr:spPr>
      <cdr:txBody>
        <a:bodyPr xmlns:a="http://schemas.openxmlformats.org/drawingml/2006/main" vertOverflow="clip" wrap="none" rtlCol="0"/>
        <a:lstStyle xmlns:a="http://schemas.openxmlformats.org/drawingml/2006/main"/>
        <a:p xmlns:a="http://schemas.openxmlformats.org/drawingml/2006/main">
          <a:endParaRPr lang="en-US" sz="1100" dirty="0"/>
        </a:p>
      </cdr:txBody>
    </cdr:sp>
  </cdr:relSizeAnchor>
  <cdr:relSizeAnchor xmlns:cdr="http://schemas.openxmlformats.org/drawingml/2006/chartDrawing">
    <cdr:from>
      <cdr:x>0.77816</cdr:x>
      <cdr:y>0.08475</cdr:y>
    </cdr:from>
    <cdr:to>
      <cdr:x>0.99028</cdr:x>
      <cdr:y>0.30508</cdr:y>
    </cdr:to>
    <cdr:sp macro="" textlink="">
      <cdr:nvSpPr>
        <cdr:cNvPr id="4" name="TextBox 3"/>
        <cdr:cNvSpPr txBox="1"/>
      </cdr:nvSpPr>
      <cdr:spPr>
        <a:xfrm xmlns:a="http://schemas.openxmlformats.org/drawingml/2006/main">
          <a:off x="6344664" y="381000"/>
          <a:ext cx="1729488" cy="990600"/>
        </a:xfrm>
        <a:prstGeom xmlns:a="http://schemas.openxmlformats.org/drawingml/2006/main" prst="rect">
          <a:avLst/>
        </a:prstGeom>
      </cdr:spPr>
      <cdr:txBody>
        <a:bodyPr xmlns:a="http://schemas.openxmlformats.org/drawingml/2006/main" vertOverflow="clip" wrap="square" rtlCol="0"/>
        <a:lstStyle xmlns:a="http://schemas.openxmlformats.org/drawingml/2006/main"/>
        <a:p xmlns:a="http://schemas.openxmlformats.org/drawingml/2006/main">
          <a:endParaRPr lang="en-US" sz="800" b="1" dirty="0"/>
        </a:p>
      </cdr:txBody>
    </cdr:sp>
  </cdr:relSizeAnchor>
  <cdr:relSizeAnchor xmlns:cdr="http://schemas.openxmlformats.org/drawingml/2006/chartDrawing">
    <cdr:from>
      <cdr:x>0.79402</cdr:x>
      <cdr:y>0.0678</cdr:y>
    </cdr:from>
    <cdr:to>
      <cdr:x>0.97159</cdr:x>
      <cdr:y>0.28814</cdr:y>
    </cdr:to>
    <cdr:sp macro="" textlink="">
      <cdr:nvSpPr>
        <cdr:cNvPr id="5" name="TextBox 4"/>
        <cdr:cNvSpPr txBox="1"/>
      </cdr:nvSpPr>
      <cdr:spPr>
        <a:xfrm xmlns:a="http://schemas.openxmlformats.org/drawingml/2006/main">
          <a:off x="6473952" y="304800"/>
          <a:ext cx="1447800" cy="990600"/>
        </a:xfrm>
        <a:prstGeom xmlns:a="http://schemas.openxmlformats.org/drawingml/2006/main" prst="rect">
          <a:avLst/>
        </a:prstGeom>
      </cdr:spPr>
      <cdr:txBody>
        <a:bodyPr xmlns:a="http://schemas.openxmlformats.org/drawingml/2006/main" vertOverflow="clip" wrap="square" rtlCol="0"/>
        <a:lstStyle xmlns:a="http://schemas.openxmlformats.org/drawingml/2006/main"/>
        <a:p xmlns:a="http://schemas.openxmlformats.org/drawingml/2006/main">
          <a:endParaRPr lang="en-US" sz="1100" dirty="0"/>
        </a:p>
      </cdr:txBody>
    </cdr:sp>
  </cdr:relSizeAnchor>
</c:userShapes>
</file>

<file path=ppt/drawings/drawing2.xml><?xml version="1.0" encoding="utf-8"?>
<c:userShapes xmlns:c="http://schemas.openxmlformats.org/drawingml/2006/chart">
  <cdr:relSizeAnchor xmlns:cdr="http://schemas.openxmlformats.org/drawingml/2006/chartDrawing">
    <cdr:from>
      <cdr:x>0.76471</cdr:x>
      <cdr:y>0.14894</cdr:y>
    </cdr:from>
    <cdr:to>
      <cdr:x>1</cdr:x>
      <cdr:y>0.21277</cdr:y>
    </cdr:to>
    <cdr:sp macro="" textlink="">
      <cdr:nvSpPr>
        <cdr:cNvPr id="2" name="TextBox 1"/>
        <cdr:cNvSpPr txBox="1"/>
      </cdr:nvSpPr>
      <cdr:spPr>
        <a:xfrm xmlns:a="http://schemas.openxmlformats.org/drawingml/2006/main">
          <a:off x="2971800" y="533400"/>
          <a:ext cx="914400" cy="228600"/>
        </a:xfrm>
        <a:prstGeom xmlns:a="http://schemas.openxmlformats.org/drawingml/2006/main" prst="rect">
          <a:avLst/>
        </a:prstGeom>
      </cdr:spPr>
      <cdr:txBody>
        <a:bodyPr xmlns:a="http://schemas.openxmlformats.org/drawingml/2006/main" vertOverflow="clip" wrap="none" rtlCol="0"/>
        <a:lstStyle xmlns:a="http://schemas.openxmlformats.org/drawingml/2006/main"/>
        <a:p xmlns:a="http://schemas.openxmlformats.org/drawingml/2006/main">
          <a:endParaRPr lang="en-US" sz="1100" dirty="0"/>
        </a:p>
      </cdr:txBody>
    </cdr:sp>
  </cdr:relSizeAnchor>
</c:userShape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5" y="0"/>
            <a:ext cx="3038475" cy="46212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43" y="0"/>
            <a:ext cx="3038475" cy="462120"/>
          </a:xfrm>
          <a:prstGeom prst="rect">
            <a:avLst/>
          </a:prstGeom>
        </p:spPr>
        <p:txBody>
          <a:bodyPr vert="horz" lIns="91440" tIns="45720" rIns="91440" bIns="45720" rtlCol="0"/>
          <a:lstStyle>
            <a:lvl1pPr algn="r">
              <a:defRPr sz="1200"/>
            </a:lvl1pPr>
          </a:lstStyle>
          <a:p>
            <a:fld id="{D64E2401-7F29-4645-8E4E-D90ACACA5CD5}" type="datetimeFigureOut">
              <a:rPr lang="en-US" smtClean="0"/>
              <a:t>8/10/2018</a:t>
            </a:fld>
            <a:endParaRPr lang="en-US"/>
          </a:p>
        </p:txBody>
      </p:sp>
      <p:sp>
        <p:nvSpPr>
          <p:cNvPr id="4" name="Footer Placeholder 3"/>
          <p:cNvSpPr>
            <a:spLocks noGrp="1"/>
          </p:cNvSpPr>
          <p:nvPr>
            <p:ph type="ftr" sz="quarter" idx="2"/>
          </p:nvPr>
        </p:nvSpPr>
        <p:spPr>
          <a:xfrm>
            <a:off x="5" y="8772378"/>
            <a:ext cx="3038475" cy="46212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43" y="8772378"/>
            <a:ext cx="3038475" cy="462120"/>
          </a:xfrm>
          <a:prstGeom prst="rect">
            <a:avLst/>
          </a:prstGeom>
        </p:spPr>
        <p:txBody>
          <a:bodyPr vert="horz" lIns="91440" tIns="45720" rIns="91440" bIns="45720" rtlCol="0" anchor="b"/>
          <a:lstStyle>
            <a:lvl1pPr algn="r">
              <a:defRPr sz="1200"/>
            </a:lvl1pPr>
          </a:lstStyle>
          <a:p>
            <a:fld id="{8BF6E418-46D1-43A0-B2CF-C6D18CB2C554}" type="slidenum">
              <a:rPr lang="en-US" smtClean="0"/>
              <a:t>‹#›</a:t>
            </a:fld>
            <a:endParaRPr lang="en-US"/>
          </a:p>
        </p:txBody>
      </p:sp>
    </p:spTree>
    <p:extLst>
      <p:ext uri="{BB962C8B-B14F-4D97-AF65-F5344CB8AC3E}">
        <p14:creationId xmlns:p14="http://schemas.microsoft.com/office/powerpoint/2010/main" val="86478332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3037840" cy="461804"/>
          </a:xfrm>
          <a:prstGeom prst="rect">
            <a:avLst/>
          </a:prstGeom>
        </p:spPr>
        <p:txBody>
          <a:bodyPr vert="horz" lIns="93744" tIns="46872" rIns="93744" bIns="46872" rtlCol="0"/>
          <a:lstStyle>
            <a:lvl1pPr algn="l" fontAlgn="auto">
              <a:spcBef>
                <a:spcPts val="0"/>
              </a:spcBef>
              <a:spcAft>
                <a:spcPts val="0"/>
              </a:spcAft>
              <a:defRPr sz="1200" smtClean="0">
                <a:latin typeface="+mn-lt"/>
              </a:defRPr>
            </a:lvl1pPr>
          </a:lstStyle>
          <a:p>
            <a:pPr>
              <a:defRPr/>
            </a:pPr>
            <a:endParaRPr lang="en-US"/>
          </a:p>
        </p:txBody>
      </p:sp>
      <p:sp>
        <p:nvSpPr>
          <p:cNvPr id="3" name="Date Placeholder 2"/>
          <p:cNvSpPr>
            <a:spLocks noGrp="1"/>
          </p:cNvSpPr>
          <p:nvPr>
            <p:ph type="dt" idx="1"/>
          </p:nvPr>
        </p:nvSpPr>
        <p:spPr>
          <a:xfrm>
            <a:off x="3970938" y="1"/>
            <a:ext cx="3037840" cy="461804"/>
          </a:xfrm>
          <a:prstGeom prst="rect">
            <a:avLst/>
          </a:prstGeom>
        </p:spPr>
        <p:txBody>
          <a:bodyPr vert="horz" lIns="93744" tIns="46872" rIns="93744" bIns="46872" rtlCol="0"/>
          <a:lstStyle>
            <a:lvl1pPr algn="r" fontAlgn="auto">
              <a:spcBef>
                <a:spcPts val="0"/>
              </a:spcBef>
              <a:spcAft>
                <a:spcPts val="0"/>
              </a:spcAft>
              <a:defRPr sz="1200" smtClean="0">
                <a:latin typeface="+mn-lt"/>
              </a:defRPr>
            </a:lvl1pPr>
          </a:lstStyle>
          <a:p>
            <a:pPr>
              <a:defRPr/>
            </a:pPr>
            <a:fld id="{93A7E935-795E-47D6-AA3E-B049C2EAD326}" type="datetimeFigureOut">
              <a:rPr lang="en-US"/>
              <a:pPr>
                <a:defRPr/>
              </a:pPr>
              <a:t>8/10/2018</a:t>
            </a:fld>
            <a:endParaRPr lang="en-US"/>
          </a:p>
        </p:txBody>
      </p:sp>
      <p:sp>
        <p:nvSpPr>
          <p:cNvPr id="4" name="Slide Image Placeholder 3"/>
          <p:cNvSpPr>
            <a:spLocks noGrp="1" noRot="1" noChangeAspect="1"/>
          </p:cNvSpPr>
          <p:nvPr>
            <p:ph type="sldImg" idx="2"/>
          </p:nvPr>
        </p:nvSpPr>
        <p:spPr>
          <a:xfrm>
            <a:off x="1195388" y="692150"/>
            <a:ext cx="4619625" cy="3465513"/>
          </a:xfrm>
          <a:prstGeom prst="rect">
            <a:avLst/>
          </a:prstGeom>
          <a:noFill/>
          <a:ln w="12700">
            <a:solidFill>
              <a:prstClr val="black"/>
            </a:solidFill>
          </a:ln>
        </p:spPr>
        <p:txBody>
          <a:bodyPr vert="horz" lIns="93744" tIns="46872" rIns="93744" bIns="46872" rtlCol="0" anchor="ctr"/>
          <a:lstStyle/>
          <a:p>
            <a:pPr lvl="0"/>
            <a:endParaRPr lang="en-US" noProof="0" smtClean="0"/>
          </a:p>
        </p:txBody>
      </p:sp>
      <p:sp>
        <p:nvSpPr>
          <p:cNvPr id="5" name="Notes Placeholder 4"/>
          <p:cNvSpPr>
            <a:spLocks noGrp="1"/>
          </p:cNvSpPr>
          <p:nvPr>
            <p:ph type="body" sz="quarter" idx="3"/>
          </p:nvPr>
        </p:nvSpPr>
        <p:spPr>
          <a:xfrm>
            <a:off x="701040" y="4387136"/>
            <a:ext cx="5608320" cy="4156234"/>
          </a:xfrm>
          <a:prstGeom prst="rect">
            <a:avLst/>
          </a:prstGeom>
        </p:spPr>
        <p:txBody>
          <a:bodyPr vert="horz" lIns="93744" tIns="46872" rIns="93744" bIns="46872"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772669"/>
            <a:ext cx="3037840" cy="461804"/>
          </a:xfrm>
          <a:prstGeom prst="rect">
            <a:avLst/>
          </a:prstGeom>
        </p:spPr>
        <p:txBody>
          <a:bodyPr vert="horz" lIns="93744" tIns="46872" rIns="93744" bIns="46872" rtlCol="0" anchor="b"/>
          <a:lstStyle>
            <a:lvl1pPr algn="l" fontAlgn="auto">
              <a:spcBef>
                <a:spcPts val="0"/>
              </a:spcBef>
              <a:spcAft>
                <a:spcPts val="0"/>
              </a:spcAft>
              <a:defRPr sz="1200" smtClean="0">
                <a:latin typeface="+mn-lt"/>
              </a:defRPr>
            </a:lvl1pPr>
          </a:lstStyle>
          <a:p>
            <a:pPr>
              <a:defRPr/>
            </a:pPr>
            <a:endParaRPr lang="en-US"/>
          </a:p>
        </p:txBody>
      </p:sp>
      <p:sp>
        <p:nvSpPr>
          <p:cNvPr id="7" name="Slide Number Placeholder 6"/>
          <p:cNvSpPr>
            <a:spLocks noGrp="1"/>
          </p:cNvSpPr>
          <p:nvPr>
            <p:ph type="sldNum" sz="quarter" idx="5"/>
          </p:nvPr>
        </p:nvSpPr>
        <p:spPr>
          <a:xfrm>
            <a:off x="3970938" y="8772669"/>
            <a:ext cx="3037840" cy="461804"/>
          </a:xfrm>
          <a:prstGeom prst="rect">
            <a:avLst/>
          </a:prstGeom>
        </p:spPr>
        <p:txBody>
          <a:bodyPr vert="horz" lIns="93744" tIns="46872" rIns="93744" bIns="46872" rtlCol="0" anchor="b"/>
          <a:lstStyle>
            <a:lvl1pPr algn="r" fontAlgn="auto">
              <a:spcBef>
                <a:spcPts val="0"/>
              </a:spcBef>
              <a:spcAft>
                <a:spcPts val="0"/>
              </a:spcAft>
              <a:defRPr sz="1200" smtClean="0">
                <a:latin typeface="+mn-lt"/>
              </a:defRPr>
            </a:lvl1pPr>
          </a:lstStyle>
          <a:p>
            <a:pPr>
              <a:defRPr/>
            </a:pPr>
            <a:fld id="{699557E7-C6BC-499F-924A-241CFA0F231B}" type="slidenum">
              <a:rPr lang="en-US"/>
              <a:pPr>
                <a:defRPr/>
              </a:pPr>
              <a:t>‹#›</a:t>
            </a:fld>
            <a:endParaRPr lang="en-US"/>
          </a:p>
        </p:txBody>
      </p:sp>
    </p:spTree>
    <p:extLst>
      <p:ext uri="{BB962C8B-B14F-4D97-AF65-F5344CB8AC3E}">
        <p14:creationId xmlns:p14="http://schemas.microsoft.com/office/powerpoint/2010/main" val="1693988766"/>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p:spPr>
      </p:sp>
      <p:sp>
        <p:nvSpPr>
          <p:cNvPr id="1024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24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CB97B7E-A32D-4EAA-BEE3-86450DF058BF}" type="slidenum">
              <a:rPr lang="en-US"/>
              <a:pPr fontAlgn="base">
                <a:spcBef>
                  <a:spcPct val="0"/>
                </a:spcBef>
                <a:spcAft>
                  <a:spcPct val="0"/>
                </a:spcAft>
              </a:pPr>
              <a:t>1</a:t>
            </a:fld>
            <a:endParaRPr lang="en-US"/>
          </a:p>
        </p:txBody>
      </p:sp>
    </p:spTree>
    <p:extLst>
      <p:ext uri="{BB962C8B-B14F-4D97-AF65-F5344CB8AC3E}">
        <p14:creationId xmlns:p14="http://schemas.microsoft.com/office/powerpoint/2010/main" val="16970456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Slide Image Placeholder 1"/>
          <p:cNvSpPr>
            <a:spLocks noGrp="1" noRot="1" noChangeAspect="1" noTextEdit="1"/>
          </p:cNvSpPr>
          <p:nvPr>
            <p:ph type="sldImg"/>
          </p:nvPr>
        </p:nvSpPr>
        <p:spPr bwMode="auto">
          <a:noFill/>
          <a:ln>
            <a:solidFill>
              <a:srgbClr val="000000"/>
            </a:solidFill>
            <a:miter lim="800000"/>
            <a:headEnd/>
            <a:tailEnd/>
          </a:ln>
        </p:spPr>
      </p:sp>
      <p:sp>
        <p:nvSpPr>
          <p:cNvPr id="1126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26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59622F42-8273-46A1-9368-9530C6C2A49B}" type="slidenum">
              <a:rPr lang="en-US"/>
              <a:pPr fontAlgn="base">
                <a:spcBef>
                  <a:spcPct val="0"/>
                </a:spcBef>
                <a:spcAft>
                  <a:spcPct val="0"/>
                </a:spcAft>
              </a:pPr>
              <a:t>5</a:t>
            </a:fld>
            <a:endParaRPr lang="en-US"/>
          </a:p>
        </p:txBody>
      </p:sp>
    </p:spTree>
    <p:extLst>
      <p:ext uri="{BB962C8B-B14F-4D97-AF65-F5344CB8AC3E}">
        <p14:creationId xmlns:p14="http://schemas.microsoft.com/office/powerpoint/2010/main" val="193340475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8466" y="-8468"/>
            <a:ext cx="9169804" cy="6874935"/>
            <a:chOff x="-8466" y="-8468"/>
            <a:chExt cx="9169804" cy="6874935"/>
          </a:xfrm>
        </p:grpSpPr>
        <p:cxnSp>
          <p:nvCxnSpPr>
            <p:cNvPr id="17" name="Straight Connector 16"/>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9" name="Freeform 18"/>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Freeform 19"/>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1" name="Freeform 20"/>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Freeform 21"/>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Freeform 22"/>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Freeform 23"/>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Freeform 24"/>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Freeform 2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1896708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202587347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94377966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30596345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26863793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85929084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17484516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96808390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0189582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254314332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6" name="Footer Placeholder 5"/>
          <p:cNvSpPr>
            <a:spLocks noGrp="1"/>
          </p:cNvSpPr>
          <p:nvPr>
            <p:ph type="ftr" sz="quarter" idx="11"/>
          </p:nvPr>
        </p:nvSpPr>
        <p:spPr/>
        <p:txBody>
          <a:bodyPr/>
          <a:lstStyle/>
          <a:p>
            <a:pPr>
              <a:defRPr/>
            </a:pPr>
            <a:endParaRPr lang="en-US"/>
          </a:p>
        </p:txBody>
      </p:sp>
      <p:sp>
        <p:nvSpPr>
          <p:cNvPr id="7" name="Slide Number Placeholder 6"/>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211677337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8" name="Footer Placeholder 7"/>
          <p:cNvSpPr>
            <a:spLocks noGrp="1"/>
          </p:cNvSpPr>
          <p:nvPr>
            <p:ph type="ftr" sz="quarter" idx="11"/>
          </p:nvPr>
        </p:nvSpPr>
        <p:spPr/>
        <p:txBody>
          <a:bodyPr/>
          <a:lstStyle/>
          <a:p>
            <a:pPr>
              <a:defRPr/>
            </a:pPr>
            <a:endParaRPr lang="en-US"/>
          </a:p>
        </p:txBody>
      </p:sp>
      <p:sp>
        <p:nvSpPr>
          <p:cNvPr id="9" name="Slide Number Placeholder 8"/>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9684687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4" name="Footer Placeholder 3"/>
          <p:cNvSpPr>
            <a:spLocks noGrp="1"/>
          </p:cNvSpPr>
          <p:nvPr>
            <p:ph type="ftr" sz="quarter" idx="11"/>
          </p:nvPr>
        </p:nvSpPr>
        <p:spPr/>
        <p:txBody>
          <a:bodyPr/>
          <a:lstStyle/>
          <a:p>
            <a:pPr>
              <a:defRPr/>
            </a:pPr>
            <a:endParaRPr lang="en-US"/>
          </a:p>
        </p:txBody>
      </p:sp>
      <p:sp>
        <p:nvSpPr>
          <p:cNvPr id="5" name="Slide Number Placeholder 4"/>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8968753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3" name="Footer Placeholder 2"/>
          <p:cNvSpPr>
            <a:spLocks noGrp="1"/>
          </p:cNvSpPr>
          <p:nvPr>
            <p:ph type="ftr" sz="quarter" idx="11"/>
          </p:nvPr>
        </p:nvSpPr>
        <p:spPr/>
        <p:txBody>
          <a:bodyPr/>
          <a:lstStyle/>
          <a:p>
            <a:pPr>
              <a:defRPr/>
            </a:pPr>
            <a:endParaRPr lang="en-US"/>
          </a:p>
        </p:txBody>
      </p:sp>
      <p:sp>
        <p:nvSpPr>
          <p:cNvPr id="4" name="Slide Number Placeholder 3"/>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8184094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6" name="Footer Placeholder 5"/>
          <p:cNvSpPr>
            <a:spLocks noGrp="1"/>
          </p:cNvSpPr>
          <p:nvPr>
            <p:ph type="ftr" sz="quarter" idx="11"/>
          </p:nvPr>
        </p:nvSpPr>
        <p:spPr/>
        <p:txBody>
          <a:bodyPr/>
          <a:lstStyle/>
          <a:p>
            <a:pPr>
              <a:defRPr/>
            </a:pPr>
            <a:endParaRPr lang="en-US"/>
          </a:p>
        </p:txBody>
      </p:sp>
      <p:sp>
        <p:nvSpPr>
          <p:cNvPr id="7" name="Slide Number Placeholder 6"/>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8931505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pPr>
              <a:defRPr/>
            </a:pPr>
            <a:fld id="{15942040-786F-48B9-85DF-2F38A900C966}" type="datetimeFigureOut">
              <a:rPr lang="en-US" smtClean="0"/>
              <a:pPr>
                <a:defRPr/>
              </a:pPr>
              <a:t>8/10/2018</a:t>
            </a:fld>
            <a:endParaRPr lang="en-US"/>
          </a:p>
        </p:txBody>
      </p:sp>
      <p:sp>
        <p:nvSpPr>
          <p:cNvPr id="6" name="Footer Placeholder 5"/>
          <p:cNvSpPr>
            <a:spLocks noGrp="1"/>
          </p:cNvSpPr>
          <p:nvPr>
            <p:ph type="ftr" sz="quarter" idx="11"/>
          </p:nvPr>
        </p:nvSpPr>
        <p:spPr/>
        <p:txBody>
          <a:bodyPr/>
          <a:lstStyle/>
          <a:p>
            <a:pPr>
              <a:defRPr/>
            </a:pPr>
            <a:endParaRPr lang="en-US"/>
          </a:p>
        </p:txBody>
      </p:sp>
      <p:sp>
        <p:nvSpPr>
          <p:cNvPr id="7" name="Slide Number Placeholder 6"/>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5322926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69805" cy="6874935"/>
            <a:chOff x="-8467" y="-8468"/>
            <a:chExt cx="9169805"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pPr>
              <a:defRPr/>
            </a:pPr>
            <a:fld id="{15942040-786F-48B9-85DF-2F38A900C966}" type="datetimeFigureOut">
              <a:rPr lang="en-US" smtClean="0"/>
              <a:pPr>
                <a:defRPr/>
              </a:pPr>
              <a:t>8/10/2018</a:t>
            </a:fld>
            <a:endParaRPr 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pPr>
              <a:defRPr/>
            </a:pPr>
            <a:endParaRPr 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1402389223"/>
      </p:ext>
    </p:extLst>
  </p:cSld>
  <p:clrMap bg1="lt1" tx1="dk1" bg2="lt2" tx2="dk2" accent1="accent1" accent2="accent2" accent3="accent3" accent4="accent4" accent5="accent5" accent6="accent6" hlink="hlink" folHlink="folHlink"/>
  <p:sldLayoutIdLst>
    <p:sldLayoutId id="2147483946" r:id="rId1"/>
    <p:sldLayoutId id="2147483947" r:id="rId2"/>
    <p:sldLayoutId id="2147483948" r:id="rId3"/>
    <p:sldLayoutId id="2147483949" r:id="rId4"/>
    <p:sldLayoutId id="2147483950" r:id="rId5"/>
    <p:sldLayoutId id="2147483951" r:id="rId6"/>
    <p:sldLayoutId id="2147483952" r:id="rId7"/>
    <p:sldLayoutId id="2147483953" r:id="rId8"/>
    <p:sldLayoutId id="2147483954" r:id="rId9"/>
    <p:sldLayoutId id="2147483955" r:id="rId10"/>
    <p:sldLayoutId id="2147483956" r:id="rId11"/>
    <p:sldLayoutId id="2147483957" r:id="rId12"/>
    <p:sldLayoutId id="2147483958" r:id="rId13"/>
    <p:sldLayoutId id="2147483959" r:id="rId14"/>
    <p:sldLayoutId id="2147483960" r:id="rId15"/>
    <p:sldLayoutId id="2147483961"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chart" Target="../charts/chart6.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chart" Target="../charts/chart3.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chart" Target="../charts/chart5.xml"/><Relationship Id="rId2" Type="http://schemas.openxmlformats.org/officeDocument/2006/relationships/chart" Target="../charts/chart4.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ctrTitle"/>
          </p:nvPr>
        </p:nvSpPr>
        <p:spPr>
          <a:xfrm>
            <a:off x="914400" y="838200"/>
            <a:ext cx="8229600" cy="1470025"/>
          </a:xfrm>
        </p:spPr>
        <p:txBody>
          <a:bodyPr>
            <a:normAutofit/>
          </a:bodyPr>
          <a:lstStyle/>
          <a:p>
            <a:pPr algn="l"/>
            <a:r>
              <a:rPr lang="en-US" sz="4000" dirty="0" smtClean="0"/>
              <a:t>Woodland School District</a:t>
            </a:r>
            <a:br>
              <a:rPr lang="en-US" sz="4000" dirty="0" smtClean="0"/>
            </a:br>
            <a:r>
              <a:rPr lang="en-US" sz="4000" dirty="0" smtClean="0"/>
              <a:t>2018-2019 BUDGET Summary</a:t>
            </a:r>
          </a:p>
        </p:txBody>
      </p:sp>
      <p:sp>
        <p:nvSpPr>
          <p:cNvPr id="3" name="Subtitle 2"/>
          <p:cNvSpPr>
            <a:spLocks noGrp="1"/>
          </p:cNvSpPr>
          <p:nvPr>
            <p:ph type="subTitle" idx="1"/>
          </p:nvPr>
        </p:nvSpPr>
        <p:spPr>
          <a:xfrm>
            <a:off x="2590800" y="3733800"/>
            <a:ext cx="4648200" cy="1752600"/>
          </a:xfrm>
        </p:spPr>
        <p:txBody>
          <a:bodyPr rtlCol="0">
            <a:normAutofit/>
          </a:bodyPr>
          <a:lstStyle/>
          <a:p>
            <a:pPr fontAlgn="auto">
              <a:spcAft>
                <a:spcPts val="0"/>
              </a:spcAft>
              <a:buFont typeface="Arial" pitchFamily="34" charset="0"/>
              <a:buNone/>
              <a:defRPr/>
            </a:pPr>
            <a:r>
              <a:rPr lang="en-US" dirty="0" smtClean="0"/>
              <a:t>Presented by:</a:t>
            </a:r>
          </a:p>
          <a:p>
            <a:pPr fontAlgn="auto">
              <a:spcAft>
                <a:spcPts val="0"/>
              </a:spcAft>
              <a:buFont typeface="Arial" pitchFamily="34" charset="0"/>
              <a:buNone/>
              <a:defRPr/>
            </a:pPr>
            <a:r>
              <a:rPr lang="en-US" dirty="0" smtClean="0"/>
              <a:t>Stacy Brown</a:t>
            </a:r>
          </a:p>
          <a:p>
            <a:pPr fontAlgn="auto">
              <a:spcAft>
                <a:spcPts val="0"/>
              </a:spcAft>
              <a:buFont typeface="Arial" pitchFamily="34" charset="0"/>
              <a:buNone/>
              <a:defRPr/>
            </a:pPr>
            <a:r>
              <a:rPr lang="en-US" dirty="0" smtClean="0"/>
              <a:t>Executive Director of Business Services</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Before and After School Care</a:t>
            </a:r>
            <a:endParaRPr lang="en-US" dirty="0"/>
          </a:p>
        </p:txBody>
      </p:sp>
      <p:sp>
        <p:nvSpPr>
          <p:cNvPr id="7" name="Content Placeholder 6"/>
          <p:cNvSpPr>
            <a:spLocks noGrp="1"/>
          </p:cNvSpPr>
          <p:nvPr>
            <p:ph idx="1"/>
          </p:nvPr>
        </p:nvSpPr>
        <p:spPr>
          <a:xfrm>
            <a:off x="685800" y="1676400"/>
            <a:ext cx="8077200" cy="4648200"/>
          </a:xfrm>
        </p:spPr>
        <p:txBody>
          <a:bodyPr>
            <a:normAutofit/>
          </a:bodyPr>
          <a:lstStyle/>
          <a:p>
            <a:r>
              <a:rPr lang="en-US" dirty="0" smtClean="0"/>
              <a:t>The WCC and YCC programs add opportunities for parents and students in a small community without many daycare options for families</a:t>
            </a:r>
          </a:p>
          <a:p>
            <a:r>
              <a:rPr lang="en-US" dirty="0" smtClean="0"/>
              <a:t>Programs served about 120 families throughout the year and also provide summer care</a:t>
            </a:r>
          </a:p>
          <a:p>
            <a:r>
              <a:rPr lang="en-US" dirty="0" smtClean="0"/>
              <a:t>WCC program is licensed by the state and able to provide options for low income families</a:t>
            </a:r>
          </a:p>
          <a:p>
            <a:r>
              <a:rPr lang="en-US" dirty="0" smtClean="0"/>
              <a:t>Daycare programs are budgeted to run at a loss of $9,345 for 18-19.</a:t>
            </a:r>
          </a:p>
          <a:p>
            <a:pPr>
              <a:buNone/>
            </a:pPr>
            <a:endParaRPr lang="en-US" dirty="0" smtClean="0"/>
          </a:p>
          <a:p>
            <a:endParaRPr lang="en-US" dirty="0" smtClean="0"/>
          </a:p>
          <a:p>
            <a:endParaRPr lang="en-US" dirty="0" smtClean="0"/>
          </a:p>
          <a:p>
            <a:endParaRPr lang="en-US" dirty="0" smtClean="0"/>
          </a:p>
          <a:p>
            <a:endParaRPr lang="en-US" dirty="0"/>
          </a:p>
        </p:txBody>
      </p:sp>
    </p:spTree>
  </p:cSld>
  <p:clrMapOvr>
    <a:masterClrMapping/>
  </p:clrMapOvr>
  <p:transition>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anim calcmode="lin" valueType="num">
                                      <p:cBhvr additive="base">
                                        <p:cTn id="7" dur="500" fill="hold"/>
                                        <p:tgtEl>
                                          <p:spTgt spid="7">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7">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7">
                                            <p:txEl>
                                              <p:pRg st="1" end="1"/>
                                            </p:txEl>
                                          </p:spTgt>
                                        </p:tgtEl>
                                        <p:attrNameLst>
                                          <p:attrName>style.visibility</p:attrName>
                                        </p:attrNameLst>
                                      </p:cBhvr>
                                      <p:to>
                                        <p:strVal val="visible"/>
                                      </p:to>
                                    </p:set>
                                    <p:anim calcmode="lin" valueType="num">
                                      <p:cBhvr additive="base">
                                        <p:cTn id="13" dur="500" fill="hold"/>
                                        <p:tgtEl>
                                          <p:spTgt spid="7">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7">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7">
                                            <p:txEl>
                                              <p:pRg st="2" end="2"/>
                                            </p:txEl>
                                          </p:spTgt>
                                        </p:tgtEl>
                                        <p:attrNameLst>
                                          <p:attrName>style.visibility</p:attrName>
                                        </p:attrNameLst>
                                      </p:cBhvr>
                                      <p:to>
                                        <p:strVal val="visible"/>
                                      </p:to>
                                    </p:set>
                                    <p:anim calcmode="lin" valueType="num">
                                      <p:cBhvr additive="base">
                                        <p:cTn id="19" dur="500" fill="hold"/>
                                        <p:tgtEl>
                                          <p:spTgt spid="7">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7">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7">
                                            <p:txEl>
                                              <p:pRg st="3" end="3"/>
                                            </p:txEl>
                                          </p:spTgt>
                                        </p:tgtEl>
                                        <p:attrNameLst>
                                          <p:attrName>style.visibility</p:attrName>
                                        </p:attrNameLst>
                                      </p:cBhvr>
                                      <p:to>
                                        <p:strVal val="visible"/>
                                      </p:to>
                                    </p:set>
                                    <p:anim calcmode="lin" valueType="num">
                                      <p:cBhvr additive="base">
                                        <p:cTn id="25" dur="500" fill="hold"/>
                                        <p:tgtEl>
                                          <p:spTgt spid="7">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7">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Enrollment History – Budget to Actual</a:t>
            </a:r>
            <a:endParaRPr lang="en-US" dirty="0"/>
          </a:p>
        </p:txBody>
      </p:sp>
      <p:graphicFrame>
        <p:nvGraphicFramePr>
          <p:cNvPr id="10" name="Content Placeholder 9"/>
          <p:cNvGraphicFramePr>
            <a:graphicFrameLocks noGrp="1"/>
          </p:cNvGraphicFramePr>
          <p:nvPr>
            <p:ph idx="1"/>
            <p:extLst>
              <p:ext uri="{D42A27DB-BD31-4B8C-83A1-F6EECF244321}">
                <p14:modId xmlns:p14="http://schemas.microsoft.com/office/powerpoint/2010/main" val="2014425864"/>
              </p:ext>
            </p:extLst>
          </p:nvPr>
        </p:nvGraphicFramePr>
        <p:xfrm>
          <a:off x="609600" y="2160588"/>
          <a:ext cx="6348413" cy="3881437"/>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Certificated Staff</a:t>
            </a:r>
            <a:endParaRPr lang="en-US" dirty="0"/>
          </a:p>
        </p:txBody>
      </p:sp>
      <p:graphicFrame>
        <p:nvGraphicFramePr>
          <p:cNvPr id="8" name="Table 7"/>
          <p:cNvGraphicFramePr>
            <a:graphicFrameLocks noGrp="1"/>
          </p:cNvGraphicFramePr>
          <p:nvPr>
            <p:extLst>
              <p:ext uri="{D42A27DB-BD31-4B8C-83A1-F6EECF244321}">
                <p14:modId xmlns:p14="http://schemas.microsoft.com/office/powerpoint/2010/main" val="995896306"/>
              </p:ext>
            </p:extLst>
          </p:nvPr>
        </p:nvGraphicFramePr>
        <p:xfrm>
          <a:off x="609600" y="1331595"/>
          <a:ext cx="6347712" cy="3864536"/>
        </p:xfrm>
        <a:graphic>
          <a:graphicData uri="http://schemas.openxmlformats.org/drawingml/2006/table">
            <a:tbl>
              <a:tblPr>
                <a:tableStyleId>{5C22544A-7EE6-4342-B048-85BDC9FD1C3A}</a:tableStyleId>
              </a:tblPr>
              <a:tblGrid>
                <a:gridCol w="1923550"/>
                <a:gridCol w="1442662"/>
                <a:gridCol w="1154129"/>
                <a:gridCol w="1827371"/>
              </a:tblGrid>
              <a:tr h="382929">
                <a:tc>
                  <a:txBody>
                    <a:bodyPr/>
                    <a:lstStyle/>
                    <a:p>
                      <a:pPr algn="ctr" fontAlgn="b"/>
                      <a:r>
                        <a:rPr lang="en-US" sz="1400" b="1" u="none" strike="noStrike" baseline="0" dirty="0">
                          <a:effectLst/>
                        </a:rPr>
                        <a:t>PROGRAM</a:t>
                      </a:r>
                      <a:endParaRPr lang="en-US" sz="1400" b="1" i="0" u="none" strike="noStrike" baseline="0" dirty="0">
                        <a:effectLst/>
                        <a:latin typeface="Geneva"/>
                      </a:endParaRPr>
                    </a:p>
                  </a:txBody>
                  <a:tcPr marL="9525" marR="9525" marT="9525" marB="0" anchor="b">
                    <a:lnB w="12700" cap="flat" cmpd="sng" algn="ctr">
                      <a:solidFill>
                        <a:schemeClr val="tx1"/>
                      </a:solidFill>
                      <a:prstDash val="solid"/>
                      <a:round/>
                      <a:headEnd type="none" w="med" len="med"/>
                      <a:tailEnd type="none" w="med" len="med"/>
                    </a:lnB>
                  </a:tcPr>
                </a:tc>
                <a:tc>
                  <a:txBody>
                    <a:bodyPr/>
                    <a:lstStyle/>
                    <a:p>
                      <a:pPr algn="ctr" fontAlgn="b"/>
                      <a:r>
                        <a:rPr lang="en-US" sz="1400" b="1" u="none" strike="noStrike" baseline="0" dirty="0" smtClean="0">
                          <a:effectLst/>
                        </a:rPr>
                        <a:t>17-18 Actual</a:t>
                      </a:r>
                      <a:endParaRPr lang="en-US" sz="1400" b="1" i="0" u="none" strike="noStrike" baseline="0" dirty="0">
                        <a:effectLst/>
                        <a:latin typeface="Geneva"/>
                      </a:endParaRPr>
                    </a:p>
                  </a:txBody>
                  <a:tcPr marL="9525" marR="9525" marT="9525" marB="0" anchor="b">
                    <a:lnB w="12700" cap="flat" cmpd="sng" algn="ctr">
                      <a:solidFill>
                        <a:schemeClr val="tx1"/>
                      </a:solidFill>
                      <a:prstDash val="solid"/>
                      <a:round/>
                      <a:headEnd type="none" w="med" len="med"/>
                      <a:tailEnd type="none" w="med" len="med"/>
                    </a:lnB>
                  </a:tcPr>
                </a:tc>
                <a:tc>
                  <a:txBody>
                    <a:bodyPr/>
                    <a:lstStyle/>
                    <a:p>
                      <a:pPr algn="ctr" fontAlgn="b"/>
                      <a:r>
                        <a:rPr lang="en-US" sz="1400" b="1" u="none" strike="noStrike" baseline="0" dirty="0" smtClean="0">
                          <a:effectLst/>
                        </a:rPr>
                        <a:t>18-19 Budget</a:t>
                      </a:r>
                      <a:endParaRPr lang="en-US" sz="1400" b="1" i="0" u="none" strike="noStrike" baseline="0" dirty="0">
                        <a:effectLst/>
                        <a:latin typeface="Geneva"/>
                      </a:endParaRPr>
                    </a:p>
                  </a:txBody>
                  <a:tcPr marL="9525" marR="9525" marT="9525" marB="0" anchor="b">
                    <a:lnB w="12700" cap="flat" cmpd="sng" algn="ctr">
                      <a:solidFill>
                        <a:schemeClr val="tx1"/>
                      </a:solidFill>
                      <a:prstDash val="solid"/>
                      <a:round/>
                      <a:headEnd type="none" w="med" len="med"/>
                      <a:tailEnd type="none" w="med" len="med"/>
                    </a:lnB>
                  </a:tcPr>
                </a:tc>
                <a:tc>
                  <a:txBody>
                    <a:bodyPr/>
                    <a:lstStyle/>
                    <a:p>
                      <a:pPr algn="ctr" fontAlgn="b"/>
                      <a:r>
                        <a:rPr lang="en-US" sz="1400" b="1" u="none" strike="noStrike" baseline="0" dirty="0">
                          <a:effectLst/>
                        </a:rPr>
                        <a:t>DIFFERENCE</a:t>
                      </a:r>
                      <a:endParaRPr lang="en-US" sz="1400" b="1" i="0" u="none" strike="noStrike" baseline="0" dirty="0">
                        <a:effectLst/>
                        <a:latin typeface="Geneva"/>
                      </a:endParaRPr>
                    </a:p>
                  </a:txBody>
                  <a:tcPr marL="9525" marR="9525" marT="9525" marB="0" anchor="b">
                    <a:lnB w="12700" cap="flat" cmpd="sng" algn="ctr">
                      <a:solidFill>
                        <a:schemeClr val="tx1"/>
                      </a:solidFill>
                      <a:prstDash val="solid"/>
                      <a:round/>
                      <a:headEnd type="none" w="med" len="med"/>
                      <a:tailEnd type="none" w="med" len="med"/>
                    </a:lnB>
                  </a:tcPr>
                </a:tc>
              </a:tr>
              <a:tr h="382929">
                <a:tc>
                  <a:txBody>
                    <a:bodyPr/>
                    <a:lstStyle/>
                    <a:p>
                      <a:pPr algn="l" fontAlgn="b"/>
                      <a:r>
                        <a:rPr lang="en-US" sz="1200" u="none" strike="noStrike" baseline="0" dirty="0">
                          <a:effectLst/>
                        </a:rPr>
                        <a:t>BASIC ED</a:t>
                      </a:r>
                      <a:endParaRPr lang="en-US" sz="1200" b="0" i="0" u="none" strike="noStrike" baseline="0" dirty="0">
                        <a:effectLst/>
                        <a:latin typeface="Geneva"/>
                      </a:endParaRPr>
                    </a:p>
                  </a:txBody>
                  <a:tcPr marL="9525" marR="9525" marT="9525" marB="0" anchor="b">
                    <a:lnT w="12700" cap="flat" cmpd="sng" algn="ctr">
                      <a:solidFill>
                        <a:schemeClr val="tx1"/>
                      </a:solidFill>
                      <a:prstDash val="solid"/>
                      <a:round/>
                      <a:headEnd type="none" w="med" len="med"/>
                      <a:tailEnd type="none" w="med" len="med"/>
                    </a:lnT>
                  </a:tcPr>
                </a:tc>
                <a:tc>
                  <a:txBody>
                    <a:bodyPr/>
                    <a:lstStyle/>
                    <a:p>
                      <a:pPr algn="l" fontAlgn="b"/>
                      <a:r>
                        <a:rPr lang="en-US" sz="1200" b="1" i="0" u="none" strike="noStrike" dirty="0">
                          <a:effectLst/>
                          <a:latin typeface="+mj-lt"/>
                        </a:rPr>
                        <a:t>            121.42 </a:t>
                      </a:r>
                    </a:p>
                  </a:txBody>
                  <a:tcPr marL="9525" marR="9525" marT="9525" marB="0" anchor="b">
                    <a:lnT w="12700" cap="flat" cmpd="sng" algn="ctr">
                      <a:solidFill>
                        <a:schemeClr val="tx1"/>
                      </a:solidFill>
                      <a:prstDash val="solid"/>
                      <a:round/>
                      <a:headEnd type="none" w="med" len="med"/>
                      <a:tailEnd type="none" w="med" len="med"/>
                    </a:lnT>
                  </a:tcPr>
                </a:tc>
                <a:tc>
                  <a:txBody>
                    <a:bodyPr/>
                    <a:lstStyle/>
                    <a:p>
                      <a:pPr algn="l" fontAlgn="b"/>
                      <a:r>
                        <a:rPr lang="en-US" sz="1200" b="1" i="0" u="none" strike="noStrike" dirty="0">
                          <a:effectLst/>
                          <a:latin typeface="+mj-lt"/>
                        </a:rPr>
                        <a:t>             122.37 </a:t>
                      </a:r>
                    </a:p>
                  </a:txBody>
                  <a:tcPr marL="9525" marR="9525" marT="9525" marB="0" anchor="b">
                    <a:lnT w="12700" cap="flat" cmpd="sng" algn="ctr">
                      <a:solidFill>
                        <a:schemeClr val="tx1"/>
                      </a:solidFill>
                      <a:prstDash val="solid"/>
                      <a:round/>
                      <a:headEnd type="none" w="med" len="med"/>
                      <a:tailEnd type="none" w="med" len="med"/>
                    </a:lnT>
                  </a:tcPr>
                </a:tc>
                <a:tc>
                  <a:txBody>
                    <a:bodyPr/>
                    <a:lstStyle/>
                    <a:p>
                      <a:pPr algn="ctr" fontAlgn="b"/>
                      <a:r>
                        <a:rPr lang="en-US" sz="1200" b="1" i="0" u="none" strike="noStrike" dirty="0">
                          <a:effectLst/>
                          <a:latin typeface="+mj-lt"/>
                        </a:rPr>
                        <a:t>                           0.95 </a:t>
                      </a:r>
                    </a:p>
                  </a:txBody>
                  <a:tcPr marL="9525" marR="9525" marT="9525" marB="0" anchor="b">
                    <a:lnT w="12700" cap="flat" cmpd="sng" algn="ctr">
                      <a:solidFill>
                        <a:schemeClr val="tx1"/>
                      </a:solidFill>
                      <a:prstDash val="solid"/>
                      <a:round/>
                      <a:headEnd type="none" w="med" len="med"/>
                      <a:tailEnd type="none" w="med" len="med"/>
                    </a:lnT>
                  </a:tcPr>
                </a:tc>
              </a:tr>
              <a:tr h="195646">
                <a:tc>
                  <a:txBody>
                    <a:bodyPr/>
                    <a:lstStyle/>
                    <a:p>
                      <a:pPr algn="l" fontAlgn="b"/>
                      <a:r>
                        <a:rPr lang="en-US" sz="1200" i="1" u="none" strike="noStrike" baseline="0" dirty="0">
                          <a:effectLst/>
                        </a:rPr>
                        <a:t>          </a:t>
                      </a:r>
                      <a:r>
                        <a:rPr lang="en-US" sz="1200" i="1" u="none" strike="noStrike" baseline="0" dirty="0" smtClean="0">
                          <a:effectLst/>
                        </a:rPr>
                        <a:t>ADMIN</a:t>
                      </a:r>
                      <a:endParaRPr lang="en-US" sz="1200" b="0" i="1" u="none" strike="noStrike" baseline="0" dirty="0">
                        <a:effectLst/>
                        <a:latin typeface="Geneva"/>
                      </a:endParaRPr>
                    </a:p>
                  </a:txBody>
                  <a:tcPr marL="9525" marR="9525" marT="9525" marB="0" anchor="b"/>
                </a:tc>
                <a:tc>
                  <a:txBody>
                    <a:bodyPr/>
                    <a:lstStyle/>
                    <a:p>
                      <a:pPr algn="l" fontAlgn="b"/>
                      <a:r>
                        <a:rPr lang="en-US" sz="1200" b="0" i="0" u="none" strike="noStrike" dirty="0">
                          <a:effectLst/>
                          <a:latin typeface="+mj-lt"/>
                        </a:rPr>
                        <a:t>                7.00 </a:t>
                      </a:r>
                    </a:p>
                  </a:txBody>
                  <a:tcPr marL="9525" marR="9525" marT="9525" marB="0" anchor="b"/>
                </a:tc>
                <a:tc>
                  <a:txBody>
                    <a:bodyPr/>
                    <a:lstStyle/>
                    <a:p>
                      <a:pPr algn="l" fontAlgn="b"/>
                      <a:r>
                        <a:rPr lang="en-US" sz="1200" b="0" i="0" u="none" strike="noStrike">
                          <a:effectLst/>
                          <a:latin typeface="+mj-lt"/>
                        </a:rPr>
                        <a:t>                6.85 </a:t>
                      </a:r>
                    </a:p>
                  </a:txBody>
                  <a:tcPr marL="9525" marR="9525" marT="9525" marB="0" anchor="b"/>
                </a:tc>
                <a:tc>
                  <a:txBody>
                    <a:bodyPr/>
                    <a:lstStyle/>
                    <a:p>
                      <a:pPr algn="ctr" fontAlgn="b"/>
                      <a:r>
                        <a:rPr lang="en-US" sz="1200" b="0" i="0" u="none" strike="noStrike" dirty="0">
                          <a:effectLst/>
                          <a:latin typeface="+mj-lt"/>
                        </a:rPr>
                        <a:t>                          (0.15)</a:t>
                      </a:r>
                    </a:p>
                  </a:txBody>
                  <a:tcPr marL="9525" marR="9525" marT="9525" marB="0" anchor="b"/>
                </a:tc>
              </a:tr>
              <a:tr h="195646">
                <a:tc>
                  <a:txBody>
                    <a:bodyPr/>
                    <a:lstStyle/>
                    <a:p>
                      <a:pPr algn="l" fontAlgn="b"/>
                      <a:r>
                        <a:rPr lang="en-US" sz="1200" i="1" u="none" strike="noStrike" baseline="0" dirty="0">
                          <a:effectLst/>
                        </a:rPr>
                        <a:t>          DISTRICT</a:t>
                      </a:r>
                      <a:endParaRPr lang="en-US" sz="1200" b="0" i="1" u="none" strike="noStrike" baseline="0" dirty="0">
                        <a:effectLst/>
                        <a:latin typeface="Geneva"/>
                      </a:endParaRPr>
                    </a:p>
                  </a:txBody>
                  <a:tcPr marL="9525" marR="9525" marT="9525" marB="0" anchor="b"/>
                </a:tc>
                <a:tc>
                  <a:txBody>
                    <a:bodyPr/>
                    <a:lstStyle/>
                    <a:p>
                      <a:pPr algn="l" fontAlgn="b"/>
                      <a:r>
                        <a:rPr lang="en-US" sz="1200" b="0" i="0" u="none" strike="noStrike" dirty="0">
                          <a:effectLst/>
                          <a:latin typeface="+mj-lt"/>
                        </a:rPr>
                        <a:t>                1.00 </a:t>
                      </a:r>
                    </a:p>
                  </a:txBody>
                  <a:tcPr marL="9525" marR="9525" marT="9525" marB="0" anchor="b"/>
                </a:tc>
                <a:tc>
                  <a:txBody>
                    <a:bodyPr/>
                    <a:lstStyle/>
                    <a:p>
                      <a:pPr algn="l" fontAlgn="b"/>
                      <a:r>
                        <a:rPr lang="en-US" sz="1200" b="0" i="0" u="none" strike="noStrike">
                          <a:effectLst/>
                          <a:latin typeface="+mj-lt"/>
                        </a:rPr>
                        <a:t>                1.00 </a:t>
                      </a:r>
                    </a:p>
                  </a:txBody>
                  <a:tcPr marL="9525" marR="9525" marT="9525" marB="0" anchor="b"/>
                </a:tc>
                <a:tc>
                  <a:txBody>
                    <a:bodyPr/>
                    <a:lstStyle/>
                    <a:p>
                      <a:pPr algn="ctr" fontAlgn="b"/>
                      <a:r>
                        <a:rPr lang="en-US" sz="1200" b="0" i="0" u="none" strike="noStrike" dirty="0">
                          <a:effectLst/>
                          <a:latin typeface="+mj-lt"/>
                        </a:rPr>
                        <a:t>                              -   </a:t>
                      </a:r>
                    </a:p>
                  </a:txBody>
                  <a:tcPr marL="9525" marR="9525" marT="9525" marB="0" anchor="b"/>
                </a:tc>
              </a:tr>
              <a:tr h="195646">
                <a:tc>
                  <a:txBody>
                    <a:bodyPr/>
                    <a:lstStyle/>
                    <a:p>
                      <a:pPr algn="l" fontAlgn="b"/>
                      <a:r>
                        <a:rPr lang="en-US" sz="1200" i="1" u="none" strike="noStrike" baseline="0" dirty="0">
                          <a:effectLst/>
                        </a:rPr>
                        <a:t>          WPS</a:t>
                      </a:r>
                      <a:endParaRPr lang="en-US" sz="1200" b="0" i="1" u="none" strike="noStrike" baseline="0" dirty="0">
                        <a:effectLst/>
                        <a:latin typeface="Geneva"/>
                      </a:endParaRPr>
                    </a:p>
                  </a:txBody>
                  <a:tcPr marL="9525" marR="9525" marT="9525" marB="0" anchor="b"/>
                </a:tc>
                <a:tc>
                  <a:txBody>
                    <a:bodyPr/>
                    <a:lstStyle/>
                    <a:p>
                      <a:pPr algn="l" fontAlgn="b"/>
                      <a:r>
                        <a:rPr lang="en-US" sz="1200" b="0" i="0" u="none" strike="noStrike" dirty="0">
                          <a:effectLst/>
                          <a:latin typeface="+mj-lt"/>
                        </a:rPr>
                        <a:t>              21.39 </a:t>
                      </a:r>
                    </a:p>
                  </a:txBody>
                  <a:tcPr marL="9525" marR="9525" marT="9525" marB="0" anchor="b"/>
                </a:tc>
                <a:tc>
                  <a:txBody>
                    <a:bodyPr/>
                    <a:lstStyle/>
                    <a:p>
                      <a:pPr algn="l" fontAlgn="b"/>
                      <a:r>
                        <a:rPr lang="en-US" sz="1200" b="0" i="0" u="none" strike="noStrike" dirty="0">
                          <a:effectLst/>
                          <a:latin typeface="+mj-lt"/>
                        </a:rPr>
                        <a:t>               </a:t>
                      </a:r>
                      <a:r>
                        <a:rPr lang="en-US" sz="1200" b="0" i="0" u="none" strike="noStrike" dirty="0" smtClean="0">
                          <a:effectLst/>
                          <a:latin typeface="+mj-lt"/>
                        </a:rPr>
                        <a:t>21.47 </a:t>
                      </a:r>
                      <a:endParaRPr lang="en-US" sz="1200" b="0" i="0" u="none" strike="noStrike" dirty="0">
                        <a:effectLst/>
                        <a:latin typeface="+mj-lt"/>
                      </a:endParaRPr>
                    </a:p>
                  </a:txBody>
                  <a:tcPr marL="9525" marR="9525" marT="9525" marB="0" anchor="b"/>
                </a:tc>
                <a:tc>
                  <a:txBody>
                    <a:bodyPr/>
                    <a:lstStyle/>
                    <a:p>
                      <a:pPr algn="ctr" fontAlgn="b"/>
                      <a:r>
                        <a:rPr lang="en-US" sz="1200" b="0" i="0" u="none" strike="noStrike" dirty="0">
                          <a:effectLst/>
                          <a:latin typeface="+mj-lt"/>
                        </a:rPr>
                        <a:t>                           0.08 </a:t>
                      </a:r>
                    </a:p>
                  </a:txBody>
                  <a:tcPr marL="9525" marR="9525" marT="9525" marB="0" anchor="b"/>
                </a:tc>
              </a:tr>
              <a:tr h="225751">
                <a:tc>
                  <a:txBody>
                    <a:bodyPr/>
                    <a:lstStyle/>
                    <a:p>
                      <a:pPr algn="l" fontAlgn="b"/>
                      <a:r>
                        <a:rPr lang="en-US" sz="1200" i="1" u="none" strike="noStrike" baseline="0" dirty="0">
                          <a:effectLst/>
                        </a:rPr>
                        <a:t>          WIS</a:t>
                      </a:r>
                      <a:endParaRPr lang="en-US" sz="1200" b="0" i="1" u="none" strike="noStrike" baseline="0" dirty="0">
                        <a:effectLst/>
                        <a:latin typeface="Geneva"/>
                      </a:endParaRPr>
                    </a:p>
                  </a:txBody>
                  <a:tcPr marL="9525" marR="9525" marT="9525" marB="0" anchor="b"/>
                </a:tc>
                <a:tc>
                  <a:txBody>
                    <a:bodyPr/>
                    <a:lstStyle/>
                    <a:p>
                      <a:pPr algn="l" fontAlgn="b"/>
                      <a:r>
                        <a:rPr lang="en-US" sz="1200" b="0" i="0" u="none" strike="noStrike" dirty="0">
                          <a:effectLst/>
                          <a:latin typeface="+mj-lt"/>
                        </a:rPr>
                        <a:t>              27.34 </a:t>
                      </a:r>
                    </a:p>
                  </a:txBody>
                  <a:tcPr marL="9525" marR="9525" marT="9525" marB="0" anchor="b"/>
                </a:tc>
                <a:tc>
                  <a:txBody>
                    <a:bodyPr/>
                    <a:lstStyle/>
                    <a:p>
                      <a:pPr algn="l" fontAlgn="b"/>
                      <a:r>
                        <a:rPr lang="en-US" sz="1200" b="0" i="0" u="none" strike="noStrike">
                          <a:effectLst/>
                          <a:latin typeface="+mj-lt"/>
                        </a:rPr>
                        <a:t>               29.50 </a:t>
                      </a:r>
                    </a:p>
                  </a:txBody>
                  <a:tcPr marL="9525" marR="9525" marT="9525" marB="0" anchor="b"/>
                </a:tc>
                <a:tc>
                  <a:txBody>
                    <a:bodyPr/>
                    <a:lstStyle/>
                    <a:p>
                      <a:pPr algn="ctr" fontAlgn="b"/>
                      <a:r>
                        <a:rPr lang="en-US" sz="1200" b="0" i="0" u="none" strike="noStrike" dirty="0">
                          <a:effectLst/>
                          <a:latin typeface="+mj-lt"/>
                        </a:rPr>
                        <a:t>                           2.16 </a:t>
                      </a:r>
                    </a:p>
                  </a:txBody>
                  <a:tcPr marL="9525" marR="9525" marT="9525" marB="0" anchor="b"/>
                </a:tc>
              </a:tr>
              <a:tr h="195646">
                <a:tc>
                  <a:txBody>
                    <a:bodyPr/>
                    <a:lstStyle/>
                    <a:p>
                      <a:pPr algn="l" fontAlgn="b"/>
                      <a:r>
                        <a:rPr lang="en-US" sz="1200" i="1" u="none" strike="noStrike" baseline="0">
                          <a:effectLst/>
                        </a:rPr>
                        <a:t>          WMS</a:t>
                      </a:r>
                      <a:endParaRPr lang="en-US" sz="1200" b="0" i="1" u="none" strike="noStrike" baseline="0">
                        <a:effectLst/>
                        <a:latin typeface="Geneva"/>
                      </a:endParaRPr>
                    </a:p>
                  </a:txBody>
                  <a:tcPr marL="9525" marR="9525" marT="9525" marB="0" anchor="b"/>
                </a:tc>
                <a:tc>
                  <a:txBody>
                    <a:bodyPr/>
                    <a:lstStyle/>
                    <a:p>
                      <a:pPr algn="l" fontAlgn="b"/>
                      <a:r>
                        <a:rPr lang="en-US" sz="1200" b="0" i="0" u="none" strike="noStrike" dirty="0">
                          <a:effectLst/>
                          <a:latin typeface="+mj-lt"/>
                        </a:rPr>
                        <a:t>              33.23 </a:t>
                      </a:r>
                    </a:p>
                  </a:txBody>
                  <a:tcPr marL="9525" marR="9525" marT="9525" marB="0" anchor="b"/>
                </a:tc>
                <a:tc>
                  <a:txBody>
                    <a:bodyPr/>
                    <a:lstStyle/>
                    <a:p>
                      <a:pPr algn="l" fontAlgn="b"/>
                      <a:r>
                        <a:rPr lang="en-US" sz="1200" b="0" i="0" u="none" strike="noStrike">
                          <a:effectLst/>
                          <a:latin typeface="+mj-lt"/>
                        </a:rPr>
                        <a:t>               32.13 </a:t>
                      </a:r>
                    </a:p>
                  </a:txBody>
                  <a:tcPr marL="9525" marR="9525" marT="9525" marB="0" anchor="b"/>
                </a:tc>
                <a:tc>
                  <a:txBody>
                    <a:bodyPr/>
                    <a:lstStyle/>
                    <a:p>
                      <a:pPr algn="ctr" fontAlgn="b"/>
                      <a:r>
                        <a:rPr lang="en-US" sz="1200" b="0" i="0" u="none" strike="noStrike" dirty="0">
                          <a:effectLst/>
                          <a:latin typeface="+mj-lt"/>
                        </a:rPr>
                        <a:t>                          (1.10)</a:t>
                      </a:r>
                    </a:p>
                  </a:txBody>
                  <a:tcPr marL="9525" marR="9525" marT="9525" marB="0" anchor="b"/>
                </a:tc>
              </a:tr>
              <a:tr h="195646">
                <a:tc>
                  <a:txBody>
                    <a:bodyPr/>
                    <a:lstStyle/>
                    <a:p>
                      <a:pPr algn="l" fontAlgn="b"/>
                      <a:r>
                        <a:rPr lang="en-US" sz="1200" i="1" u="none" strike="noStrike" baseline="0">
                          <a:effectLst/>
                        </a:rPr>
                        <a:t>          WHS</a:t>
                      </a:r>
                      <a:endParaRPr lang="en-US" sz="1200" b="0" i="1" u="none" strike="noStrike" baseline="0">
                        <a:effectLst/>
                        <a:latin typeface="Geneva"/>
                      </a:endParaRPr>
                    </a:p>
                  </a:txBody>
                  <a:tcPr marL="9525" marR="9525" marT="9525" marB="0" anchor="b"/>
                </a:tc>
                <a:tc>
                  <a:txBody>
                    <a:bodyPr/>
                    <a:lstStyle/>
                    <a:p>
                      <a:pPr algn="l" fontAlgn="b"/>
                      <a:r>
                        <a:rPr lang="en-US" sz="1200" b="0" i="0" u="none" strike="noStrike" dirty="0">
                          <a:effectLst/>
                          <a:latin typeface="+mj-lt"/>
                        </a:rPr>
                        <a:t>              28.46 </a:t>
                      </a:r>
                    </a:p>
                  </a:txBody>
                  <a:tcPr marL="9525" marR="9525" marT="9525" marB="0" anchor="b"/>
                </a:tc>
                <a:tc>
                  <a:txBody>
                    <a:bodyPr/>
                    <a:lstStyle/>
                    <a:p>
                      <a:pPr algn="l" fontAlgn="b"/>
                      <a:r>
                        <a:rPr lang="en-US" sz="1200" b="0" i="0" u="none" strike="noStrike">
                          <a:effectLst/>
                          <a:latin typeface="+mj-lt"/>
                        </a:rPr>
                        <a:t>               28.92 </a:t>
                      </a:r>
                    </a:p>
                  </a:txBody>
                  <a:tcPr marL="9525" marR="9525" marT="9525" marB="0" anchor="b"/>
                </a:tc>
                <a:tc>
                  <a:txBody>
                    <a:bodyPr/>
                    <a:lstStyle/>
                    <a:p>
                      <a:pPr algn="ctr" fontAlgn="b"/>
                      <a:r>
                        <a:rPr lang="en-US" sz="1200" b="0" i="0" u="none" strike="noStrike" dirty="0">
                          <a:effectLst/>
                          <a:latin typeface="+mj-lt"/>
                        </a:rPr>
                        <a:t>                           0.46 </a:t>
                      </a:r>
                    </a:p>
                  </a:txBody>
                  <a:tcPr marL="9525" marR="9525" marT="9525" marB="0" anchor="b"/>
                </a:tc>
              </a:tr>
              <a:tr h="195646">
                <a:tc>
                  <a:txBody>
                    <a:bodyPr/>
                    <a:lstStyle/>
                    <a:p>
                      <a:pPr algn="l" fontAlgn="b"/>
                      <a:r>
                        <a:rPr lang="en-US" sz="1200" i="1" u="none" strike="noStrike" baseline="0">
                          <a:effectLst/>
                        </a:rPr>
                        <a:t>          Yale</a:t>
                      </a:r>
                      <a:endParaRPr lang="en-US" sz="1200" b="0" i="1" u="none" strike="noStrike" baseline="0">
                        <a:effectLst/>
                        <a:latin typeface="Geneva"/>
                      </a:endParaRPr>
                    </a:p>
                  </a:txBody>
                  <a:tcPr marL="9525" marR="9525" marT="9525" marB="0" anchor="b"/>
                </a:tc>
                <a:tc>
                  <a:txBody>
                    <a:bodyPr/>
                    <a:lstStyle/>
                    <a:p>
                      <a:pPr algn="l" fontAlgn="b"/>
                      <a:r>
                        <a:rPr lang="en-US" sz="1200" b="0" i="0" u="none" strike="noStrike" dirty="0">
                          <a:effectLst/>
                          <a:latin typeface="+mj-lt"/>
                        </a:rPr>
                        <a:t>                3.00 </a:t>
                      </a:r>
                    </a:p>
                  </a:txBody>
                  <a:tcPr marL="9525" marR="9525" marT="9525" marB="0" anchor="b"/>
                </a:tc>
                <a:tc>
                  <a:txBody>
                    <a:bodyPr/>
                    <a:lstStyle/>
                    <a:p>
                      <a:pPr algn="l" fontAlgn="b"/>
                      <a:r>
                        <a:rPr lang="en-US" sz="1200" b="0" i="0" u="none" strike="noStrike" dirty="0">
                          <a:effectLst/>
                          <a:latin typeface="+mj-lt"/>
                        </a:rPr>
                        <a:t>                2.50 </a:t>
                      </a:r>
                    </a:p>
                  </a:txBody>
                  <a:tcPr marL="9525" marR="9525" marT="9525" marB="0" anchor="b"/>
                </a:tc>
                <a:tc>
                  <a:txBody>
                    <a:bodyPr/>
                    <a:lstStyle/>
                    <a:p>
                      <a:pPr algn="ctr" fontAlgn="b"/>
                      <a:r>
                        <a:rPr lang="en-US" sz="1200" b="0" i="0" u="none" strike="noStrike" dirty="0">
                          <a:effectLst/>
                          <a:latin typeface="+mj-lt"/>
                        </a:rPr>
                        <a:t>                          (0.50)</a:t>
                      </a:r>
                    </a:p>
                  </a:txBody>
                  <a:tcPr marL="9525" marR="9525" marT="9525" marB="0" anchor="b"/>
                </a:tc>
              </a:tr>
              <a:tr h="195646">
                <a:tc>
                  <a:txBody>
                    <a:bodyPr/>
                    <a:lstStyle/>
                    <a:p>
                      <a:pPr algn="l" fontAlgn="b"/>
                      <a:r>
                        <a:rPr lang="en-US" sz="1200" u="none" strike="noStrike" baseline="0">
                          <a:effectLst/>
                        </a:rPr>
                        <a:t>ALTERNATIVE ED</a:t>
                      </a:r>
                      <a:endParaRPr lang="en-US" sz="1200" b="0" i="0" u="none" strike="noStrike" baseline="0">
                        <a:effectLst/>
                        <a:latin typeface="Geneva"/>
                      </a:endParaRPr>
                    </a:p>
                  </a:txBody>
                  <a:tcPr marL="9525" marR="9525" marT="9525" marB="0" anchor="b"/>
                </a:tc>
                <a:tc>
                  <a:txBody>
                    <a:bodyPr/>
                    <a:lstStyle/>
                    <a:p>
                      <a:pPr algn="l" fontAlgn="b"/>
                      <a:r>
                        <a:rPr lang="en-US" sz="1200" u="none" strike="noStrike" baseline="0" dirty="0" smtClean="0">
                          <a:effectLst/>
                        </a:rPr>
                        <a:t>3.58</a:t>
                      </a:r>
                    </a:p>
                  </a:txBody>
                  <a:tcPr marL="9525" marR="9525" marT="9525" marB="0" anchor="b"/>
                </a:tc>
                <a:tc>
                  <a:txBody>
                    <a:bodyPr/>
                    <a:lstStyle/>
                    <a:p>
                      <a:pPr algn="l" fontAlgn="b"/>
                      <a:r>
                        <a:rPr lang="en-US" sz="1200" u="none" strike="noStrike" baseline="0" dirty="0" smtClean="0">
                          <a:effectLst/>
                        </a:rPr>
                        <a:t>3.55</a:t>
                      </a:r>
                      <a:endParaRPr lang="en-US" sz="1200" b="0" i="0" u="none" strike="noStrike" baseline="0" dirty="0">
                        <a:effectLst/>
                        <a:latin typeface="Geneva"/>
                      </a:endParaRPr>
                    </a:p>
                  </a:txBody>
                  <a:tcPr marL="9525" marR="9525" marT="9525" marB="0" anchor="b"/>
                </a:tc>
                <a:tc>
                  <a:txBody>
                    <a:bodyPr/>
                    <a:lstStyle/>
                    <a:p>
                      <a:pPr algn="ctr" fontAlgn="b"/>
                      <a:r>
                        <a:rPr lang="en-US" sz="1200" b="0" i="0" u="none" strike="noStrike" baseline="0" dirty="0" smtClean="0">
                          <a:effectLst/>
                          <a:latin typeface="+mn-lt"/>
                        </a:rPr>
                        <a:t>(.03)</a:t>
                      </a:r>
                      <a:endParaRPr lang="en-US" sz="1200" b="0" i="0" u="none" strike="noStrike" baseline="0" dirty="0">
                        <a:effectLst/>
                        <a:latin typeface="Geneva"/>
                      </a:endParaRPr>
                    </a:p>
                  </a:txBody>
                  <a:tcPr marL="9525" marR="9525" marT="9525" marB="0" anchor="b"/>
                </a:tc>
              </a:tr>
              <a:tr h="198995">
                <a:tc>
                  <a:txBody>
                    <a:bodyPr/>
                    <a:lstStyle/>
                    <a:p>
                      <a:pPr algn="l" fontAlgn="b"/>
                      <a:r>
                        <a:rPr lang="en-US" sz="1200" u="none" strike="noStrike" baseline="0">
                          <a:effectLst/>
                        </a:rPr>
                        <a:t>SPECIAL ED</a:t>
                      </a:r>
                      <a:endParaRPr lang="en-US" sz="1200" b="0" i="0" u="none" strike="noStrike" baseline="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20.40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20.20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(0.20) </a:t>
                      </a:r>
                      <a:endParaRPr lang="en-US" sz="1200" b="0" i="0" u="none" strike="noStrike" baseline="0" dirty="0">
                        <a:effectLst/>
                        <a:latin typeface="Geneva"/>
                      </a:endParaRPr>
                    </a:p>
                  </a:txBody>
                  <a:tcPr marL="9525" marR="9525" marT="9525" marB="0" anchor="b"/>
                </a:tc>
              </a:tr>
              <a:tr h="195646">
                <a:tc>
                  <a:txBody>
                    <a:bodyPr/>
                    <a:lstStyle/>
                    <a:p>
                      <a:pPr algn="l" fontAlgn="b"/>
                      <a:r>
                        <a:rPr lang="en-US" sz="1200" u="none" strike="noStrike" baseline="0" dirty="0" smtClean="0">
                          <a:effectLst/>
                        </a:rPr>
                        <a:t>CTE – WHS/WMS</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4.43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   5.37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    0.94</a:t>
                      </a:r>
                      <a:endParaRPr lang="en-US" sz="1200" b="0" i="0" u="none" strike="noStrike" baseline="0" dirty="0">
                        <a:effectLst/>
                        <a:latin typeface="Geneva"/>
                      </a:endParaRPr>
                    </a:p>
                  </a:txBody>
                  <a:tcPr marL="9525" marR="9525" marT="9525" marB="0" anchor="b"/>
                </a:tc>
              </a:tr>
              <a:tr h="329421">
                <a:tc>
                  <a:txBody>
                    <a:bodyPr/>
                    <a:lstStyle/>
                    <a:p>
                      <a:pPr algn="l" fontAlgn="b"/>
                      <a:r>
                        <a:rPr lang="en-US" sz="1200" u="none" strike="noStrike" baseline="0">
                          <a:effectLst/>
                        </a:rPr>
                        <a:t>REMEDIATION</a:t>
                      </a:r>
                      <a:endParaRPr lang="en-US" sz="1200" b="0" i="0" u="none" strike="noStrike" baseline="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5.49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 6.45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0.96 </a:t>
                      </a:r>
                      <a:endParaRPr lang="en-US" sz="1200" b="0" i="0" u="none" strike="noStrike" baseline="0" dirty="0">
                        <a:effectLst/>
                        <a:latin typeface="Geneva"/>
                      </a:endParaRPr>
                    </a:p>
                  </a:txBody>
                  <a:tcPr marL="9525" marR="9525" marT="9525" marB="0" anchor="b"/>
                </a:tc>
              </a:tr>
              <a:tr h="195646">
                <a:tc>
                  <a:txBody>
                    <a:bodyPr/>
                    <a:lstStyle/>
                    <a:p>
                      <a:pPr algn="l" fontAlgn="b"/>
                      <a:r>
                        <a:rPr lang="en-US" sz="1200" u="none" strike="noStrike" baseline="0">
                          <a:effectLst/>
                        </a:rPr>
                        <a:t>BILINGUAL/HI-C</a:t>
                      </a:r>
                      <a:endParaRPr lang="en-US" sz="1200" b="0" i="0" u="none" strike="noStrike" baseline="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1.40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  0.95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    (0.45) </a:t>
                      </a:r>
                      <a:endParaRPr lang="en-US" sz="1200" b="0" i="0" u="none" strike="noStrike" baseline="0" dirty="0">
                        <a:effectLst/>
                        <a:latin typeface="Geneva"/>
                      </a:endParaRPr>
                    </a:p>
                  </a:txBody>
                  <a:tcPr marL="9525" marR="9525" marT="9525" marB="0" anchor="b"/>
                </a:tc>
              </a:tr>
              <a:tr h="195646">
                <a:tc>
                  <a:txBody>
                    <a:bodyPr/>
                    <a:lstStyle/>
                    <a:p>
                      <a:pPr algn="l" fontAlgn="b"/>
                      <a:r>
                        <a:rPr lang="en-US" sz="1200" u="none" strike="noStrike" baseline="0">
                          <a:effectLst/>
                        </a:rPr>
                        <a:t>DISTRICT SUPPORT</a:t>
                      </a:r>
                      <a:endParaRPr lang="en-US" sz="1200" b="0" i="0" u="none" strike="noStrike" baseline="0">
                        <a:effectLst/>
                        <a:latin typeface="Geneva"/>
                      </a:endParaRPr>
                    </a:p>
                  </a:txBody>
                  <a:tcPr marL="9525" marR="9525" marT="9525" marB="0" anchor="b"/>
                </a:tc>
                <a:tc>
                  <a:txBody>
                    <a:bodyPr/>
                    <a:lstStyle/>
                    <a:p>
                      <a:pPr algn="l" fontAlgn="b"/>
                      <a:r>
                        <a:rPr lang="en-US" sz="1200" u="none" strike="noStrike" baseline="0" dirty="0">
                          <a:effectLst/>
                        </a:rPr>
                        <a:t>           1.00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   </a:t>
                      </a:r>
                      <a:r>
                        <a:rPr lang="en-US" sz="1200" u="none" strike="noStrike" baseline="0" dirty="0">
                          <a:effectLst/>
                        </a:rPr>
                        <a:t>1.00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   </a:t>
                      </a:r>
                      <a:endParaRPr lang="en-US" sz="1200" b="0" i="0" u="none" strike="noStrike" baseline="0" dirty="0">
                        <a:effectLst/>
                        <a:latin typeface="Geneva"/>
                      </a:endParaRPr>
                    </a:p>
                  </a:txBody>
                  <a:tcPr marL="9525" marR="9525" marT="9525" marB="0" anchor="b"/>
                </a:tc>
              </a:tr>
              <a:tr h="195646">
                <a:tc>
                  <a:txBody>
                    <a:bodyPr/>
                    <a:lstStyle/>
                    <a:p>
                      <a:pPr algn="l" fontAlgn="b"/>
                      <a:r>
                        <a:rPr lang="en-US" sz="1200" u="none" strike="noStrike" baseline="0">
                          <a:effectLst/>
                        </a:rPr>
                        <a:t> </a:t>
                      </a:r>
                      <a:endParaRPr lang="en-US" sz="1200" b="0" i="0" u="none" strike="noStrike" baseline="0">
                        <a:effectLst/>
                        <a:latin typeface="Geneva"/>
                      </a:endParaRPr>
                    </a:p>
                  </a:txBody>
                  <a:tcPr marL="9525" marR="9525" marT="9525" marB="0" anchor="b"/>
                </a:tc>
                <a:tc>
                  <a:txBody>
                    <a:bodyPr/>
                    <a:lstStyle/>
                    <a:p>
                      <a:pPr algn="l" fontAlgn="b"/>
                      <a:r>
                        <a:rPr lang="en-US" sz="1200" u="none" strike="noStrike" baseline="0" dirty="0">
                          <a:effectLst/>
                        </a:rPr>
                        <a:t>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endParaRPr lang="en-US" sz="1200" b="0" i="0" u="none" strike="noStrike" baseline="0" dirty="0">
                        <a:effectLst/>
                        <a:latin typeface="Geneva"/>
                      </a:endParaRPr>
                    </a:p>
                  </a:txBody>
                  <a:tcPr marL="9525" marR="9525" marT="9525" marB="0" anchor="b"/>
                </a:tc>
              </a:tr>
              <a:tr h="177874">
                <a:tc>
                  <a:txBody>
                    <a:bodyPr/>
                    <a:lstStyle/>
                    <a:p>
                      <a:pPr algn="l" fontAlgn="b"/>
                      <a:r>
                        <a:rPr lang="en-US" sz="1200" u="none" strike="noStrike" baseline="0" dirty="0">
                          <a:effectLst/>
                        </a:rPr>
                        <a:t>TOTAL </a:t>
                      </a:r>
                      <a:r>
                        <a:rPr lang="en-US" sz="1200" u="none" strike="noStrike" baseline="0" dirty="0" smtClean="0">
                          <a:effectLst/>
                        </a:rPr>
                        <a:t>CERT/ADMIN</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153.75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153.75 </a:t>
                      </a:r>
                      <a:endParaRPr lang="en-US" sz="1200" b="0" i="0" u="none" strike="noStrike" baseline="0" dirty="0">
                        <a:effectLst/>
                        <a:latin typeface="Geneva"/>
                      </a:endParaRPr>
                    </a:p>
                  </a:txBody>
                  <a:tcPr marL="9525" marR="9525" marT="9525" marB="0" anchor="b"/>
                </a:tc>
                <a:tc>
                  <a:txBody>
                    <a:bodyPr/>
                    <a:lstStyle/>
                    <a:p>
                      <a:pPr algn="l" fontAlgn="b"/>
                      <a:r>
                        <a:rPr lang="en-US" sz="1200" u="none" strike="noStrike" baseline="0" dirty="0">
                          <a:effectLst/>
                        </a:rPr>
                        <a:t>                 </a:t>
                      </a:r>
                      <a:r>
                        <a:rPr lang="en-US" sz="1200" u="none" strike="noStrike" baseline="0" dirty="0" smtClean="0">
                          <a:effectLst/>
                        </a:rPr>
                        <a:t>2.81 </a:t>
                      </a:r>
                      <a:endParaRPr lang="en-US" sz="1200" b="0" i="0" u="none" strike="noStrike" baseline="0" dirty="0">
                        <a:effectLst/>
                        <a:latin typeface="Geneva"/>
                      </a:endParaRPr>
                    </a:p>
                  </a:txBody>
                  <a:tcPr marL="9525" marR="9525" marT="9525" marB="0" anchor="b"/>
                </a:tc>
              </a:tr>
            </a:tbl>
          </a:graphicData>
        </a:graphic>
      </p:graphicFrame>
      <p:sp>
        <p:nvSpPr>
          <p:cNvPr id="5" name="TextBox 4"/>
          <p:cNvSpPr txBox="1"/>
          <p:nvPr/>
        </p:nvSpPr>
        <p:spPr>
          <a:xfrm>
            <a:off x="609599" y="5334000"/>
            <a:ext cx="6172201" cy="1477328"/>
          </a:xfrm>
          <a:prstGeom prst="rect">
            <a:avLst/>
          </a:prstGeom>
          <a:noFill/>
        </p:spPr>
        <p:txBody>
          <a:bodyPr wrap="square" rtlCol="0">
            <a:spAutoFit/>
          </a:bodyPr>
          <a:lstStyle/>
          <a:p>
            <a:r>
              <a:rPr lang="en-US" sz="1000" dirty="0" smtClean="0"/>
              <a:t>Overall increase of 2.8 from 17-18 actual is a combination of staff decreases in some areas, increases in others and moving of staff between programs.  The decreases include a 1.0 District Math Coach, .40 PE Teacher at WHS and .35 at Yale.  The increases include 2 additional 3</a:t>
            </a:r>
            <a:r>
              <a:rPr lang="en-US" sz="1000" baseline="30000" dirty="0" smtClean="0"/>
              <a:t>rd</a:t>
            </a:r>
            <a:r>
              <a:rPr lang="en-US" sz="1000" dirty="0" smtClean="0"/>
              <a:t> grade teachers, a 1.0 Math teacher and WHS, a 1.0 ELL/Intervention teacher at WPS, .20 Principal at Yale being filled by at teacher/intern and .40 Physical Therapist that we previously contracted.</a:t>
            </a:r>
          </a:p>
          <a:p>
            <a:endParaRPr lang="en-US" sz="1000" dirty="0"/>
          </a:p>
          <a:p>
            <a:r>
              <a:rPr lang="en-US" sz="1000" dirty="0" smtClean="0"/>
              <a:t>The budget also includes a 9</a:t>
            </a:r>
            <a:r>
              <a:rPr lang="en-US" sz="1000" baseline="30000" dirty="0" smtClean="0"/>
              <a:t>th</a:t>
            </a:r>
            <a:r>
              <a:rPr lang="en-US" sz="1000" dirty="0" smtClean="0"/>
              <a:t> KG teacher.  This was not a full increase from 17-18 as we had one position at WPS that only filled by one staff member, but we had another on administrative leave for a large part of the year which is included in the 17-18 count.</a:t>
            </a:r>
            <a:endParaRPr lang="en-US" sz="1000" dirty="0"/>
          </a:p>
        </p:txBody>
      </p:sp>
    </p:spTree>
    <p:extLst>
      <p:ext uri="{BB962C8B-B14F-4D97-AF65-F5344CB8AC3E}">
        <p14:creationId xmlns:p14="http://schemas.microsoft.com/office/powerpoint/2010/main" val="330764287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US" dirty="0" smtClean="0"/>
              <a:t>Classified Staff</a:t>
            </a:r>
            <a:endParaRPr lang="en-US" dirty="0"/>
          </a:p>
        </p:txBody>
      </p:sp>
      <p:graphicFrame>
        <p:nvGraphicFramePr>
          <p:cNvPr id="8" name="Table 7"/>
          <p:cNvGraphicFramePr>
            <a:graphicFrameLocks noGrp="1"/>
          </p:cNvGraphicFramePr>
          <p:nvPr>
            <p:extLst>
              <p:ext uri="{D42A27DB-BD31-4B8C-83A1-F6EECF244321}">
                <p14:modId xmlns:p14="http://schemas.microsoft.com/office/powerpoint/2010/main" val="4065517219"/>
              </p:ext>
            </p:extLst>
          </p:nvPr>
        </p:nvGraphicFramePr>
        <p:xfrm>
          <a:off x="762000" y="1371599"/>
          <a:ext cx="7696200" cy="5558527"/>
        </p:xfrm>
        <a:graphic>
          <a:graphicData uri="http://schemas.openxmlformats.org/drawingml/2006/table">
            <a:tbl>
              <a:tblPr>
                <a:tableStyleId>{5C22544A-7EE6-4342-B048-85BDC9FD1C3A}</a:tableStyleId>
              </a:tblPr>
              <a:tblGrid>
                <a:gridCol w="1936963"/>
                <a:gridCol w="885468"/>
                <a:gridCol w="1121594"/>
                <a:gridCol w="1151110"/>
                <a:gridCol w="2601065"/>
              </a:tblGrid>
              <a:tr h="423590">
                <a:tc>
                  <a:txBody>
                    <a:bodyPr/>
                    <a:lstStyle/>
                    <a:p>
                      <a:pPr algn="ctr" fontAlgn="b"/>
                      <a:r>
                        <a:rPr lang="en-US" sz="1200" b="1" u="sng" strike="noStrike" dirty="0">
                          <a:effectLst/>
                        </a:rPr>
                        <a:t>PROGRAM</a:t>
                      </a:r>
                      <a:endParaRPr lang="en-US" sz="1200" b="1" i="0" u="sng" strike="noStrike" dirty="0">
                        <a:effectLst/>
                        <a:latin typeface="Geneva"/>
                      </a:endParaRPr>
                    </a:p>
                  </a:txBody>
                  <a:tcPr marL="9525" marR="9525" marT="9525" marB="0" anchor="b"/>
                </a:tc>
                <a:tc>
                  <a:txBody>
                    <a:bodyPr/>
                    <a:lstStyle/>
                    <a:p>
                      <a:pPr algn="ctr" fontAlgn="b"/>
                      <a:r>
                        <a:rPr lang="en-US" sz="1400" b="1" u="none" strike="noStrike" baseline="0" dirty="0" smtClean="0">
                          <a:effectLst/>
                        </a:rPr>
                        <a:t>17-18 Actual</a:t>
                      </a:r>
                      <a:endParaRPr lang="en-US" sz="1400" b="1" i="0" u="none" strike="noStrike" baseline="0" dirty="0">
                        <a:effectLst/>
                        <a:latin typeface="Geneva"/>
                      </a:endParaRPr>
                    </a:p>
                  </a:txBody>
                  <a:tcPr marL="9525" marR="9525" marT="9525" marB="0" anchor="b"/>
                </a:tc>
                <a:tc>
                  <a:txBody>
                    <a:bodyPr/>
                    <a:lstStyle/>
                    <a:p>
                      <a:pPr algn="ctr" fontAlgn="b"/>
                      <a:r>
                        <a:rPr lang="en-US" sz="1400" b="1" u="none" strike="noStrike" baseline="0" dirty="0" smtClean="0">
                          <a:effectLst/>
                        </a:rPr>
                        <a:t>18-19 Budget</a:t>
                      </a:r>
                      <a:endParaRPr lang="en-US" sz="1400" b="1" i="0" u="none" strike="noStrike" baseline="0" dirty="0">
                        <a:effectLst/>
                        <a:latin typeface="Geneva"/>
                      </a:endParaRPr>
                    </a:p>
                  </a:txBody>
                  <a:tcPr marL="9525" marR="9525" marT="9525" marB="0" anchor="b"/>
                </a:tc>
                <a:tc>
                  <a:txBody>
                    <a:bodyPr/>
                    <a:lstStyle/>
                    <a:p>
                      <a:pPr algn="ctr" fontAlgn="b"/>
                      <a:r>
                        <a:rPr lang="en-US" sz="1200" b="1" u="sng" strike="noStrike" dirty="0">
                          <a:effectLst/>
                        </a:rPr>
                        <a:t>DIFFERENCE</a:t>
                      </a:r>
                      <a:endParaRPr lang="en-US" sz="1200" b="1" i="0" u="sng" strike="noStrike" dirty="0">
                        <a:effectLst/>
                        <a:latin typeface="Geneva"/>
                      </a:endParaRPr>
                    </a:p>
                  </a:txBody>
                  <a:tcPr marL="9525" marR="9525" marT="9525" marB="0" anchor="b"/>
                </a:tc>
                <a:tc>
                  <a:txBody>
                    <a:bodyPr/>
                    <a:lstStyle/>
                    <a:p>
                      <a:pPr algn="l" fontAlgn="b"/>
                      <a:r>
                        <a:rPr lang="en-US" sz="1200" b="1" u="sng" strike="noStrike" dirty="0">
                          <a:effectLst/>
                        </a:rPr>
                        <a:t>EXPLANATION</a:t>
                      </a:r>
                      <a:endParaRPr lang="en-US" sz="1200" b="1" i="0" u="sng" strike="noStrike" dirty="0">
                        <a:effectLst/>
                        <a:latin typeface="Geneva"/>
                      </a:endParaRPr>
                    </a:p>
                  </a:txBody>
                  <a:tcPr marL="9525" marR="9525" marT="9525" marB="0" anchor="b"/>
                </a:tc>
              </a:tr>
              <a:tr h="541972">
                <a:tc>
                  <a:txBody>
                    <a:bodyPr/>
                    <a:lstStyle/>
                    <a:p>
                      <a:pPr algn="l" fontAlgn="b"/>
                      <a:r>
                        <a:rPr lang="en-US" sz="1200" u="none" strike="noStrike" dirty="0">
                          <a:effectLst/>
                        </a:rPr>
                        <a:t>BASIC ED</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33.14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32.85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.90 </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smtClean="0">
                          <a:effectLst/>
                          <a:latin typeface="+mn-lt"/>
                        </a:rPr>
                        <a:t>Decrease</a:t>
                      </a:r>
                      <a:r>
                        <a:rPr lang="en-US" sz="1200" b="0" i="0" u="none" strike="noStrike" baseline="0" dirty="0" smtClean="0">
                          <a:effectLst/>
                          <a:latin typeface="+mn-lt"/>
                        </a:rPr>
                        <a:t> in behavior para at WIS and increased in LPN staff at WPS and WIS, Para at WHS in PASS program</a:t>
                      </a:r>
                      <a:endParaRPr lang="en-US" sz="1200" b="0" i="0" u="none" strike="noStrike" dirty="0">
                        <a:effectLst/>
                        <a:latin typeface="Geneva"/>
                      </a:endParaRPr>
                    </a:p>
                  </a:txBody>
                  <a:tcPr marL="9525" marR="9525" marT="9525" marB="0" anchor="b"/>
                </a:tc>
              </a:tr>
              <a:tr h="258577">
                <a:tc>
                  <a:txBody>
                    <a:bodyPr/>
                    <a:lstStyle/>
                    <a:p>
                      <a:pPr algn="l" fontAlgn="b"/>
                      <a:r>
                        <a:rPr lang="en-US" sz="1200" u="none" strike="noStrike">
                          <a:effectLst/>
                        </a:rPr>
                        <a:t>ALTERNATIVE ED</a:t>
                      </a:r>
                      <a:endParaRPr lang="en-US" sz="1200" b="0" i="0" u="none" strike="noStrike">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1.15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1.61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0.46 </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smtClean="0">
                          <a:effectLst/>
                          <a:latin typeface="Geneva"/>
                        </a:rPr>
                        <a:t>Increase</a:t>
                      </a:r>
                      <a:r>
                        <a:rPr lang="en-US" sz="1200" b="0" i="0" u="none" strike="noStrike" baseline="0" dirty="0" smtClean="0">
                          <a:effectLst/>
                          <a:latin typeface="Geneva"/>
                        </a:rPr>
                        <a:t> of 5 hour para at TEAM</a:t>
                      </a:r>
                      <a:endParaRPr lang="en-US" sz="1200" b="0" i="0" u="none" strike="noStrike" dirty="0">
                        <a:effectLst/>
                        <a:latin typeface="Geneva"/>
                      </a:endParaRPr>
                    </a:p>
                  </a:txBody>
                  <a:tcPr marL="9525" marR="9525" marT="9525" marB="0" anchor="b"/>
                </a:tc>
              </a:tr>
              <a:tr h="541972">
                <a:tc>
                  <a:txBody>
                    <a:bodyPr/>
                    <a:lstStyle/>
                    <a:p>
                      <a:pPr algn="l" fontAlgn="b"/>
                      <a:r>
                        <a:rPr lang="en-US" sz="1200" u="none" strike="noStrike">
                          <a:effectLst/>
                        </a:rPr>
                        <a:t>SPECIAL ED</a:t>
                      </a:r>
                      <a:endParaRPr lang="en-US" sz="1200" b="0" i="0" u="none" strike="noStrike">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25.36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29.00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3.64 </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smtClean="0">
                          <a:effectLst/>
                          <a:latin typeface="Geneva"/>
                        </a:rPr>
                        <a:t>A</a:t>
                      </a:r>
                      <a:r>
                        <a:rPr lang="en-US" sz="1200" b="0" i="0" u="none" strike="noStrike" baseline="0" dirty="0" smtClean="0">
                          <a:effectLst/>
                          <a:latin typeface="Geneva"/>
                        </a:rPr>
                        <a:t> number of temp positions hired as permanent and </a:t>
                      </a:r>
                      <a:r>
                        <a:rPr lang="en-US" sz="1200" b="0" i="0" u="none" strike="noStrike" baseline="0" dirty="0" err="1" smtClean="0">
                          <a:effectLst/>
                          <a:latin typeface="Geneva"/>
                        </a:rPr>
                        <a:t>add’l</a:t>
                      </a:r>
                      <a:r>
                        <a:rPr lang="en-US" sz="1200" b="0" i="0" u="none" strike="noStrike" baseline="0" dirty="0" smtClean="0">
                          <a:effectLst/>
                          <a:latin typeface="Geneva"/>
                        </a:rPr>
                        <a:t> positions in case high need students move into district</a:t>
                      </a:r>
                      <a:endParaRPr lang="en-US" sz="1200" b="0" i="0" u="none" strike="noStrike" dirty="0">
                        <a:effectLst/>
                        <a:latin typeface="Geneva"/>
                      </a:endParaRPr>
                    </a:p>
                  </a:txBody>
                  <a:tcPr marL="9525" marR="9525" marT="9525" marB="0" anchor="b"/>
                </a:tc>
              </a:tr>
              <a:tr h="258577">
                <a:tc>
                  <a:txBody>
                    <a:bodyPr/>
                    <a:lstStyle/>
                    <a:p>
                      <a:pPr algn="l" fontAlgn="b"/>
                      <a:r>
                        <a:rPr lang="en-US" sz="1200" u="none" strike="noStrike">
                          <a:effectLst/>
                        </a:rPr>
                        <a:t>CTE</a:t>
                      </a:r>
                      <a:endParaRPr lang="en-US" sz="1200" b="0" i="0" u="none" strike="noStrike">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0.77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0.77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0</a:t>
                      </a:r>
                      <a:endParaRPr lang="en-US" sz="1200" b="0" i="0" u="none" strike="noStrike" dirty="0">
                        <a:effectLst/>
                        <a:latin typeface="Geneva"/>
                      </a:endParaRPr>
                    </a:p>
                  </a:txBody>
                  <a:tcPr marL="9525" marR="9525" marT="9525" marB="0" anchor="b"/>
                </a:tc>
                <a:tc>
                  <a:txBody>
                    <a:bodyPr/>
                    <a:lstStyle/>
                    <a:p>
                      <a:pPr algn="l" fontAlgn="b"/>
                      <a:endParaRPr lang="en-US" sz="1200" b="0" i="0" u="none" strike="noStrike" dirty="0">
                        <a:effectLst/>
                        <a:latin typeface="Geneva"/>
                      </a:endParaRPr>
                    </a:p>
                  </a:txBody>
                  <a:tcPr marL="9525" marR="9525" marT="9525" marB="0" anchor="b"/>
                </a:tc>
              </a:tr>
              <a:tr h="258577">
                <a:tc>
                  <a:txBody>
                    <a:bodyPr/>
                    <a:lstStyle/>
                    <a:p>
                      <a:pPr algn="l" fontAlgn="b"/>
                      <a:r>
                        <a:rPr lang="en-US" sz="1200" u="none" strike="noStrike">
                          <a:effectLst/>
                        </a:rPr>
                        <a:t>REMEDIATION</a:t>
                      </a:r>
                      <a:endParaRPr lang="en-US" sz="1200" b="0" i="0" u="none" strike="noStrike">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7.61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7.11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.50</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baseline="0" dirty="0" smtClean="0">
                          <a:effectLst/>
                          <a:latin typeface="Geneva"/>
                        </a:rPr>
                        <a:t>Decrease thru attrition at WMS</a:t>
                      </a:r>
                      <a:endParaRPr lang="en-US" sz="1200" b="0" i="0" u="none" strike="noStrike" dirty="0">
                        <a:effectLst/>
                        <a:latin typeface="Geneva"/>
                      </a:endParaRPr>
                    </a:p>
                  </a:txBody>
                  <a:tcPr marL="9525" marR="9525" marT="9525" marB="0" anchor="b"/>
                </a:tc>
              </a:tr>
              <a:tr h="258577">
                <a:tc>
                  <a:txBody>
                    <a:bodyPr/>
                    <a:lstStyle/>
                    <a:p>
                      <a:pPr algn="l" fontAlgn="b"/>
                      <a:r>
                        <a:rPr lang="en-US" sz="1200" u="none" strike="noStrike">
                          <a:effectLst/>
                        </a:rPr>
                        <a:t>STATE BILINGUAL</a:t>
                      </a:r>
                      <a:endParaRPr lang="en-US" sz="1200" b="0" i="0" u="none" strike="noStrike">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1.56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2.3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           .74                                                  </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smtClean="0">
                          <a:effectLst/>
                          <a:latin typeface="Geneva"/>
                        </a:rPr>
                        <a:t>Change</a:t>
                      </a:r>
                      <a:r>
                        <a:rPr lang="en-US" sz="1200" b="0" i="0" u="none" strike="noStrike" baseline="0" dirty="0" smtClean="0">
                          <a:effectLst/>
                          <a:latin typeface="Geneva"/>
                        </a:rPr>
                        <a:t> in accounting practice</a:t>
                      </a:r>
                      <a:endParaRPr lang="en-US" sz="1200" b="0" i="0" u="none" strike="noStrike" dirty="0">
                        <a:effectLst/>
                        <a:latin typeface="Geneva"/>
                      </a:endParaRPr>
                    </a:p>
                  </a:txBody>
                  <a:tcPr marL="9525" marR="9525" marT="9525" marB="0" anchor="b"/>
                </a:tc>
              </a:tr>
              <a:tr h="258577">
                <a:tc>
                  <a:txBody>
                    <a:bodyPr/>
                    <a:lstStyle/>
                    <a:p>
                      <a:pPr algn="l" fontAlgn="b"/>
                      <a:r>
                        <a:rPr lang="en-US" sz="1200" u="none" strike="noStrike">
                          <a:effectLst/>
                        </a:rPr>
                        <a:t>DAYCARE</a:t>
                      </a:r>
                      <a:endParaRPr lang="en-US" sz="1200" b="0" i="0" u="none" strike="noStrike">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2.28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2.22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(.06) </a:t>
                      </a:r>
                      <a:endParaRPr lang="en-US" sz="1200" b="0" i="0" u="none" strike="noStrike" dirty="0">
                        <a:effectLst/>
                        <a:latin typeface="Geneva"/>
                      </a:endParaRPr>
                    </a:p>
                  </a:txBody>
                  <a:tcPr marL="9525" marR="9525" marT="9525" marB="0" anchor="b"/>
                </a:tc>
                <a:tc>
                  <a:txBody>
                    <a:bodyPr/>
                    <a:lstStyle/>
                    <a:p>
                      <a:pPr algn="l" fontAlgn="b"/>
                      <a:endParaRPr lang="en-US" sz="1200" b="0" i="0" u="none" strike="noStrike" dirty="0">
                        <a:effectLst/>
                        <a:latin typeface="Geneva"/>
                      </a:endParaRPr>
                    </a:p>
                  </a:txBody>
                  <a:tcPr marL="9525" marR="9525" marT="9525" marB="0" anchor="b"/>
                </a:tc>
              </a:tr>
              <a:tr h="501943">
                <a:tc>
                  <a:txBody>
                    <a:bodyPr/>
                    <a:lstStyle/>
                    <a:p>
                      <a:pPr algn="l" fontAlgn="b"/>
                      <a:r>
                        <a:rPr lang="en-US" sz="1200" u="none" strike="noStrike" dirty="0">
                          <a:effectLst/>
                        </a:rPr>
                        <a:t>SUPT/BUSINESS/HR/COMMUNICATIONS</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7.22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7.23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.01 </a:t>
                      </a:r>
                      <a:endParaRPr lang="en-US" sz="1200" b="0" i="0" u="none" strike="noStrike" dirty="0">
                        <a:effectLst/>
                        <a:latin typeface="Geneva"/>
                      </a:endParaRPr>
                    </a:p>
                  </a:txBody>
                  <a:tcPr marL="9525" marR="9525" marT="9525" marB="0" anchor="b"/>
                </a:tc>
                <a:tc>
                  <a:txBody>
                    <a:bodyPr/>
                    <a:lstStyle/>
                    <a:p>
                      <a:pPr algn="l" fontAlgn="b"/>
                      <a:endParaRPr lang="en-US" sz="1200" b="0" i="0" u="none" strike="noStrike" dirty="0">
                        <a:effectLst/>
                        <a:latin typeface="Geneva"/>
                      </a:endParaRPr>
                    </a:p>
                  </a:txBody>
                  <a:tcPr marL="9525" marR="9525" marT="9525" marB="0" anchor="b"/>
                </a:tc>
              </a:tr>
              <a:tr h="501943">
                <a:tc>
                  <a:txBody>
                    <a:bodyPr/>
                    <a:lstStyle/>
                    <a:p>
                      <a:pPr algn="l" fontAlgn="b"/>
                      <a:r>
                        <a:rPr lang="en-US" sz="1200" u="none" strike="noStrike">
                          <a:effectLst/>
                        </a:rPr>
                        <a:t>GROUNDS/CUSTODIAL/MAINTENANCE</a:t>
                      </a:r>
                      <a:endParaRPr lang="en-US" sz="1200" b="0" i="0" u="none" strike="noStrike">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24.75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25.89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1.14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smtClean="0">
                          <a:effectLst/>
                        </a:rPr>
                        <a:t>Custodian</a:t>
                      </a:r>
                      <a:r>
                        <a:rPr lang="en-US" sz="1200" u="none" strike="noStrike" baseline="0" dirty="0" smtClean="0">
                          <a:effectLst/>
                        </a:rPr>
                        <a:t> and increased HVAC</a:t>
                      </a:r>
                      <a:endParaRPr lang="en-US" sz="1200" b="0" i="0" u="none" strike="noStrike" dirty="0">
                        <a:effectLst/>
                        <a:latin typeface="Geneva"/>
                      </a:endParaRPr>
                    </a:p>
                  </a:txBody>
                  <a:tcPr marL="9525" marR="9525" marT="9525" marB="0" anchor="b"/>
                </a:tc>
              </a:tr>
              <a:tr h="258577">
                <a:tc>
                  <a:txBody>
                    <a:bodyPr/>
                    <a:lstStyle/>
                    <a:p>
                      <a:pPr algn="l" fontAlgn="b"/>
                      <a:r>
                        <a:rPr lang="en-US" sz="1200" u="none" strike="noStrike">
                          <a:effectLst/>
                        </a:rPr>
                        <a:t>TECHNOLOGY</a:t>
                      </a:r>
                      <a:endParaRPr lang="en-US" sz="1200" b="0" i="0" u="none" strike="noStrike">
                        <a:effectLst/>
                        <a:latin typeface="Geneva"/>
                      </a:endParaRPr>
                    </a:p>
                  </a:txBody>
                  <a:tcPr marL="9525" marR="9525" marT="9525" marB="0" anchor="b"/>
                </a:tc>
                <a:tc>
                  <a:txBody>
                    <a:bodyPr/>
                    <a:lstStyle/>
                    <a:p>
                      <a:pPr algn="l" fontAlgn="b"/>
                      <a:r>
                        <a:rPr lang="en-US" sz="1200" u="none" strike="noStrike" dirty="0">
                          <a:effectLst/>
                        </a:rPr>
                        <a:t>           4.00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4.00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   </a:t>
                      </a:r>
                      <a:endParaRPr lang="en-US" sz="1200" b="0" i="0" u="none" strike="noStrike" dirty="0">
                        <a:effectLst/>
                        <a:latin typeface="Geneva"/>
                      </a:endParaRPr>
                    </a:p>
                  </a:txBody>
                  <a:tcPr marL="9525" marR="9525" marT="9525" marB="0" anchor="b"/>
                </a:tc>
                <a:tc>
                  <a:txBody>
                    <a:bodyPr/>
                    <a:lstStyle/>
                    <a:p>
                      <a:pPr algn="l" fontAlgn="b"/>
                      <a:endParaRPr lang="en-US" sz="1200" b="0" i="0" u="none" strike="noStrike" dirty="0">
                        <a:effectLst/>
                        <a:latin typeface="Geneva"/>
                      </a:endParaRPr>
                    </a:p>
                  </a:txBody>
                  <a:tcPr marL="9525" marR="9525" marT="9525" marB="0" anchor="b"/>
                </a:tc>
              </a:tr>
              <a:tr h="258577">
                <a:tc>
                  <a:txBody>
                    <a:bodyPr/>
                    <a:lstStyle/>
                    <a:p>
                      <a:pPr algn="l" fontAlgn="b"/>
                      <a:r>
                        <a:rPr lang="en-US" sz="1200" u="none" strike="noStrike">
                          <a:effectLst/>
                        </a:rPr>
                        <a:t>FOOD SERVICE</a:t>
                      </a:r>
                      <a:endParaRPr lang="en-US" sz="1200" b="0" i="0" u="none" strike="noStrike">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7.94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8.31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 0.30</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smtClean="0">
                          <a:effectLst/>
                          <a:latin typeface="Geneva"/>
                        </a:rPr>
                        <a:t>Increased</a:t>
                      </a:r>
                      <a:r>
                        <a:rPr lang="en-US" sz="1200" b="0" i="0" u="none" strike="noStrike" baseline="0" dirty="0" smtClean="0">
                          <a:effectLst/>
                          <a:latin typeface="Geneva"/>
                        </a:rPr>
                        <a:t> hours at WMS</a:t>
                      </a:r>
                      <a:endParaRPr lang="en-US" sz="1200" b="0" i="0" u="none" strike="noStrike" dirty="0">
                        <a:effectLst/>
                        <a:latin typeface="Geneva"/>
                      </a:endParaRPr>
                    </a:p>
                  </a:txBody>
                  <a:tcPr marL="9525" marR="9525" marT="9525" marB="0" anchor="b"/>
                </a:tc>
              </a:tr>
              <a:tr h="541972">
                <a:tc>
                  <a:txBody>
                    <a:bodyPr/>
                    <a:lstStyle/>
                    <a:p>
                      <a:pPr algn="l" fontAlgn="b"/>
                      <a:r>
                        <a:rPr lang="en-US" sz="1200" u="none" strike="noStrike" dirty="0" smtClean="0">
                          <a:effectLst/>
                        </a:rPr>
                        <a:t>TRANSPORTATION</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37.70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45.22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 5.14</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smtClean="0">
                          <a:effectLst/>
                        </a:rPr>
                        <a:t>Increased office staff, behavior staff and increased</a:t>
                      </a:r>
                      <a:r>
                        <a:rPr lang="en-US" sz="1200" u="none" strike="noStrike" baseline="0" dirty="0" smtClean="0">
                          <a:effectLst/>
                        </a:rPr>
                        <a:t> routes to cover growth at WSD, WSD and LCSD.</a:t>
                      </a:r>
                      <a:endParaRPr lang="en-US" sz="1200" b="0" i="0" u="none" strike="noStrike" dirty="0">
                        <a:effectLst/>
                        <a:latin typeface="Geneva"/>
                      </a:endParaRPr>
                    </a:p>
                  </a:txBody>
                  <a:tcPr marL="9525" marR="9525" marT="9525" marB="0" anchor="b"/>
                </a:tc>
              </a:tr>
              <a:tr h="364398">
                <a:tc>
                  <a:txBody>
                    <a:bodyPr/>
                    <a:lstStyle/>
                    <a:p>
                      <a:pPr algn="l" fontAlgn="b"/>
                      <a:r>
                        <a:rPr lang="en-US" sz="1000" b="0" i="0" u="none" strike="noStrike" dirty="0" smtClean="0">
                          <a:effectLst/>
                          <a:latin typeface="Geneva"/>
                        </a:rPr>
                        <a:t>FAMILY</a:t>
                      </a:r>
                      <a:r>
                        <a:rPr lang="en-US" sz="1000" b="0" i="0" u="none" strike="noStrike" baseline="0" dirty="0" smtClean="0">
                          <a:effectLst/>
                          <a:latin typeface="Geneva"/>
                        </a:rPr>
                        <a:t> RESOURCE COORD</a:t>
                      </a:r>
                      <a:endParaRPr lang="en-US" sz="1000" b="0" i="0" u="none" strike="noStrike" dirty="0">
                        <a:effectLst/>
                        <a:latin typeface="Geneva"/>
                      </a:endParaRPr>
                    </a:p>
                  </a:txBody>
                  <a:tcPr marL="9525" marR="9525" marT="9525" marB="0" anchor="b"/>
                </a:tc>
                <a:tc>
                  <a:txBody>
                    <a:bodyPr/>
                    <a:lstStyle/>
                    <a:p>
                      <a:pPr algn="ctr" fontAlgn="b"/>
                      <a:r>
                        <a:rPr lang="en-US" sz="1200" u="none" strike="noStrike" dirty="0" smtClean="0">
                          <a:effectLst/>
                        </a:rPr>
                        <a:t>           .63 </a:t>
                      </a:r>
                      <a:endParaRPr lang="en-US" sz="1200" b="0" i="0" u="none" strike="noStrike" dirty="0">
                        <a:effectLst/>
                        <a:latin typeface="Geneva"/>
                      </a:endParaRPr>
                    </a:p>
                  </a:txBody>
                  <a:tcPr marL="9525" marR="9525" marT="9525" marB="0" anchor="b"/>
                </a:tc>
                <a:tc>
                  <a:txBody>
                    <a:bodyPr/>
                    <a:lstStyle/>
                    <a:p>
                      <a:pPr algn="just" fontAlgn="b"/>
                      <a:r>
                        <a:rPr lang="en-US" sz="1200" b="0" i="0" u="none" strike="noStrike" dirty="0" smtClean="0">
                          <a:effectLst/>
                          <a:latin typeface="Geneva"/>
                        </a:rPr>
                        <a:t>                  .93</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smtClean="0">
                          <a:effectLst/>
                          <a:latin typeface="Geneva"/>
                        </a:rPr>
                        <a:t>                  .85</a:t>
                      </a:r>
                    </a:p>
                  </a:txBody>
                  <a:tcPr marL="9525" marR="9525" marT="9525" marB="0" anchor="b"/>
                </a:tc>
                <a:tc>
                  <a:txBody>
                    <a:bodyPr/>
                    <a:lstStyle/>
                    <a:p>
                      <a:pPr algn="l" fontAlgn="b"/>
                      <a:r>
                        <a:rPr lang="en-US" sz="1200" b="0" i="0" u="none" strike="noStrike" dirty="0" smtClean="0">
                          <a:effectLst/>
                          <a:latin typeface="Geneva"/>
                        </a:rPr>
                        <a:t>Grant received for FCRC to hire</a:t>
                      </a:r>
                      <a:r>
                        <a:rPr lang="en-US" sz="1200" b="0" i="0" u="none" strike="noStrike" baseline="0" dirty="0" smtClean="0">
                          <a:effectLst/>
                          <a:latin typeface="Geneva"/>
                        </a:rPr>
                        <a:t> a clerical assistant</a:t>
                      </a:r>
                      <a:endParaRPr lang="en-US" sz="1200" b="0" i="0" u="none" strike="noStrike" dirty="0">
                        <a:effectLst/>
                        <a:latin typeface="Geneva"/>
                      </a:endParaRPr>
                    </a:p>
                  </a:txBody>
                  <a:tcPr marL="9525" marR="9525" marT="9525" marB="0" anchor="b"/>
                </a:tc>
              </a:tr>
              <a:tr h="258577">
                <a:tc>
                  <a:txBody>
                    <a:bodyPr/>
                    <a:lstStyle/>
                    <a:p>
                      <a:pPr algn="l" fontAlgn="b"/>
                      <a:r>
                        <a:rPr lang="en-US" sz="1200" u="none" strike="noStrike">
                          <a:effectLst/>
                        </a:rPr>
                        <a:t>TOTAL CLASSIFIED STAFF</a:t>
                      </a:r>
                      <a:endParaRPr lang="en-US" sz="1200" b="0" i="0" u="none" strike="noStrike">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165.35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179.56 </a:t>
                      </a:r>
                      <a:endParaRPr lang="en-US" sz="1200" b="0" i="0" u="none" strike="noStrike" dirty="0">
                        <a:effectLst/>
                        <a:latin typeface="Geneva"/>
                      </a:endParaRPr>
                    </a:p>
                  </a:txBody>
                  <a:tcPr marL="9525" marR="9525" marT="9525" marB="0" anchor="b"/>
                </a:tc>
                <a:tc>
                  <a:txBody>
                    <a:bodyPr/>
                    <a:lstStyle/>
                    <a:p>
                      <a:pPr algn="l" fontAlgn="b"/>
                      <a:r>
                        <a:rPr lang="en-US" sz="1200" u="none" strike="noStrike" dirty="0">
                          <a:effectLst/>
                        </a:rPr>
                        <a:t>              </a:t>
                      </a:r>
                      <a:r>
                        <a:rPr lang="en-US" sz="1200" u="none" strike="noStrike" dirty="0" smtClean="0">
                          <a:effectLst/>
                        </a:rPr>
                        <a:t> 14.21 </a:t>
                      </a:r>
                      <a:endParaRPr lang="en-US" sz="1200" b="0" i="0" u="none" strike="noStrike" dirty="0">
                        <a:effectLst/>
                        <a:latin typeface="Geneva"/>
                      </a:endParaRPr>
                    </a:p>
                  </a:txBody>
                  <a:tcPr marL="9525" marR="9525" marT="9525" marB="0" anchor="b"/>
                </a:tc>
                <a:tc>
                  <a:txBody>
                    <a:bodyPr/>
                    <a:lstStyle/>
                    <a:p>
                      <a:pPr algn="l" fontAlgn="b"/>
                      <a:endParaRPr lang="en-US" sz="1200" b="0" i="0" u="none" strike="noStrike" dirty="0">
                        <a:effectLst/>
                        <a:latin typeface="Geneva"/>
                      </a:endParaRPr>
                    </a:p>
                  </a:txBody>
                  <a:tcPr marL="9525" marR="9525" marT="9525" marB="0" anchor="b"/>
                </a:tc>
              </a:tr>
            </a:tbl>
          </a:graphicData>
        </a:graphic>
      </p:graphicFrame>
    </p:spTree>
    <p:extLst>
      <p:ext uri="{BB962C8B-B14F-4D97-AF65-F5344CB8AC3E}">
        <p14:creationId xmlns:p14="http://schemas.microsoft.com/office/powerpoint/2010/main" val="346164410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1600" y="1219200"/>
            <a:ext cx="6858000" cy="1362075"/>
          </a:xfrm>
        </p:spPr>
        <p:txBody>
          <a:bodyPr/>
          <a:lstStyle/>
          <a:p>
            <a:r>
              <a:rPr lang="en-US" dirty="0" smtClean="0">
                <a:solidFill>
                  <a:schemeClr val="accent2"/>
                </a:solidFill>
                <a:effectLst>
                  <a:reflection blurRad="6350" stA="55000" endA="300" endPos="45500" dir="5400000" sy="-100000" algn="bl" rotWithShape="0"/>
                </a:effectLst>
              </a:rPr>
              <a:t>Other Funds</a:t>
            </a:r>
            <a:endParaRPr lang="en-US" dirty="0">
              <a:solidFill>
                <a:schemeClr val="accent2"/>
              </a:solidFill>
              <a:effectLst>
                <a:reflection blurRad="6350" stA="55000" endA="300" endPos="45500" dir="5400000" sy="-100000" algn="bl" rotWithShape="0"/>
              </a:effectLst>
            </a:endParaRPr>
          </a:p>
        </p:txBody>
      </p:sp>
      <p:sp>
        <p:nvSpPr>
          <p:cNvPr id="3" name="Text Placeholder 2"/>
          <p:cNvSpPr>
            <a:spLocks noGrp="1"/>
          </p:cNvSpPr>
          <p:nvPr>
            <p:ph type="body" idx="1"/>
          </p:nvPr>
        </p:nvSpPr>
        <p:spPr>
          <a:xfrm>
            <a:off x="3048000" y="2895600"/>
            <a:ext cx="5410200" cy="2133600"/>
          </a:xfrm>
        </p:spPr>
        <p:txBody>
          <a:bodyPr>
            <a:normAutofit/>
          </a:bodyPr>
          <a:lstStyle/>
          <a:p>
            <a:r>
              <a:rPr lang="en-US" dirty="0" smtClean="0"/>
              <a:t>Capital Projects  </a:t>
            </a:r>
          </a:p>
          <a:p>
            <a:r>
              <a:rPr lang="en-US" dirty="0" smtClean="0"/>
              <a:t>Debt Service</a:t>
            </a:r>
          </a:p>
          <a:p>
            <a:r>
              <a:rPr lang="en-US" dirty="0" smtClean="0"/>
              <a:t>ASB	 </a:t>
            </a:r>
          </a:p>
          <a:p>
            <a:r>
              <a:rPr lang="en-US" dirty="0" smtClean="0"/>
              <a:t>Transportation vehicle</a:t>
            </a:r>
            <a:endParaRPr lang="en-U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566056" y="381000"/>
            <a:ext cx="7511144" cy="990600"/>
          </a:xfrm>
        </p:spPr>
        <p:txBody>
          <a:bodyPr>
            <a:noAutofit/>
          </a:bodyPr>
          <a:lstStyle/>
          <a:p>
            <a:r>
              <a:rPr lang="en-US" b="1" dirty="0" smtClean="0">
                <a:ln w="18415" cmpd="sng">
                  <a:solidFill>
                    <a:srgbClr val="FFFFFF"/>
                  </a:solidFill>
                  <a:prstDash val="solid"/>
                </a:ln>
                <a:solidFill>
                  <a:srgbClr val="FFFFFF"/>
                </a:solidFill>
                <a:effectLst>
                  <a:reflection blurRad="6350" stA="55000" endA="300" endPos="45500" dir="5400000" sy="-100000" algn="bl" rotWithShape="0"/>
                </a:effectLst>
                <a:latin typeface="Century Gothic" pitchFamily="34" charset="0"/>
              </a:rPr>
              <a:t>C</a:t>
            </a:r>
            <a:r>
              <a:rPr lang="en-US" b="1" dirty="0" smtClean="0">
                <a:ln w="18415" cmpd="sng">
                  <a:solidFill>
                    <a:srgbClr val="FFFFFF"/>
                  </a:solidFill>
                  <a:prstDash val="solid"/>
                </a:ln>
                <a:solidFill>
                  <a:schemeClr val="accent2"/>
                </a:solidFill>
                <a:effectLst>
                  <a:reflection blurRad="6350" stA="55000" endA="300" endPos="45500" dir="5400000" sy="-100000" algn="bl" rotWithShape="0"/>
                </a:effectLst>
                <a:latin typeface="Century Gothic" pitchFamily="34" charset="0"/>
              </a:rPr>
              <a:t>CAPITAL PROJECTS FUND</a:t>
            </a:r>
            <a:endParaRPr lang="en-US" b="1" dirty="0">
              <a:ln w="18415" cmpd="sng">
                <a:solidFill>
                  <a:srgbClr val="FFFFFF"/>
                </a:solidFill>
                <a:prstDash val="solid"/>
              </a:ln>
              <a:solidFill>
                <a:srgbClr val="FFFFFF"/>
              </a:solidFill>
              <a:effectLst>
                <a:reflection blurRad="6350" stA="55000" endA="300" endPos="45500" dir="5400000" sy="-100000" algn="bl" rotWithShape="0"/>
              </a:effectLst>
              <a:latin typeface="Century Gothic" pitchFamily="34" charset="0"/>
            </a:endParaRPr>
          </a:p>
        </p:txBody>
      </p:sp>
      <p:sp>
        <p:nvSpPr>
          <p:cNvPr id="5" name="Content Placeholder 4"/>
          <p:cNvSpPr>
            <a:spLocks noGrp="1"/>
          </p:cNvSpPr>
          <p:nvPr>
            <p:ph idx="1"/>
          </p:nvPr>
        </p:nvSpPr>
        <p:spPr>
          <a:xfrm>
            <a:off x="533400" y="1981200"/>
            <a:ext cx="8153400" cy="3581400"/>
          </a:xfrm>
          <a:effectLst>
            <a:outerShdw blurRad="76200" dist="12700" dir="2700000" sy="-23000" kx="-800400" algn="bl" rotWithShape="0">
              <a:prstClr val="black">
                <a:alpha val="20000"/>
              </a:prstClr>
            </a:outerShdw>
          </a:effectLst>
        </p:spPr>
        <p:txBody>
          <a:bodyPr/>
          <a:lstStyle/>
          <a:p>
            <a:pPr>
              <a:buClr>
                <a:schemeClr val="bg2">
                  <a:lumMod val="20000"/>
                  <a:lumOff val="80000"/>
                </a:schemeClr>
              </a:buClr>
            </a:pPr>
            <a:endParaRPr lang="en-US" dirty="0" smtClean="0"/>
          </a:p>
          <a:p>
            <a:pPr>
              <a:buClr>
                <a:schemeClr val="bg2">
                  <a:lumMod val="20000"/>
                  <a:lumOff val="80000"/>
                </a:schemeClr>
              </a:buClr>
            </a:pPr>
            <a:r>
              <a:rPr lang="en-US" dirty="0" smtClean="0"/>
              <a:t>Beginning Fund Balance	$95,000</a:t>
            </a:r>
          </a:p>
          <a:p>
            <a:pPr>
              <a:buClr>
                <a:schemeClr val="bg2">
                  <a:lumMod val="20000"/>
                  <a:lumOff val="80000"/>
                </a:schemeClr>
              </a:buClr>
              <a:buNone/>
            </a:pPr>
            <a:endParaRPr lang="en-US" sz="1600" dirty="0" smtClean="0"/>
          </a:p>
          <a:p>
            <a:pPr>
              <a:buClr>
                <a:schemeClr val="bg2">
                  <a:lumMod val="20000"/>
                  <a:lumOff val="80000"/>
                </a:schemeClr>
              </a:buClr>
            </a:pPr>
            <a:r>
              <a:rPr lang="en-US" dirty="0" smtClean="0"/>
              <a:t>Revenues/Other Fin </a:t>
            </a:r>
            <a:r>
              <a:rPr lang="en-US" dirty="0" err="1" smtClean="0"/>
              <a:t>Srce</a:t>
            </a:r>
            <a:r>
              <a:rPr lang="en-US" dirty="0" smtClean="0"/>
              <a:t>	$644,500</a:t>
            </a:r>
          </a:p>
          <a:p>
            <a:pPr>
              <a:buClr>
                <a:schemeClr val="bg2">
                  <a:lumMod val="20000"/>
                  <a:lumOff val="80000"/>
                </a:schemeClr>
              </a:buClr>
              <a:buNone/>
            </a:pPr>
            <a:r>
              <a:rPr lang="en-US" sz="1600" dirty="0" smtClean="0"/>
              <a:t>	</a:t>
            </a:r>
          </a:p>
          <a:p>
            <a:pPr>
              <a:buClr>
                <a:schemeClr val="bg2">
                  <a:lumMod val="20000"/>
                  <a:lumOff val="80000"/>
                </a:schemeClr>
              </a:buClr>
            </a:pPr>
            <a:r>
              <a:rPr lang="en-US" dirty="0" smtClean="0"/>
              <a:t>Expenditures/Fin Uses		$</a:t>
            </a:r>
            <a:r>
              <a:rPr lang="en-US" u="sng" dirty="0" smtClean="0"/>
              <a:t>676,750</a:t>
            </a:r>
          </a:p>
          <a:p>
            <a:pPr>
              <a:buClr>
                <a:schemeClr val="bg2">
                  <a:lumMod val="20000"/>
                  <a:lumOff val="80000"/>
                </a:schemeClr>
              </a:buClr>
              <a:buNone/>
            </a:pPr>
            <a:endParaRPr lang="en-US" sz="1600" dirty="0" smtClean="0"/>
          </a:p>
          <a:p>
            <a:pPr>
              <a:buClr>
                <a:schemeClr val="bg2">
                  <a:lumMod val="20000"/>
                  <a:lumOff val="80000"/>
                </a:schemeClr>
              </a:buClr>
            </a:pPr>
            <a:r>
              <a:rPr lang="en-US" dirty="0" smtClean="0"/>
              <a:t>Ending Fund Balance		$  62,750</a:t>
            </a:r>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609600" y="228600"/>
            <a:ext cx="5257800" cy="1066800"/>
          </a:xfrm>
        </p:spPr>
        <p:txBody>
          <a:bodyPr/>
          <a:lstStyle/>
          <a:p>
            <a:r>
              <a:rPr lang="en-US" b="1" dirty="0" smtClean="0">
                <a:ln w="18415" cmpd="sng">
                  <a:solidFill>
                    <a:srgbClr val="FFFFFF"/>
                  </a:solidFill>
                  <a:prstDash val="solid"/>
                </a:ln>
                <a:solidFill>
                  <a:schemeClr val="accent2"/>
                </a:solidFill>
                <a:effectLst>
                  <a:reflection blurRad="6350" stA="55000" endA="300" endPos="45500" dir="5400000" sy="-100000" algn="bl" rotWithShape="0"/>
                </a:effectLst>
                <a:latin typeface="Century Gothic" pitchFamily="34" charset="0"/>
              </a:rPr>
              <a:t>DEBT SERVICE FUND</a:t>
            </a:r>
            <a:endParaRPr lang="en-US" b="1" dirty="0">
              <a:ln w="18415" cmpd="sng">
                <a:solidFill>
                  <a:srgbClr val="FFFFFF"/>
                </a:solidFill>
                <a:prstDash val="solid"/>
              </a:ln>
              <a:solidFill>
                <a:schemeClr val="accent2"/>
              </a:solidFill>
              <a:effectLst>
                <a:reflection blurRad="6350" stA="55000" endA="300" endPos="45500" dir="5400000" sy="-100000" algn="bl" rotWithShape="0"/>
              </a:effectLst>
              <a:latin typeface="Century Gothic" pitchFamily="34" charset="0"/>
            </a:endParaRPr>
          </a:p>
        </p:txBody>
      </p:sp>
      <p:sp>
        <p:nvSpPr>
          <p:cNvPr id="5" name="Content Placeholder 4"/>
          <p:cNvSpPr>
            <a:spLocks noGrp="1"/>
          </p:cNvSpPr>
          <p:nvPr>
            <p:ph idx="1"/>
          </p:nvPr>
        </p:nvSpPr>
        <p:spPr>
          <a:xfrm>
            <a:off x="533400" y="1981200"/>
            <a:ext cx="8153400" cy="4495800"/>
          </a:xfrm>
          <a:effectLst>
            <a:outerShdw blurRad="76200" dist="12700" dir="2700000" sy="-23000" kx="-800400" algn="bl" rotWithShape="0">
              <a:prstClr val="black">
                <a:alpha val="20000"/>
              </a:prstClr>
            </a:outerShdw>
          </a:effectLst>
        </p:spPr>
        <p:txBody>
          <a:bodyPr/>
          <a:lstStyle/>
          <a:p>
            <a:pPr>
              <a:buClr>
                <a:schemeClr val="bg2">
                  <a:lumMod val="20000"/>
                  <a:lumOff val="80000"/>
                </a:schemeClr>
              </a:buClr>
            </a:pPr>
            <a:endParaRPr lang="en-US" dirty="0" smtClean="0"/>
          </a:p>
          <a:p>
            <a:pPr>
              <a:buClr>
                <a:schemeClr val="bg2">
                  <a:lumMod val="20000"/>
                  <a:lumOff val="80000"/>
                </a:schemeClr>
              </a:buClr>
            </a:pPr>
            <a:r>
              <a:rPr lang="en-US" dirty="0" smtClean="0"/>
              <a:t>Beginning Fund Balance		$1,268,500</a:t>
            </a:r>
          </a:p>
          <a:p>
            <a:pPr>
              <a:buClr>
                <a:schemeClr val="bg2">
                  <a:lumMod val="20000"/>
                  <a:lumOff val="80000"/>
                </a:schemeClr>
              </a:buClr>
              <a:buNone/>
            </a:pPr>
            <a:endParaRPr lang="en-US" sz="1600" dirty="0" smtClean="0"/>
          </a:p>
          <a:p>
            <a:pPr>
              <a:buClr>
                <a:schemeClr val="bg2">
                  <a:lumMod val="20000"/>
                  <a:lumOff val="80000"/>
                </a:schemeClr>
              </a:buClr>
            </a:pPr>
            <a:r>
              <a:rPr lang="en-US" dirty="0" smtClean="0"/>
              <a:t>Revenues/Other Fin Source		$</a:t>
            </a:r>
            <a:r>
              <a:rPr lang="en-US" dirty="0" smtClean="0"/>
              <a:t>3,166,410</a:t>
            </a:r>
            <a:endParaRPr lang="en-US" dirty="0" smtClean="0"/>
          </a:p>
          <a:p>
            <a:pPr>
              <a:buClr>
                <a:schemeClr val="bg2">
                  <a:lumMod val="20000"/>
                  <a:lumOff val="80000"/>
                </a:schemeClr>
              </a:buClr>
              <a:buNone/>
            </a:pPr>
            <a:r>
              <a:rPr lang="en-US" sz="1600" dirty="0" smtClean="0"/>
              <a:t>	</a:t>
            </a:r>
          </a:p>
          <a:p>
            <a:pPr>
              <a:buClr>
                <a:schemeClr val="bg2">
                  <a:lumMod val="20000"/>
                  <a:lumOff val="80000"/>
                </a:schemeClr>
              </a:buClr>
            </a:pPr>
            <a:r>
              <a:rPr lang="en-US" dirty="0" smtClean="0"/>
              <a:t>Expenditures/Other Fin Uses	$</a:t>
            </a:r>
            <a:r>
              <a:rPr lang="en-US" u="sng" dirty="0" smtClean="0"/>
              <a:t>3,323,739</a:t>
            </a:r>
          </a:p>
          <a:p>
            <a:pPr>
              <a:buClr>
                <a:schemeClr val="bg2">
                  <a:lumMod val="20000"/>
                  <a:lumOff val="80000"/>
                </a:schemeClr>
              </a:buClr>
              <a:buNone/>
            </a:pPr>
            <a:endParaRPr lang="en-US" sz="1600" dirty="0" smtClean="0"/>
          </a:p>
          <a:p>
            <a:pPr>
              <a:buClr>
                <a:schemeClr val="bg2">
                  <a:lumMod val="20000"/>
                  <a:lumOff val="80000"/>
                </a:schemeClr>
              </a:buClr>
            </a:pPr>
            <a:r>
              <a:rPr lang="en-US" dirty="0" smtClean="0"/>
              <a:t>Ending Fund Balance			$</a:t>
            </a:r>
            <a:r>
              <a:rPr lang="en-US" dirty="0" smtClean="0"/>
              <a:t>1,111,171</a:t>
            </a:r>
            <a:endParaRPr lang="en-US" dirty="0"/>
          </a:p>
        </p:txBody>
      </p:sp>
      <p:sp>
        <p:nvSpPr>
          <p:cNvPr id="3" name="TextBox 2"/>
          <p:cNvSpPr txBox="1"/>
          <p:nvPr/>
        </p:nvSpPr>
        <p:spPr>
          <a:xfrm>
            <a:off x="914401" y="5791200"/>
            <a:ext cx="4191000" cy="369332"/>
          </a:xfrm>
          <a:prstGeom prst="rect">
            <a:avLst/>
          </a:prstGeom>
          <a:noFill/>
        </p:spPr>
        <p:txBody>
          <a:bodyPr wrap="square" rtlCol="0">
            <a:spAutoFit/>
          </a:bodyPr>
          <a:lstStyle/>
          <a:p>
            <a:r>
              <a:rPr lang="en-US" dirty="0" smtClean="0"/>
              <a:t>Debt Outstanding 9/1/18 = $51,215,000</a:t>
            </a:r>
            <a:endParaRPr lang="en-US" dirty="0"/>
          </a:p>
        </p:txBody>
      </p:sp>
    </p:spTree>
    <p:extLst>
      <p:ext uri="{BB962C8B-B14F-4D97-AF65-F5344CB8AC3E}">
        <p14:creationId xmlns:p14="http://schemas.microsoft.com/office/powerpoint/2010/main" val="2098902994"/>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609600" y="152400"/>
            <a:ext cx="6248400" cy="990600"/>
          </a:xfrm>
        </p:spPr>
        <p:txBody>
          <a:bodyPr/>
          <a:lstStyle/>
          <a:p>
            <a:r>
              <a:rPr lang="en-US" b="1" dirty="0" smtClean="0">
                <a:solidFill>
                  <a:schemeClr val="accent2"/>
                </a:solidFill>
                <a:effectLst>
                  <a:reflection blurRad="6350" stA="60000" endA="900" endPos="58000" dir="5400000" sy="-100000" algn="bl" rotWithShape="0"/>
                </a:effectLst>
                <a:latin typeface="Century Gothic" pitchFamily="34" charset="0"/>
              </a:rPr>
              <a:t>ASB</a:t>
            </a:r>
            <a:r>
              <a:rPr lang="en-US" b="1" dirty="0" smtClean="0">
                <a:solidFill>
                  <a:schemeClr val="tx1"/>
                </a:solidFill>
                <a:effectLst>
                  <a:reflection blurRad="6350" stA="60000" endA="900" endPos="58000" dir="5400000" sy="-100000" algn="bl" rotWithShape="0"/>
                </a:effectLst>
                <a:latin typeface="Century Gothic" pitchFamily="34" charset="0"/>
              </a:rPr>
              <a:t> </a:t>
            </a:r>
            <a:r>
              <a:rPr lang="en-US" b="1" dirty="0" smtClean="0">
                <a:solidFill>
                  <a:schemeClr val="accent2"/>
                </a:solidFill>
                <a:effectLst>
                  <a:reflection blurRad="6350" stA="60000" endA="900" endPos="58000" dir="5400000" sy="-100000" algn="bl" rotWithShape="0"/>
                </a:effectLst>
                <a:latin typeface="Century Gothic" pitchFamily="34" charset="0"/>
              </a:rPr>
              <a:t>FUND</a:t>
            </a:r>
            <a:endParaRPr lang="en-US" b="1" dirty="0">
              <a:solidFill>
                <a:schemeClr val="accent2"/>
              </a:solidFill>
              <a:effectLst>
                <a:reflection blurRad="6350" stA="60000" endA="900" endPos="58000" dir="5400000" sy="-100000" algn="bl" rotWithShape="0"/>
              </a:effectLst>
              <a:latin typeface="Century Gothic" pitchFamily="34" charset="0"/>
            </a:endParaRPr>
          </a:p>
        </p:txBody>
      </p:sp>
      <p:sp>
        <p:nvSpPr>
          <p:cNvPr id="6" name="Content Placeholder 5"/>
          <p:cNvSpPr>
            <a:spLocks noGrp="1"/>
          </p:cNvSpPr>
          <p:nvPr>
            <p:ph idx="1"/>
          </p:nvPr>
        </p:nvSpPr>
        <p:spPr>
          <a:xfrm>
            <a:off x="612648" y="2286000"/>
            <a:ext cx="7769352" cy="3810000"/>
          </a:xfrm>
        </p:spPr>
        <p:txBody>
          <a:bodyPr>
            <a:normAutofit/>
          </a:bodyPr>
          <a:lstStyle/>
          <a:p>
            <a:pPr marL="0" indent="0">
              <a:buClr>
                <a:schemeClr val="tx2"/>
              </a:buClr>
              <a:buNone/>
            </a:pPr>
            <a:endParaRPr lang="en-US" dirty="0"/>
          </a:p>
          <a:p>
            <a:pPr marL="0" indent="0">
              <a:buClr>
                <a:schemeClr val="tx2"/>
              </a:buClr>
              <a:buNone/>
            </a:pPr>
            <a:r>
              <a:rPr lang="en-US" dirty="0" smtClean="0"/>
              <a:t>	Beginning Fund Balance		$198,000</a:t>
            </a:r>
          </a:p>
          <a:p>
            <a:pPr>
              <a:buClr>
                <a:schemeClr val="tx2"/>
              </a:buClr>
              <a:buNone/>
            </a:pPr>
            <a:endParaRPr lang="en-US" sz="1400" dirty="0" smtClean="0"/>
          </a:p>
          <a:p>
            <a:pPr marL="0" indent="0">
              <a:buClr>
                <a:schemeClr val="tx2"/>
              </a:buClr>
              <a:buNone/>
            </a:pPr>
            <a:r>
              <a:rPr lang="en-US" dirty="0"/>
              <a:t>	</a:t>
            </a:r>
            <a:r>
              <a:rPr lang="en-US" dirty="0" smtClean="0"/>
              <a:t>Revenues					$377,350</a:t>
            </a:r>
          </a:p>
          <a:p>
            <a:pPr marL="0" indent="0">
              <a:buClr>
                <a:schemeClr val="tx2"/>
              </a:buClr>
              <a:buNone/>
            </a:pPr>
            <a:endParaRPr lang="en-US" dirty="0" smtClean="0"/>
          </a:p>
          <a:p>
            <a:pPr marL="0" indent="0">
              <a:buClr>
                <a:schemeClr val="tx2"/>
              </a:buClr>
              <a:buNone/>
            </a:pPr>
            <a:r>
              <a:rPr lang="en-US" dirty="0"/>
              <a:t>	</a:t>
            </a:r>
            <a:r>
              <a:rPr lang="en-US" dirty="0" smtClean="0"/>
              <a:t>Expenditures					</a:t>
            </a:r>
            <a:r>
              <a:rPr lang="en-US" u="sng" dirty="0" smtClean="0"/>
              <a:t>$377,500</a:t>
            </a:r>
            <a:endParaRPr lang="en-US" u="sng" dirty="0"/>
          </a:p>
          <a:p>
            <a:pPr>
              <a:buClr>
                <a:schemeClr val="tx2"/>
              </a:buClr>
              <a:buNone/>
            </a:pPr>
            <a:endParaRPr lang="en-US" sz="1400" dirty="0" smtClean="0"/>
          </a:p>
          <a:p>
            <a:pPr marL="0" indent="0">
              <a:buClr>
                <a:schemeClr val="tx2"/>
              </a:buClr>
              <a:buNone/>
            </a:pPr>
            <a:r>
              <a:rPr lang="en-US" dirty="0"/>
              <a:t>	</a:t>
            </a:r>
            <a:r>
              <a:rPr lang="en-US" dirty="0" smtClean="0"/>
              <a:t>Ending Fund Balance			$</a:t>
            </a:r>
            <a:r>
              <a:rPr lang="en-US" dirty="0" smtClean="0"/>
              <a:t>197,850</a:t>
            </a:r>
            <a:endParaRPr lang="en-US" dirty="0" smtClean="0"/>
          </a:p>
          <a:p>
            <a:endParaRPr lang="en-US" dirty="0"/>
          </a:p>
        </p:txBody>
      </p:sp>
      <p:sp>
        <p:nvSpPr>
          <p:cNvPr id="4" name="TextBox 3"/>
          <p:cNvSpPr txBox="1"/>
          <p:nvPr/>
        </p:nvSpPr>
        <p:spPr>
          <a:xfrm>
            <a:off x="649224" y="1138335"/>
            <a:ext cx="6589776" cy="923330"/>
          </a:xfrm>
          <a:prstGeom prst="rect">
            <a:avLst/>
          </a:prstGeom>
          <a:noFill/>
        </p:spPr>
        <p:txBody>
          <a:bodyPr wrap="square" rtlCol="0">
            <a:spAutoFit/>
          </a:bodyPr>
          <a:lstStyle/>
          <a:p>
            <a:r>
              <a:rPr lang="en-US" dirty="0" smtClean="0"/>
              <a:t>ASB funds are for the extracurricular benefit for the students.  Their involvement in the decision-making process is an integral part of associated student body government.</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685800" y="381000"/>
            <a:ext cx="6347713" cy="914400"/>
          </a:xfrm>
        </p:spPr>
        <p:txBody>
          <a:bodyPr>
            <a:normAutofit fontScale="90000"/>
          </a:bodyPr>
          <a:lstStyle/>
          <a:p>
            <a:r>
              <a:rPr lang="en-US" sz="3200" b="1" dirty="0" smtClean="0">
                <a:solidFill>
                  <a:schemeClr val="accent2"/>
                </a:solidFill>
                <a:effectLst>
                  <a:reflection blurRad="6350" stA="60000" endA="900" endPos="58000" dir="5400000" sy="-100000" algn="bl" rotWithShape="0"/>
                </a:effectLst>
                <a:latin typeface="Century Gothic" panose="020B0502020202020204" pitchFamily="34" charset="0"/>
              </a:rPr>
              <a:t>TRANSPORTATION</a:t>
            </a:r>
            <a:r>
              <a:rPr lang="en-US" sz="3200" b="1" dirty="0" smtClean="0">
                <a:solidFill>
                  <a:schemeClr val="accent2"/>
                </a:solidFill>
                <a:effectLst>
                  <a:reflection blurRad="6350" stA="60000" endA="900" endPos="58000" dir="5400000" sy="-100000" algn="bl" rotWithShape="0"/>
                </a:effectLst>
              </a:rPr>
              <a:t> VEHICLE FUND</a:t>
            </a:r>
            <a:endParaRPr lang="en-US" sz="3200" b="1" dirty="0">
              <a:solidFill>
                <a:schemeClr val="accent2"/>
              </a:solidFill>
              <a:effectLst>
                <a:reflection blurRad="6350" stA="60000" endA="900" endPos="58000" dir="5400000" sy="-100000" algn="bl" rotWithShape="0"/>
              </a:effectLst>
            </a:endParaRPr>
          </a:p>
        </p:txBody>
      </p:sp>
      <p:sp>
        <p:nvSpPr>
          <p:cNvPr id="6" name="Content Placeholder 5"/>
          <p:cNvSpPr>
            <a:spLocks noGrp="1"/>
          </p:cNvSpPr>
          <p:nvPr>
            <p:ph idx="1"/>
          </p:nvPr>
        </p:nvSpPr>
        <p:spPr>
          <a:xfrm>
            <a:off x="381000" y="2819401"/>
            <a:ext cx="5791200" cy="3352800"/>
          </a:xfrm>
        </p:spPr>
        <p:txBody>
          <a:bodyPr>
            <a:normAutofit/>
          </a:bodyPr>
          <a:lstStyle/>
          <a:p>
            <a:pPr marL="0" indent="0">
              <a:buClr>
                <a:schemeClr val="tx2"/>
              </a:buClr>
              <a:buNone/>
            </a:pPr>
            <a:endParaRPr lang="en-US" dirty="0"/>
          </a:p>
          <a:p>
            <a:pPr marL="0" indent="0">
              <a:buClr>
                <a:schemeClr val="tx2"/>
              </a:buClr>
              <a:buNone/>
            </a:pPr>
            <a:r>
              <a:rPr lang="en-US" dirty="0" smtClean="0"/>
              <a:t>	Beginning Fund Balance		$2,530,500</a:t>
            </a:r>
          </a:p>
          <a:p>
            <a:pPr>
              <a:buClr>
                <a:schemeClr val="tx2"/>
              </a:buClr>
              <a:buNone/>
            </a:pPr>
            <a:endParaRPr lang="en-US" sz="1400" dirty="0" smtClean="0"/>
          </a:p>
          <a:p>
            <a:pPr marL="0" indent="0">
              <a:buClr>
                <a:schemeClr val="tx2"/>
              </a:buClr>
              <a:buNone/>
            </a:pPr>
            <a:r>
              <a:rPr lang="en-US" dirty="0"/>
              <a:t>	</a:t>
            </a:r>
            <a:r>
              <a:rPr lang="en-US" dirty="0" smtClean="0"/>
              <a:t>Revenues					$ 1,220,000</a:t>
            </a:r>
          </a:p>
          <a:p>
            <a:pPr>
              <a:buClr>
                <a:schemeClr val="tx2"/>
              </a:buClr>
              <a:buNone/>
            </a:pPr>
            <a:endParaRPr lang="en-US" sz="1400" dirty="0" smtClean="0"/>
          </a:p>
          <a:p>
            <a:pPr marL="0" indent="0">
              <a:buClr>
                <a:schemeClr val="tx2"/>
              </a:buClr>
              <a:buNone/>
            </a:pPr>
            <a:r>
              <a:rPr lang="en-US" dirty="0"/>
              <a:t>	</a:t>
            </a:r>
            <a:r>
              <a:rPr lang="en-US" dirty="0" smtClean="0"/>
              <a:t>Expenditures					$1,500,000</a:t>
            </a:r>
          </a:p>
          <a:p>
            <a:pPr>
              <a:buClr>
                <a:schemeClr val="tx2"/>
              </a:buClr>
              <a:buNone/>
            </a:pPr>
            <a:endParaRPr lang="en-US" sz="1400" dirty="0" smtClean="0"/>
          </a:p>
          <a:p>
            <a:pPr marL="0" indent="0">
              <a:buClr>
                <a:schemeClr val="tx2"/>
              </a:buClr>
              <a:buNone/>
            </a:pPr>
            <a:r>
              <a:rPr lang="en-US" dirty="0"/>
              <a:t>	</a:t>
            </a:r>
            <a:r>
              <a:rPr lang="en-US" dirty="0" smtClean="0"/>
              <a:t>Ending Fund Balance			$2,250,500</a:t>
            </a:r>
          </a:p>
          <a:p>
            <a:pPr>
              <a:buNone/>
            </a:pPr>
            <a:endParaRPr lang="en-US" dirty="0"/>
          </a:p>
        </p:txBody>
      </p:sp>
      <p:sp>
        <p:nvSpPr>
          <p:cNvPr id="4" name="TextBox 3"/>
          <p:cNvSpPr txBox="1"/>
          <p:nvPr/>
        </p:nvSpPr>
        <p:spPr>
          <a:xfrm>
            <a:off x="685800" y="1524000"/>
            <a:ext cx="7467600" cy="1200329"/>
          </a:xfrm>
          <a:prstGeom prst="rect">
            <a:avLst/>
          </a:prstGeom>
          <a:noFill/>
        </p:spPr>
        <p:txBody>
          <a:bodyPr wrap="square" rtlCol="0">
            <a:spAutoFit/>
          </a:bodyPr>
          <a:lstStyle/>
          <a:p>
            <a:r>
              <a:rPr lang="en-US" dirty="0" smtClean="0"/>
              <a:t>This fund is used to replace buses.  Revenue comes from the State (in the form of depreciation payments), interest earned on the investments and the annual levy payments made by the four Co-Op districts.  This fund is fully self-supporting with state depreciation funds.</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381000"/>
            <a:ext cx="6347713" cy="1320800"/>
          </a:xfrm>
        </p:spPr>
        <p:txBody>
          <a:bodyPr/>
          <a:lstStyle/>
          <a:p>
            <a:r>
              <a:rPr lang="en-US" dirty="0" smtClean="0"/>
              <a:t>Historical Fund Balance Summary</a:t>
            </a:r>
            <a:endParaRPr lang="en-US" dirty="0"/>
          </a:p>
        </p:txBody>
      </p:sp>
      <p:sp>
        <p:nvSpPr>
          <p:cNvPr id="3" name="Content Placeholder 2"/>
          <p:cNvSpPr>
            <a:spLocks noGrp="1"/>
          </p:cNvSpPr>
          <p:nvPr>
            <p:ph idx="1"/>
          </p:nvPr>
        </p:nvSpPr>
        <p:spPr>
          <a:xfrm>
            <a:off x="152400" y="1600200"/>
            <a:ext cx="8153400" cy="5029200"/>
          </a:xfrm>
        </p:spPr>
        <p:txBody>
          <a:bodyPr/>
          <a:lstStyle/>
          <a:p>
            <a:r>
              <a:rPr lang="en-US" dirty="0" smtClean="0"/>
              <a:t>History of total fund balance at year-end, percentage of budgeted expenditures and Budgeted increase or decrease to fund balance</a:t>
            </a:r>
          </a:p>
          <a:p>
            <a:pPr marL="0" indent="0">
              <a:buNone/>
            </a:pPr>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1729670051"/>
              </p:ext>
            </p:extLst>
          </p:nvPr>
        </p:nvGraphicFramePr>
        <p:xfrm>
          <a:off x="609599" y="2209800"/>
          <a:ext cx="7620001" cy="4191002"/>
        </p:xfrm>
        <a:graphic>
          <a:graphicData uri="http://schemas.openxmlformats.org/drawingml/2006/table">
            <a:tbl>
              <a:tblPr firstRow="1" bandRow="1">
                <a:tableStyleId>{5C22544A-7EE6-4342-B048-85BDC9FD1C3A}</a:tableStyleId>
              </a:tblPr>
              <a:tblGrid>
                <a:gridCol w="1115743"/>
                <a:gridCol w="1221591"/>
                <a:gridCol w="1625067"/>
                <a:gridCol w="1676400"/>
                <a:gridCol w="1981200"/>
              </a:tblGrid>
              <a:tr h="997788">
                <a:tc>
                  <a:txBody>
                    <a:bodyPr/>
                    <a:lstStyle/>
                    <a:p>
                      <a:pPr algn="ctr"/>
                      <a:endParaRPr lang="en-US" dirty="0" smtClean="0"/>
                    </a:p>
                    <a:p>
                      <a:pPr algn="ctr"/>
                      <a:r>
                        <a:rPr lang="en-US" dirty="0" smtClean="0"/>
                        <a:t>Year Ended</a:t>
                      </a:r>
                      <a:endParaRPr lang="en-US" dirty="0"/>
                    </a:p>
                  </a:txBody>
                  <a:tcPr/>
                </a:tc>
                <a:tc>
                  <a:txBody>
                    <a:bodyPr/>
                    <a:lstStyle/>
                    <a:p>
                      <a:pPr algn="ctr"/>
                      <a:r>
                        <a:rPr lang="en-US" dirty="0" smtClean="0"/>
                        <a:t>FB as a % of Expend</a:t>
                      </a:r>
                      <a:endParaRPr lang="en-US" dirty="0"/>
                    </a:p>
                  </a:txBody>
                  <a:tcPr/>
                </a:tc>
                <a:tc>
                  <a:txBody>
                    <a:bodyPr/>
                    <a:lstStyle/>
                    <a:p>
                      <a:pPr algn="ctr"/>
                      <a:endParaRPr lang="en-US" dirty="0" smtClean="0"/>
                    </a:p>
                    <a:p>
                      <a:pPr algn="ctr"/>
                      <a:r>
                        <a:rPr lang="en-US" dirty="0" smtClean="0"/>
                        <a:t>Budgeted Expenditures</a:t>
                      </a:r>
                      <a:endParaRPr lang="en-US" dirty="0"/>
                    </a:p>
                  </a:txBody>
                  <a:tcPr/>
                </a:tc>
                <a:tc>
                  <a:txBody>
                    <a:bodyPr/>
                    <a:lstStyle/>
                    <a:p>
                      <a:pPr algn="ctr"/>
                      <a:endParaRPr lang="en-US" dirty="0" smtClean="0"/>
                    </a:p>
                    <a:p>
                      <a:pPr algn="ctr"/>
                      <a:r>
                        <a:rPr lang="en-US" dirty="0" smtClean="0"/>
                        <a:t>Total Fund</a:t>
                      </a:r>
                      <a:r>
                        <a:rPr lang="en-US" baseline="0" dirty="0" smtClean="0"/>
                        <a:t> Balance</a:t>
                      </a:r>
                      <a:endParaRPr lang="en-US" dirty="0"/>
                    </a:p>
                  </a:txBody>
                  <a:tcPr/>
                </a:tc>
                <a:tc>
                  <a:txBody>
                    <a:bodyPr/>
                    <a:lstStyle/>
                    <a:p>
                      <a:pPr algn="ctr"/>
                      <a:endParaRPr lang="en-US" dirty="0" smtClean="0"/>
                    </a:p>
                    <a:p>
                      <a:pPr algn="ctr"/>
                      <a:r>
                        <a:rPr lang="en-US" dirty="0" smtClean="0"/>
                        <a:t>Budgeted </a:t>
                      </a:r>
                      <a:r>
                        <a:rPr lang="en-US" dirty="0" err="1" smtClean="0"/>
                        <a:t>Inc</a:t>
                      </a:r>
                      <a:r>
                        <a:rPr lang="en-US" dirty="0" smtClean="0"/>
                        <a:t>/(Dec)</a:t>
                      </a:r>
                      <a:r>
                        <a:rPr lang="en-US" baseline="0" dirty="0" smtClean="0"/>
                        <a:t> to FB</a:t>
                      </a:r>
                      <a:endParaRPr lang="en-US" dirty="0"/>
                    </a:p>
                  </a:txBody>
                  <a:tcPr/>
                </a:tc>
              </a:tr>
              <a:tr h="410358">
                <a:tc>
                  <a:txBody>
                    <a:bodyPr/>
                    <a:lstStyle/>
                    <a:p>
                      <a:pPr algn="ctr" fontAlgn="b"/>
                      <a:r>
                        <a:rPr lang="en-US" sz="1200" b="0" i="0" u="none" strike="noStrike" dirty="0">
                          <a:effectLst/>
                          <a:latin typeface="Arial"/>
                        </a:rPr>
                        <a:t>2012</a:t>
                      </a:r>
                    </a:p>
                  </a:txBody>
                  <a:tcPr marL="9525" marR="9525" marT="9525" marB="0" anchor="b"/>
                </a:tc>
                <a:tc>
                  <a:txBody>
                    <a:bodyPr/>
                    <a:lstStyle/>
                    <a:p>
                      <a:pPr algn="ctr" fontAlgn="b"/>
                      <a:r>
                        <a:rPr lang="en-US" sz="1200" b="0" i="0" u="none" strike="noStrike" dirty="0">
                          <a:effectLst/>
                          <a:latin typeface="Arial"/>
                        </a:rPr>
                        <a:t>14.1%</a:t>
                      </a:r>
                    </a:p>
                  </a:txBody>
                  <a:tcPr marL="9525" marR="9525" marT="9525" marB="0" anchor="b"/>
                </a:tc>
                <a:tc>
                  <a:txBody>
                    <a:bodyPr/>
                    <a:lstStyle/>
                    <a:p>
                      <a:pPr algn="r" fontAlgn="b"/>
                      <a:r>
                        <a:rPr lang="en-US" sz="1200" b="0" i="0" u="none" strike="noStrike" dirty="0">
                          <a:effectLst/>
                          <a:latin typeface="Arial"/>
                        </a:rPr>
                        <a:t> </a:t>
                      </a:r>
                      <a:r>
                        <a:rPr lang="en-US" sz="1200" b="0" i="0" u="none" strike="noStrike" dirty="0" smtClean="0">
                          <a:effectLst/>
                          <a:latin typeface="Arial"/>
                        </a:rPr>
                        <a:t>$  </a:t>
                      </a:r>
                      <a:r>
                        <a:rPr lang="en-US" sz="1200" b="0" i="0" u="none" strike="noStrike" dirty="0">
                          <a:effectLst/>
                          <a:latin typeface="Arial"/>
                        </a:rPr>
                        <a:t>21,029,248.00 </a:t>
                      </a: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2,967,227 </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(220,000)</a:t>
                      </a:r>
                      <a:endParaRPr lang="en-US" sz="1200" b="0" i="0" u="none" strike="noStrike" dirty="0">
                        <a:effectLst/>
                        <a:latin typeface="Arial"/>
                      </a:endParaRPr>
                    </a:p>
                  </a:txBody>
                  <a:tcPr marL="9525" marR="9525" marT="9525" marB="0" anchor="b"/>
                </a:tc>
              </a:tr>
              <a:tr h="410358">
                <a:tc>
                  <a:txBody>
                    <a:bodyPr/>
                    <a:lstStyle/>
                    <a:p>
                      <a:pPr algn="ctr" fontAlgn="b"/>
                      <a:r>
                        <a:rPr lang="en-US" sz="1200" b="0" i="0" u="none" strike="noStrike" dirty="0" smtClean="0">
                          <a:effectLst/>
                          <a:latin typeface="Arial"/>
                        </a:rPr>
                        <a:t>2013</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11.8%</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 21,251,166.00 </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 2,515,483 </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(121,877)</a:t>
                      </a:r>
                      <a:r>
                        <a:rPr lang="en-US" sz="1200" b="0" i="0" u="none" strike="noStrike" baseline="0" dirty="0" smtClean="0">
                          <a:effectLst/>
                          <a:latin typeface="Arial"/>
                        </a:rPr>
                        <a:t> </a:t>
                      </a:r>
                      <a:endParaRPr lang="en-US" sz="1200" b="0" i="0" u="none" strike="noStrike" dirty="0">
                        <a:effectLst/>
                        <a:latin typeface="Arial"/>
                      </a:endParaRPr>
                    </a:p>
                  </a:txBody>
                  <a:tcPr marL="9525" marR="9525" marT="9525" marB="0" anchor="b"/>
                </a:tc>
              </a:tr>
              <a:tr h="410358">
                <a:tc>
                  <a:txBody>
                    <a:bodyPr/>
                    <a:lstStyle/>
                    <a:p>
                      <a:pPr algn="ctr" fontAlgn="b"/>
                      <a:r>
                        <a:rPr lang="en-US" sz="1200" b="0" i="0" u="none" strike="noStrike" dirty="0" smtClean="0">
                          <a:effectLst/>
                          <a:latin typeface="Arial"/>
                        </a:rPr>
                        <a:t>2014</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11.8%</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23,652,108.00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2,785,917</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                  0</a:t>
                      </a:r>
                      <a:endParaRPr lang="en-US" sz="1200" b="0" i="0" u="none" strike="noStrike" dirty="0">
                        <a:effectLst/>
                        <a:latin typeface="Arial"/>
                      </a:endParaRPr>
                    </a:p>
                  </a:txBody>
                  <a:tcPr marL="9525" marR="9525" marT="9525" marB="0" anchor="b"/>
                </a:tc>
              </a:tr>
              <a:tr h="410358">
                <a:tc>
                  <a:txBody>
                    <a:bodyPr/>
                    <a:lstStyle/>
                    <a:p>
                      <a:pPr algn="ctr" fontAlgn="b"/>
                      <a:r>
                        <a:rPr lang="en-US" sz="1200" b="0" i="0" u="none" strike="noStrike" dirty="0" smtClean="0">
                          <a:effectLst/>
                          <a:latin typeface="Arial"/>
                        </a:rPr>
                        <a:t>2015</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11.3%</a:t>
                      </a:r>
                    </a:p>
                  </a:txBody>
                  <a:tcPr marL="9525" marR="9525" marT="9525" marB="0" anchor="b"/>
                </a:tc>
                <a:tc>
                  <a:txBody>
                    <a:bodyPr/>
                    <a:lstStyle/>
                    <a:p>
                      <a:pPr algn="r" fontAlgn="b"/>
                      <a:r>
                        <a:rPr lang="en-US" sz="1200" b="0" i="0" u="none" strike="noStrike" dirty="0" smtClean="0">
                          <a:effectLst/>
                          <a:latin typeface="Arial"/>
                        </a:rPr>
                        <a:t>$  25,096,872.00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2,842,390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0</a:t>
                      </a:r>
                      <a:endParaRPr lang="en-US" sz="1200" b="0" i="0" u="none" strike="noStrike" dirty="0">
                        <a:effectLst/>
                        <a:latin typeface="Arial"/>
                      </a:endParaRPr>
                    </a:p>
                  </a:txBody>
                  <a:tcPr marL="9525" marR="9525" marT="9525" marB="0" anchor="b"/>
                </a:tc>
              </a:tr>
              <a:tr h="410358">
                <a:tc>
                  <a:txBody>
                    <a:bodyPr/>
                    <a:lstStyle/>
                    <a:p>
                      <a:pPr algn="ctr" fontAlgn="b"/>
                      <a:r>
                        <a:rPr lang="en-US" sz="1200" b="0" i="0" u="none" strike="noStrike" dirty="0" smtClean="0">
                          <a:effectLst/>
                          <a:latin typeface="Arial"/>
                        </a:rPr>
                        <a:t>2016</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10.4</a:t>
                      </a:r>
                      <a:r>
                        <a:rPr lang="en-US" sz="1200" b="0" i="0" u="none" strike="noStrike" dirty="0">
                          <a:effectLst/>
                          <a:latin typeface="Arial"/>
                        </a:rPr>
                        <a:t>%</a:t>
                      </a:r>
                      <a:endParaRPr lang="en-US" sz="1200" b="0" i="0" u="none" strike="noStrike" dirty="0" smtClean="0">
                        <a:effectLst/>
                        <a:latin typeface="Arial"/>
                      </a:endParaRPr>
                    </a:p>
                  </a:txBody>
                  <a:tcPr marL="9525" marR="9525" marT="9525" marB="0" anchor="b"/>
                </a:tc>
                <a:tc>
                  <a:txBody>
                    <a:bodyPr/>
                    <a:lstStyle/>
                    <a:p>
                      <a:pPr algn="r" fontAlgn="b"/>
                      <a:r>
                        <a:rPr lang="en-US" sz="1200" b="0" i="0" u="none" strike="noStrike" dirty="0" smtClean="0">
                          <a:effectLst/>
                          <a:latin typeface="Arial"/>
                        </a:rPr>
                        <a:t>$  27,794,132.00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2,900,000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(118,362)</a:t>
                      </a:r>
                      <a:endParaRPr lang="en-US" sz="1200" b="0" i="0" u="none" strike="noStrike" dirty="0">
                        <a:effectLst/>
                        <a:latin typeface="Arial"/>
                      </a:endParaRPr>
                    </a:p>
                  </a:txBody>
                  <a:tcPr marL="9525" marR="9525" marT="9525" marB="0" anchor="b"/>
                </a:tc>
              </a:tr>
              <a:tr h="410358">
                <a:tc>
                  <a:txBody>
                    <a:bodyPr/>
                    <a:lstStyle/>
                    <a:p>
                      <a:pPr algn="ctr" fontAlgn="b"/>
                      <a:r>
                        <a:rPr lang="en-US" sz="1200" b="0" i="0" u="none" strike="noStrike" dirty="0" smtClean="0">
                          <a:effectLst/>
                          <a:latin typeface="Arial"/>
                        </a:rPr>
                        <a:t>2017</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 9.8%</a:t>
                      </a:r>
                    </a:p>
                  </a:txBody>
                  <a:tcPr marL="9525" marR="9525" marT="9525" marB="0" anchor="b"/>
                </a:tc>
                <a:tc>
                  <a:txBody>
                    <a:bodyPr/>
                    <a:lstStyle/>
                    <a:p>
                      <a:pPr algn="r" fontAlgn="b"/>
                      <a:r>
                        <a:rPr lang="en-US" sz="1200" b="0" i="0" u="none" strike="noStrike" dirty="0" smtClean="0">
                          <a:effectLst/>
                          <a:latin typeface="Arial"/>
                        </a:rPr>
                        <a:t>$  29,670,373.00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2,702,471</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(197,529)</a:t>
                      </a:r>
                      <a:endParaRPr lang="en-US" sz="1200" b="0" i="0" u="none" strike="noStrike" dirty="0">
                        <a:effectLst/>
                        <a:latin typeface="Arial"/>
                      </a:endParaRPr>
                    </a:p>
                  </a:txBody>
                  <a:tcPr marL="9525" marR="9525" marT="9525" marB="0" anchor="b"/>
                </a:tc>
              </a:tr>
              <a:tr h="410358">
                <a:tc>
                  <a:txBody>
                    <a:bodyPr/>
                    <a:lstStyle/>
                    <a:p>
                      <a:pPr algn="ctr" fontAlgn="b"/>
                      <a:r>
                        <a:rPr lang="en-US" sz="1200" b="0" i="0" u="none" strike="noStrike" dirty="0" smtClean="0">
                          <a:effectLst/>
                          <a:latin typeface="Arial"/>
                        </a:rPr>
                        <a:t>2018</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 7.4%</a:t>
                      </a:r>
                    </a:p>
                  </a:txBody>
                  <a:tcPr marL="9525" marR="9525" marT="9525" marB="0" anchor="b"/>
                </a:tc>
                <a:tc>
                  <a:txBody>
                    <a:bodyPr/>
                    <a:lstStyle/>
                    <a:p>
                      <a:pPr algn="r" fontAlgn="b"/>
                      <a:r>
                        <a:rPr lang="en-US" sz="1200" b="0" i="0" u="none" strike="noStrike" dirty="0" smtClean="0">
                          <a:effectLst/>
                          <a:latin typeface="Arial"/>
                        </a:rPr>
                        <a:t>$  32,673,646.00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2,410,388</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(91,708)</a:t>
                      </a:r>
                      <a:endParaRPr lang="en-US" sz="1200" b="0" i="0" u="none" strike="noStrike" dirty="0">
                        <a:effectLst/>
                        <a:latin typeface="Arial"/>
                      </a:endParaRPr>
                    </a:p>
                  </a:txBody>
                  <a:tcPr marL="9525" marR="9525" marT="9525" marB="0" anchor="b"/>
                </a:tc>
              </a:tr>
              <a:tr h="320708">
                <a:tc>
                  <a:txBody>
                    <a:bodyPr/>
                    <a:lstStyle/>
                    <a:p>
                      <a:pPr algn="ctr" fontAlgn="b"/>
                      <a:r>
                        <a:rPr lang="en-US" sz="1200" b="0" i="0" u="none" strike="noStrike" dirty="0" smtClean="0">
                          <a:effectLst/>
                          <a:latin typeface="Arial"/>
                        </a:rPr>
                        <a:t>2019</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 6.6%</a:t>
                      </a:r>
                    </a:p>
                  </a:txBody>
                  <a:tcPr marL="9525" marR="9525" marT="9525" marB="0" anchor="b"/>
                </a:tc>
                <a:tc>
                  <a:txBody>
                    <a:bodyPr/>
                    <a:lstStyle/>
                    <a:p>
                      <a:pPr algn="r" fontAlgn="b"/>
                      <a:r>
                        <a:rPr lang="en-US" sz="1200" b="0" i="0" u="none" strike="noStrike" dirty="0" smtClean="0">
                          <a:effectLst/>
                          <a:latin typeface="Arial"/>
                        </a:rPr>
                        <a:t>$  37,647,826.00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2,465,000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0</a:t>
                      </a:r>
                      <a:endParaRPr lang="en-US" sz="1200" b="0" i="0" u="none" strike="noStrike" dirty="0">
                        <a:effectLst/>
                        <a:latin typeface="Arial"/>
                      </a:endParaRPr>
                    </a:p>
                  </a:txBody>
                  <a:tcPr marL="9525" marR="9525" marT="9525" marB="0" anchor="b"/>
                </a:tc>
              </a:tr>
            </a:tbl>
          </a:graphicData>
        </a:graphic>
      </p:graphicFrame>
    </p:spTree>
    <p:extLst>
      <p:ext uri="{BB962C8B-B14F-4D97-AF65-F5344CB8AC3E}">
        <p14:creationId xmlns:p14="http://schemas.microsoft.com/office/powerpoint/2010/main" val="6761899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12648" y="228600"/>
            <a:ext cx="8153400" cy="533400"/>
          </a:xfrm>
        </p:spPr>
        <p:txBody>
          <a:bodyPr>
            <a:normAutofit/>
          </a:bodyPr>
          <a:lstStyle/>
          <a:p>
            <a:r>
              <a:rPr lang="en-US" sz="2800" dirty="0" smtClean="0"/>
              <a:t>2018-19 Budget Highlights</a:t>
            </a:r>
            <a:endParaRPr lang="en-US" sz="2800" dirty="0"/>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2460369594"/>
              </p:ext>
            </p:extLst>
          </p:nvPr>
        </p:nvGraphicFramePr>
        <p:xfrm>
          <a:off x="457200" y="914399"/>
          <a:ext cx="8077200" cy="5231528"/>
        </p:xfrm>
        <a:graphic>
          <a:graphicData uri="http://schemas.openxmlformats.org/drawingml/2006/table">
            <a:tbl>
              <a:tblPr firstRow="1" bandRow="1">
                <a:tableStyleId>{5C22544A-7EE6-4342-B048-85BDC9FD1C3A}</a:tableStyleId>
              </a:tblPr>
              <a:tblGrid>
                <a:gridCol w="5758003"/>
                <a:gridCol w="2319197"/>
              </a:tblGrid>
              <a:tr h="368407">
                <a:tc>
                  <a:txBody>
                    <a:bodyPr/>
                    <a:lstStyle/>
                    <a:p>
                      <a:r>
                        <a:rPr lang="en-US" sz="1000" dirty="0" smtClean="0"/>
                        <a:t>Item/Description</a:t>
                      </a:r>
                      <a:endParaRPr lang="en-US" sz="1000" dirty="0"/>
                    </a:p>
                  </a:txBody>
                  <a:tcPr/>
                </a:tc>
                <a:tc>
                  <a:txBody>
                    <a:bodyPr/>
                    <a:lstStyle/>
                    <a:p>
                      <a:endParaRPr lang="en-US" sz="1000" dirty="0"/>
                    </a:p>
                  </a:txBody>
                  <a:tcPr/>
                </a:tc>
              </a:tr>
              <a:tr h="307006">
                <a:tc>
                  <a:txBody>
                    <a:bodyPr/>
                    <a:lstStyle/>
                    <a:p>
                      <a:r>
                        <a:rPr lang="en-US" sz="1200" b="0" dirty="0" smtClean="0"/>
                        <a:t>Total</a:t>
                      </a:r>
                      <a:r>
                        <a:rPr lang="en-US" sz="1200" b="0" baseline="0" dirty="0" smtClean="0"/>
                        <a:t> Revenue Increase from 2017-18</a:t>
                      </a:r>
                      <a:endParaRPr lang="en-US" sz="1200" b="0" dirty="0"/>
                    </a:p>
                  </a:txBody>
                  <a:tcPr/>
                </a:tc>
                <a:tc>
                  <a:txBody>
                    <a:bodyPr/>
                    <a:lstStyle/>
                    <a:p>
                      <a:pPr algn="ctr"/>
                      <a:r>
                        <a:rPr lang="en-US" sz="1200" dirty="0" smtClean="0"/>
                        <a:t>  +14.8%</a:t>
                      </a:r>
                      <a:endParaRPr lang="en-US" sz="1200" dirty="0"/>
                    </a:p>
                  </a:txBody>
                  <a:tcPr/>
                </a:tc>
              </a:tr>
              <a:tr h="307006">
                <a:tc>
                  <a:txBody>
                    <a:bodyPr/>
                    <a:lstStyle/>
                    <a:p>
                      <a:r>
                        <a:rPr lang="en-US" sz="1200" b="0" dirty="0" smtClean="0"/>
                        <a:t>      Local Property Tax/Levy Equalization</a:t>
                      </a:r>
                      <a:r>
                        <a:rPr lang="en-US" sz="1200" b="0" baseline="0" dirty="0" smtClean="0"/>
                        <a:t> Decrease – increased levy</a:t>
                      </a:r>
                      <a:endParaRPr lang="en-US" sz="1200" b="0" dirty="0"/>
                    </a:p>
                  </a:txBody>
                  <a:tcPr/>
                </a:tc>
                <a:tc>
                  <a:txBody>
                    <a:bodyPr/>
                    <a:lstStyle/>
                    <a:p>
                      <a:pPr algn="ctr"/>
                      <a:r>
                        <a:rPr lang="en-US" sz="1200" dirty="0" smtClean="0"/>
                        <a:t>   -13.1%</a:t>
                      </a:r>
                      <a:endParaRPr lang="en-US" sz="1200" dirty="0"/>
                    </a:p>
                  </a:txBody>
                  <a:tcPr/>
                </a:tc>
              </a:tr>
              <a:tr h="307006">
                <a:tc>
                  <a:txBody>
                    <a:bodyPr/>
                    <a:lstStyle/>
                    <a:p>
                      <a:r>
                        <a:rPr lang="en-US" sz="1200" b="0" dirty="0" smtClean="0"/>
                        <a:t>     Apportionment Increase – increased enrollment,</a:t>
                      </a:r>
                      <a:r>
                        <a:rPr lang="en-US" sz="1200" b="0" baseline="0" dirty="0" smtClean="0"/>
                        <a:t> </a:t>
                      </a:r>
                      <a:r>
                        <a:rPr lang="en-US" sz="1200" b="0" baseline="0" dirty="0" err="1" smtClean="0"/>
                        <a:t>McLeary</a:t>
                      </a:r>
                      <a:r>
                        <a:rPr lang="en-US" sz="1200" b="0" baseline="0" dirty="0" smtClean="0"/>
                        <a:t> changes</a:t>
                      </a:r>
                      <a:endParaRPr lang="en-US" sz="1200" b="0" dirty="0"/>
                    </a:p>
                  </a:txBody>
                  <a:tcPr/>
                </a:tc>
                <a:tc>
                  <a:txBody>
                    <a:bodyPr/>
                    <a:lstStyle/>
                    <a:p>
                      <a:pPr algn="ctr"/>
                      <a:r>
                        <a:rPr lang="en-US" sz="1200" dirty="0" smtClean="0"/>
                        <a:t>  21.4%</a:t>
                      </a:r>
                      <a:endParaRPr lang="en-US" sz="1200" dirty="0"/>
                    </a:p>
                  </a:txBody>
                  <a:tcPr/>
                </a:tc>
              </a:tr>
              <a:tr h="392505">
                <a:tc>
                  <a:txBody>
                    <a:bodyPr/>
                    <a:lstStyle/>
                    <a:p>
                      <a:r>
                        <a:rPr lang="en-US" sz="1200" b="0" dirty="0" smtClean="0"/>
                        <a:t>     Special</a:t>
                      </a:r>
                      <a:r>
                        <a:rPr lang="en-US" sz="1200" b="0" baseline="0" dirty="0" smtClean="0"/>
                        <a:t> Ed Increase – increased enrollment and Safety Net Increase</a:t>
                      </a:r>
                      <a:endParaRPr lang="en-US" sz="1200" b="0" dirty="0"/>
                    </a:p>
                  </a:txBody>
                  <a:tcPr/>
                </a:tc>
                <a:tc>
                  <a:txBody>
                    <a:bodyPr/>
                    <a:lstStyle/>
                    <a:p>
                      <a:pPr algn="ctr"/>
                      <a:r>
                        <a:rPr lang="en-US" sz="1200" dirty="0" smtClean="0"/>
                        <a:t>  23.2%</a:t>
                      </a:r>
                      <a:endParaRPr lang="en-US" sz="1200" dirty="0"/>
                    </a:p>
                  </a:txBody>
                  <a:tcPr/>
                </a:tc>
              </a:tr>
              <a:tr h="490608">
                <a:tc>
                  <a:txBody>
                    <a:bodyPr/>
                    <a:lstStyle/>
                    <a:p>
                      <a:r>
                        <a:rPr lang="en-US" sz="1200" b="0" dirty="0" smtClean="0"/>
                        <a:t>     Learning Assistance Program (LAP) – Allocation increase</a:t>
                      </a:r>
                      <a:endParaRPr lang="en-US" sz="1200" b="0" dirty="0"/>
                    </a:p>
                  </a:txBody>
                  <a:tcPr/>
                </a:tc>
                <a:tc>
                  <a:txBody>
                    <a:bodyPr/>
                    <a:lstStyle/>
                    <a:p>
                      <a:pPr algn="ctr"/>
                      <a:r>
                        <a:rPr lang="en-US" sz="1200" dirty="0" smtClean="0"/>
                        <a:t>  26.0%</a:t>
                      </a:r>
                      <a:endParaRPr lang="en-US" sz="1200" dirty="0"/>
                    </a:p>
                  </a:txBody>
                  <a:tcPr/>
                </a:tc>
              </a:tr>
              <a:tr h="490608">
                <a:tc>
                  <a:txBody>
                    <a:bodyPr/>
                    <a:lstStyle/>
                    <a:p>
                      <a:r>
                        <a:rPr lang="en-US" sz="1200" b="0" dirty="0" smtClean="0"/>
                        <a:t>     </a:t>
                      </a:r>
                      <a:r>
                        <a:rPr lang="en-US" sz="1200" b="0" dirty="0" err="1" smtClean="0"/>
                        <a:t>Misc</a:t>
                      </a:r>
                      <a:r>
                        <a:rPr lang="en-US" sz="1200" b="0" dirty="0" smtClean="0"/>
                        <a:t> State/Federal</a:t>
                      </a:r>
                      <a:r>
                        <a:rPr lang="en-US" sz="1200" b="0" baseline="0" dirty="0" smtClean="0"/>
                        <a:t> Programs – HSSP State Homeless Grant continues, Rural                                                 Local Schools Program continues and Title IV large Increase</a:t>
                      </a:r>
                      <a:endParaRPr lang="en-US" sz="1200" b="0" dirty="0"/>
                    </a:p>
                  </a:txBody>
                  <a:tcPr/>
                </a:tc>
                <a:tc>
                  <a:txBody>
                    <a:bodyPr/>
                    <a:lstStyle/>
                    <a:p>
                      <a:pPr algn="ctr"/>
                      <a:r>
                        <a:rPr lang="en-US" sz="1200" dirty="0" smtClean="0"/>
                        <a:t>109%</a:t>
                      </a:r>
                      <a:endParaRPr lang="en-US" sz="1200" dirty="0"/>
                    </a:p>
                  </a:txBody>
                  <a:tcPr/>
                </a:tc>
              </a:tr>
              <a:tr h="490608">
                <a:tc>
                  <a:txBody>
                    <a:bodyPr/>
                    <a:lstStyle/>
                    <a:p>
                      <a:r>
                        <a:rPr lang="en-US" sz="1200" b="0" dirty="0" smtClean="0"/>
                        <a:t>     KWRL– state</a:t>
                      </a:r>
                      <a:r>
                        <a:rPr lang="en-US" sz="1200" b="0" baseline="0" dirty="0" smtClean="0"/>
                        <a:t> </a:t>
                      </a:r>
                      <a:r>
                        <a:rPr lang="en-US" sz="1200" b="0" dirty="0" smtClean="0"/>
                        <a:t>allocation/unfunded increase to cover increased expenditures</a:t>
                      </a:r>
                      <a:endParaRPr lang="en-US" sz="1200" b="0" dirty="0"/>
                    </a:p>
                  </a:txBody>
                  <a:tcPr/>
                </a:tc>
                <a:tc>
                  <a:txBody>
                    <a:bodyPr/>
                    <a:lstStyle/>
                    <a:p>
                      <a:pPr algn="ctr"/>
                      <a:r>
                        <a:rPr lang="en-US" sz="1200" dirty="0" smtClean="0"/>
                        <a:t>  20.9%</a:t>
                      </a:r>
                      <a:endParaRPr lang="en-US" sz="1200" dirty="0"/>
                    </a:p>
                  </a:txBody>
                  <a:tcPr/>
                </a:tc>
              </a:tr>
              <a:tr h="307006">
                <a:tc>
                  <a:txBody>
                    <a:bodyPr/>
                    <a:lstStyle/>
                    <a:p>
                      <a:r>
                        <a:rPr lang="en-US" sz="1200" b="0" dirty="0" smtClean="0"/>
                        <a:t>Total Expenditure Increase from 2017-18</a:t>
                      </a:r>
                      <a:endParaRPr lang="en-US" sz="1200" b="0" dirty="0"/>
                    </a:p>
                  </a:txBody>
                  <a:tcPr/>
                </a:tc>
                <a:tc>
                  <a:txBody>
                    <a:bodyPr/>
                    <a:lstStyle/>
                    <a:p>
                      <a:pPr algn="ctr"/>
                      <a:r>
                        <a:rPr lang="en-US" sz="1200" dirty="0" smtClean="0"/>
                        <a:t>  6.3%</a:t>
                      </a:r>
                      <a:endParaRPr lang="en-US" sz="1200" dirty="0"/>
                    </a:p>
                  </a:txBody>
                  <a:tcPr/>
                </a:tc>
              </a:tr>
              <a:tr h="307006">
                <a:tc>
                  <a:txBody>
                    <a:bodyPr/>
                    <a:lstStyle/>
                    <a:p>
                      <a:r>
                        <a:rPr lang="en-US" sz="1200" b="0" dirty="0" smtClean="0"/>
                        <a:t>     Certificated Salaries</a:t>
                      </a:r>
                      <a:r>
                        <a:rPr lang="en-US" sz="1200" b="0" baseline="0" dirty="0" smtClean="0"/>
                        <a:t> – Increased Base, Additional Days, Increased Staff, Step                                        Increases</a:t>
                      </a:r>
                      <a:endParaRPr lang="en-US" sz="1200" b="0" dirty="0"/>
                    </a:p>
                  </a:txBody>
                  <a:tcPr/>
                </a:tc>
                <a:tc>
                  <a:txBody>
                    <a:bodyPr/>
                    <a:lstStyle/>
                    <a:p>
                      <a:pPr algn="ctr"/>
                      <a:r>
                        <a:rPr lang="en-US" sz="1200" dirty="0" smtClean="0"/>
                        <a:t>  </a:t>
                      </a:r>
                      <a:r>
                        <a:rPr lang="en-US" sz="1200" dirty="0" smtClean="0"/>
                        <a:t>14.3%</a:t>
                      </a:r>
                      <a:endParaRPr lang="en-US" sz="1200" dirty="0"/>
                    </a:p>
                  </a:txBody>
                  <a:tcPr/>
                </a:tc>
              </a:tr>
              <a:tr h="307006">
                <a:tc>
                  <a:txBody>
                    <a:bodyPr/>
                    <a:lstStyle/>
                    <a:p>
                      <a:pPr algn="l"/>
                      <a:r>
                        <a:rPr lang="en-US" sz="1200" dirty="0" smtClean="0"/>
                        <a:t>     </a:t>
                      </a:r>
                      <a:r>
                        <a:rPr lang="en-US" sz="1200" baseline="0" dirty="0" smtClean="0"/>
                        <a:t>Classified Salaries – </a:t>
                      </a:r>
                      <a:r>
                        <a:rPr lang="en-US" sz="1200" baseline="0" dirty="0" smtClean="0"/>
                        <a:t>Bargained increases from 16-17 (17-18 increase not included in 17-18 budget) for SEIU (1.9% to 15% depending on position) and KWRL (9.5% for drivers and 13.1% for mechanics), bargained increase for Secretaries (15%), </a:t>
                      </a:r>
                      <a:r>
                        <a:rPr lang="en-US" sz="1200" baseline="0" dirty="0" smtClean="0"/>
                        <a:t>Many New Positions, Step Increases</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17.1%</a:t>
                      </a:r>
                      <a:endParaRPr lang="en-US" sz="1200" dirty="0" smtClean="0"/>
                    </a:p>
                  </a:txBody>
                  <a:tcPr/>
                </a:tc>
              </a:tr>
              <a:tr h="490608">
                <a:tc>
                  <a:txBody>
                    <a:bodyPr/>
                    <a:lstStyle/>
                    <a:p>
                      <a:pPr algn="l"/>
                      <a:r>
                        <a:rPr lang="en-US" sz="1200" baseline="0" dirty="0" smtClean="0"/>
                        <a:t>     Employee Benefits – State Allocation </a:t>
                      </a:r>
                      <a:r>
                        <a:rPr lang="en-US" sz="1200" baseline="0" dirty="0" smtClean="0"/>
                        <a:t>Increase (from $820 to $843), </a:t>
                      </a:r>
                      <a:r>
                        <a:rPr lang="en-US" sz="1200" baseline="0" dirty="0" smtClean="0"/>
                        <a:t>Increased Staff, Paid Medical Leave Premiums</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 </a:t>
                      </a:r>
                      <a:r>
                        <a:rPr lang="en-US" sz="1200" dirty="0" smtClean="0"/>
                        <a:t>14.8</a:t>
                      </a:r>
                      <a:r>
                        <a:rPr lang="en-US" sz="1200" dirty="0" smtClean="0"/>
                        <a:t>%</a:t>
                      </a:r>
                    </a:p>
                  </a:txBody>
                  <a:tcPr/>
                </a:tc>
              </a:tr>
            </a:tbl>
          </a:graphicData>
        </a:graphic>
      </p:graphicFrame>
    </p:spTree>
    <p:extLst>
      <p:ext uri="{BB962C8B-B14F-4D97-AF65-F5344CB8AC3E}">
        <p14:creationId xmlns:p14="http://schemas.microsoft.com/office/powerpoint/2010/main" val="426640868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800" dirty="0" smtClean="0"/>
              <a:t>2018-19 </a:t>
            </a:r>
            <a:r>
              <a:rPr lang="en-US" sz="2800" dirty="0"/>
              <a:t>Budget </a:t>
            </a:r>
            <a:r>
              <a:rPr lang="en-US" sz="2800" dirty="0" smtClean="0"/>
              <a:t>Highlights - Continued</a:t>
            </a:r>
            <a:endParaRPr lang="en-US" sz="2800"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952844603"/>
              </p:ext>
            </p:extLst>
          </p:nvPr>
        </p:nvGraphicFramePr>
        <p:xfrm>
          <a:off x="609600" y="2160588"/>
          <a:ext cx="6348413" cy="4419600"/>
        </p:xfrm>
        <a:graphic>
          <a:graphicData uri="http://schemas.openxmlformats.org/drawingml/2006/table">
            <a:tbl>
              <a:tblPr firstRow="1" bandRow="1">
                <a:tableStyleId>{5C22544A-7EE6-4342-B048-85BDC9FD1C3A}</a:tableStyleId>
              </a:tblPr>
              <a:tblGrid>
                <a:gridCol w="4328688"/>
                <a:gridCol w="2019725"/>
              </a:tblGrid>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smtClean="0"/>
                        <a:t>Item/Description</a:t>
                      </a:r>
                    </a:p>
                    <a:p>
                      <a:endParaRPr lang="en-US" sz="1200" dirty="0"/>
                    </a:p>
                  </a:txBody>
                  <a:tcPr marL="71197" marR="71197"/>
                </a:tc>
                <a:tc>
                  <a:txBody>
                    <a:bodyPr/>
                    <a:lstStyle/>
                    <a:p>
                      <a:r>
                        <a:rPr lang="en-US" sz="1200" dirty="0" smtClean="0"/>
                        <a:t>Percentage</a:t>
                      </a:r>
                      <a:r>
                        <a:rPr lang="en-US" sz="1200" baseline="0" dirty="0" smtClean="0"/>
                        <a:t> Increase</a:t>
                      </a:r>
                      <a:endParaRPr lang="en-US" sz="1200" dirty="0"/>
                    </a:p>
                  </a:txBody>
                  <a:tcPr marL="71197" marR="71197"/>
                </a:tc>
              </a:tr>
              <a:tr h="370840">
                <a:tc>
                  <a:txBody>
                    <a:bodyPr/>
                    <a:lstStyle/>
                    <a:p>
                      <a:r>
                        <a:rPr lang="en-US" sz="1000" dirty="0" smtClean="0"/>
                        <a:t>Enrollment Increase from 17-18 Budget (2,389 to 2,460)</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smtClean="0"/>
                        <a:t>3.0%</a:t>
                      </a:r>
                    </a:p>
                  </a:txBody>
                  <a:tcPr marL="71197" marR="71197"/>
                </a:tc>
              </a:tr>
              <a:tr h="370840">
                <a:tc>
                  <a:txBody>
                    <a:bodyPr/>
                    <a:lstStyle/>
                    <a:p>
                      <a:r>
                        <a:rPr lang="en-US" sz="1000" dirty="0" smtClean="0"/>
                        <a:t>Enrollment Increase from 17-18 Actual (2,419</a:t>
                      </a:r>
                      <a:r>
                        <a:rPr lang="en-US" sz="1000" baseline="0" dirty="0" smtClean="0"/>
                        <a:t> to 2,450)</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smtClean="0"/>
                        <a:t>1.7%</a:t>
                      </a:r>
                    </a:p>
                  </a:txBody>
                  <a:tcPr marL="71197" marR="71197"/>
                </a:tc>
              </a:tr>
              <a:tr h="370840">
                <a:tc>
                  <a:txBody>
                    <a:bodyPr/>
                    <a:lstStyle/>
                    <a:p>
                      <a:r>
                        <a:rPr lang="en-US" sz="1000" dirty="0" smtClean="0"/>
                        <a:t>Special Education</a:t>
                      </a:r>
                      <a:r>
                        <a:rPr lang="en-US" sz="1000" baseline="0" dirty="0" smtClean="0"/>
                        <a:t> Enrollment Increase from 17-18 Budget (324 to 333)</a:t>
                      </a:r>
                      <a:endParaRPr lang="en-US" sz="1000" dirty="0" smtClean="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smtClean="0"/>
                        <a:t> 2.8%</a:t>
                      </a:r>
                    </a:p>
                  </a:txBody>
                  <a:tcPr marL="71197" marR="71197"/>
                </a:tc>
              </a:tr>
              <a:tr h="370840">
                <a:tc>
                  <a:txBody>
                    <a:bodyPr/>
                    <a:lstStyle/>
                    <a:p>
                      <a:r>
                        <a:rPr lang="en-US" sz="1000" dirty="0" smtClean="0"/>
                        <a:t>Special Education Enrollment</a:t>
                      </a:r>
                      <a:r>
                        <a:rPr lang="en-US" sz="1000" baseline="0" dirty="0" smtClean="0"/>
                        <a:t> Increase from 17-18 Actual (321 to 333)</a:t>
                      </a:r>
                    </a:p>
                    <a:p>
                      <a:r>
                        <a:rPr lang="en-US" sz="1000" baseline="0" dirty="0" smtClean="0"/>
                        <a:t>                 Note:  June Enrollment was 338</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smtClean="0"/>
                        <a:t>3.7%</a:t>
                      </a:r>
                    </a:p>
                  </a:txBody>
                  <a:tcPr marL="71197" marR="71197"/>
                </a:tc>
              </a:tr>
              <a:tr h="370840">
                <a:tc>
                  <a:txBody>
                    <a:bodyPr/>
                    <a:lstStyle/>
                    <a:p>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sz="1000" dirty="0" smtClean="0"/>
                    </a:p>
                  </a:txBody>
                  <a:tcPr marL="71197" marR="71197"/>
                </a:tc>
              </a:tr>
              <a:tr h="370840">
                <a:tc>
                  <a:txBody>
                    <a:bodyPr/>
                    <a:lstStyle/>
                    <a:p>
                      <a:r>
                        <a:rPr lang="en-US" sz="1000" dirty="0" smtClean="0"/>
                        <a:t>Certificated</a:t>
                      </a:r>
                      <a:r>
                        <a:rPr lang="en-US" sz="1000" baseline="0" dirty="0" smtClean="0"/>
                        <a:t> Staff Increase of 3.24 FTE </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smtClean="0"/>
                        <a:t> 2.1%</a:t>
                      </a:r>
                    </a:p>
                  </a:txBody>
                  <a:tcPr marL="71197" marR="71197"/>
                </a:tc>
              </a:tr>
              <a:tr h="370840">
                <a:tc>
                  <a:txBody>
                    <a:bodyPr/>
                    <a:lstStyle/>
                    <a:p>
                      <a:r>
                        <a:rPr lang="en-US" sz="1000" dirty="0" smtClean="0"/>
                        <a:t>Classified Staff Increase of 11.4 FTE (Almost</a:t>
                      </a:r>
                      <a:r>
                        <a:rPr lang="en-US" sz="1000" baseline="0" dirty="0" smtClean="0"/>
                        <a:t> half in KWRL Drivers)</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smtClean="0"/>
                        <a:t> 6.8%</a:t>
                      </a:r>
                    </a:p>
                  </a:txBody>
                  <a:tcPr marL="71197" marR="71197"/>
                </a:tc>
              </a:tr>
              <a:tr h="370840">
                <a:tc>
                  <a:txBody>
                    <a:bodyPr/>
                    <a:lstStyle/>
                    <a:p>
                      <a:r>
                        <a:rPr lang="en-US" sz="1000" dirty="0" smtClean="0"/>
                        <a:t>Changes made</a:t>
                      </a:r>
                      <a:r>
                        <a:rPr lang="en-US" sz="1000" baseline="0" dirty="0" smtClean="0"/>
                        <a:t> from 17-18 Budget to ensure additional time for staff is budgeted at a level at or greater than expected expenditures</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sz="1000" dirty="0" smtClean="0"/>
                    </a:p>
                  </a:txBody>
                  <a:tcPr marL="71197" marR="71197"/>
                </a:tc>
              </a:tr>
              <a:tr h="370840">
                <a:tc>
                  <a:txBody>
                    <a:bodyPr/>
                    <a:lstStyle/>
                    <a:p>
                      <a:r>
                        <a:rPr lang="en-US" sz="1000" dirty="0" smtClean="0"/>
                        <a:t>       Certificated</a:t>
                      </a:r>
                      <a:r>
                        <a:rPr lang="en-US" sz="1000" baseline="0" dirty="0" smtClean="0"/>
                        <a:t> Subs, Extra Days, Class/Case Overage, New Educator Training, National Board Cohort, College in the High School, </a:t>
                      </a:r>
                      <a:r>
                        <a:rPr lang="en-US" sz="1000" baseline="0" dirty="0" err="1" smtClean="0"/>
                        <a:t>etc</a:t>
                      </a:r>
                      <a:r>
                        <a:rPr lang="en-US" sz="1000" baseline="0" dirty="0" smtClean="0"/>
                        <a:t>…Increase of $273,000 over 17-18 budget</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sz="1000" dirty="0" smtClean="0"/>
                    </a:p>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smtClean="0"/>
                        <a:t>57.0%</a:t>
                      </a:r>
                    </a:p>
                    <a:p>
                      <a:pPr marL="0" marR="0" indent="0" algn="ctr" defTabSz="914400" rtl="0" eaLnBrk="1" fontAlgn="auto" latinLnBrk="0" hangingPunct="1">
                        <a:lnSpc>
                          <a:spcPct val="100000"/>
                        </a:lnSpc>
                        <a:spcBef>
                          <a:spcPts val="0"/>
                        </a:spcBef>
                        <a:spcAft>
                          <a:spcPts val="0"/>
                        </a:spcAft>
                        <a:buClrTx/>
                        <a:buSzTx/>
                        <a:buFontTx/>
                        <a:buNone/>
                        <a:tabLst/>
                        <a:defRPr/>
                      </a:pPr>
                      <a:endParaRPr lang="en-US" sz="1000" dirty="0" smtClean="0"/>
                    </a:p>
                  </a:txBody>
                  <a:tcPr marL="71197" marR="71197"/>
                </a:tc>
              </a:tr>
              <a:tr h="370840">
                <a:tc>
                  <a:txBody>
                    <a:bodyPr/>
                    <a:lstStyle/>
                    <a:p>
                      <a:r>
                        <a:rPr lang="en-US" sz="1000" dirty="0" smtClean="0"/>
                        <a:t>        Classified Subs, Para Professional Development days,</a:t>
                      </a:r>
                      <a:r>
                        <a:rPr lang="en-US" sz="1000" baseline="0" dirty="0" smtClean="0"/>
                        <a:t> Extra Staff Time, Overtime, </a:t>
                      </a:r>
                      <a:r>
                        <a:rPr lang="en-US" sz="1000" baseline="0" dirty="0" err="1" smtClean="0"/>
                        <a:t>etc</a:t>
                      </a:r>
                      <a:r>
                        <a:rPr lang="en-US" sz="1000" baseline="0" dirty="0" smtClean="0"/>
                        <a:t>…Increase of $181,000 over 17-18 budget</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sz="1000" dirty="0" smtClean="0"/>
                    </a:p>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smtClean="0"/>
                        <a:t>52.4% </a:t>
                      </a:r>
                    </a:p>
                  </a:txBody>
                  <a:tcPr marL="71197" marR="71197"/>
                </a:tc>
              </a:tr>
            </a:tbl>
          </a:graphicData>
        </a:graphic>
      </p:graphicFrame>
    </p:spTree>
    <p:extLst>
      <p:ext uri="{BB962C8B-B14F-4D97-AF65-F5344CB8AC3E}">
        <p14:creationId xmlns:p14="http://schemas.microsoft.com/office/powerpoint/2010/main" val="28106216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itle 1"/>
          <p:cNvSpPr>
            <a:spLocks noGrp="1"/>
          </p:cNvSpPr>
          <p:nvPr>
            <p:ph type="title"/>
          </p:nvPr>
        </p:nvSpPr>
        <p:spPr/>
        <p:txBody>
          <a:bodyPr>
            <a:normAutofit/>
          </a:bodyPr>
          <a:lstStyle/>
          <a:p>
            <a:r>
              <a:rPr lang="en-US" dirty="0" smtClean="0"/>
              <a:t>Historical GF Revenues by Type</a:t>
            </a:r>
          </a:p>
        </p:txBody>
      </p:sp>
      <p:graphicFrame>
        <p:nvGraphicFramePr>
          <p:cNvPr id="8" name="Chart 7"/>
          <p:cNvGraphicFramePr/>
          <p:nvPr>
            <p:extLst>
              <p:ext uri="{D42A27DB-BD31-4B8C-83A1-F6EECF244321}">
                <p14:modId xmlns:p14="http://schemas.microsoft.com/office/powerpoint/2010/main" val="133072465"/>
              </p:ext>
            </p:extLst>
          </p:nvPr>
        </p:nvGraphicFramePr>
        <p:xfrm>
          <a:off x="838200" y="1752600"/>
          <a:ext cx="7391400" cy="4419600"/>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ransition spd="med">
    <p:wipe dir="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General Fund Expenditures – 17-18</a:t>
            </a:r>
            <a:endParaRPr lang="en-US" dirty="0"/>
          </a:p>
        </p:txBody>
      </p:sp>
      <p:graphicFrame>
        <p:nvGraphicFramePr>
          <p:cNvPr id="15" name="Content Placeholder 14"/>
          <p:cNvGraphicFramePr>
            <a:graphicFrameLocks noGrp="1"/>
          </p:cNvGraphicFramePr>
          <p:nvPr>
            <p:ph idx="1"/>
            <p:extLst>
              <p:ext uri="{D42A27DB-BD31-4B8C-83A1-F6EECF244321}">
                <p14:modId xmlns:p14="http://schemas.microsoft.com/office/powerpoint/2010/main" val="2264295712"/>
              </p:ext>
            </p:extLst>
          </p:nvPr>
        </p:nvGraphicFramePr>
        <p:xfrm>
          <a:off x="612648" y="1905000"/>
          <a:ext cx="8153400" cy="44958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823675265"/>
      </p:ext>
    </p:extLst>
  </p:cSld>
  <p:clrMapOvr>
    <a:masterClrMapping/>
  </p:clrMapOvr>
  <p:transition>
    <p:wipe dir="d"/>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Historical Expenditures by Object</a:t>
            </a:r>
            <a:endParaRPr lang="en-US" dirty="0"/>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2895662753"/>
              </p:ext>
            </p:extLst>
          </p:nvPr>
        </p:nvGraphicFramePr>
        <p:xfrm>
          <a:off x="609600" y="2160588"/>
          <a:ext cx="6348413" cy="3881437"/>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transition spd="slow"/>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Levy Dollars</a:t>
            </a:r>
            <a:endParaRPr lang="en-US" dirty="0"/>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247991669"/>
              </p:ext>
            </p:extLst>
          </p:nvPr>
        </p:nvGraphicFramePr>
        <p:xfrm>
          <a:off x="533400" y="1905000"/>
          <a:ext cx="7315200" cy="4312920"/>
        </p:xfrm>
        <a:graphic>
          <a:graphicData uri="http://schemas.openxmlformats.org/drawingml/2006/table">
            <a:tbl>
              <a:tblPr firstRow="1" bandRow="1">
                <a:tableStyleId>{5C22544A-7EE6-4342-B048-85BDC9FD1C3A}</a:tableStyleId>
              </a:tblPr>
              <a:tblGrid>
                <a:gridCol w="3061043"/>
                <a:gridCol w="1374346"/>
                <a:gridCol w="1432011"/>
                <a:gridCol w="1447800"/>
              </a:tblGrid>
              <a:tr h="552450">
                <a:tc>
                  <a:txBody>
                    <a:bodyPr/>
                    <a:lstStyle/>
                    <a:p>
                      <a:r>
                        <a:rPr lang="en-US" baseline="0" dirty="0" smtClean="0">
                          <a:solidFill>
                            <a:schemeClr val="bg1"/>
                          </a:solidFill>
                        </a:rPr>
                        <a:t>Expenditure Type</a:t>
                      </a:r>
                      <a:endParaRPr lang="en-US" baseline="0" dirty="0">
                        <a:solidFill>
                          <a:schemeClr val="bg1"/>
                        </a:solidFill>
                      </a:endParaRPr>
                    </a:p>
                  </a:txBody>
                  <a:tcPr/>
                </a:tc>
                <a:tc>
                  <a:txBody>
                    <a:bodyPr/>
                    <a:lstStyle/>
                    <a:p>
                      <a:r>
                        <a:rPr lang="en-US" dirty="0" smtClean="0">
                          <a:solidFill>
                            <a:schemeClr val="bg1"/>
                          </a:solidFill>
                        </a:rPr>
                        <a:t>Levy Dollars</a:t>
                      </a:r>
                    </a:p>
                    <a:p>
                      <a:r>
                        <a:rPr lang="en-US" dirty="0" smtClean="0">
                          <a:solidFill>
                            <a:schemeClr val="bg1"/>
                          </a:solidFill>
                        </a:rPr>
                        <a:t>2016-2017</a:t>
                      </a:r>
                      <a:endParaRPr lang="en-US" dirty="0">
                        <a:solidFill>
                          <a:schemeClr val="bg1"/>
                        </a:solidFill>
                      </a:endParaRPr>
                    </a:p>
                  </a:txBody>
                  <a:tcPr/>
                </a:tc>
                <a:tc>
                  <a:txBody>
                    <a:bodyPr/>
                    <a:lstStyle/>
                    <a:p>
                      <a:r>
                        <a:rPr lang="en-US" dirty="0" smtClean="0">
                          <a:solidFill>
                            <a:schemeClr val="bg1"/>
                          </a:solidFill>
                        </a:rPr>
                        <a:t>Levy Dollars</a:t>
                      </a:r>
                    </a:p>
                    <a:p>
                      <a:r>
                        <a:rPr lang="en-US" dirty="0" smtClean="0">
                          <a:solidFill>
                            <a:schemeClr val="bg1"/>
                          </a:solidFill>
                        </a:rPr>
                        <a:t>2017-2018</a:t>
                      </a:r>
                      <a:endParaRPr lang="en-US" dirty="0">
                        <a:solidFill>
                          <a:schemeClr val="bg1"/>
                        </a:solidFill>
                      </a:endParaRPr>
                    </a:p>
                  </a:txBody>
                  <a:tcPr/>
                </a:tc>
                <a:tc>
                  <a:txBody>
                    <a:bodyPr/>
                    <a:lstStyle/>
                    <a:p>
                      <a:r>
                        <a:rPr lang="en-US" dirty="0" smtClean="0">
                          <a:solidFill>
                            <a:schemeClr val="bg1"/>
                          </a:solidFill>
                        </a:rPr>
                        <a:t>Levy Dollars</a:t>
                      </a:r>
                    </a:p>
                    <a:p>
                      <a:r>
                        <a:rPr lang="en-US" dirty="0" smtClean="0">
                          <a:solidFill>
                            <a:schemeClr val="bg1"/>
                          </a:solidFill>
                        </a:rPr>
                        <a:t>2018-2019</a:t>
                      </a:r>
                      <a:endParaRPr lang="en-US" dirty="0">
                        <a:solidFill>
                          <a:schemeClr val="bg1"/>
                        </a:solidFill>
                      </a:endParaRPr>
                    </a:p>
                  </a:txBody>
                  <a:tcPr/>
                </a:tc>
              </a:tr>
              <a:tr h="350520">
                <a:tc>
                  <a:txBody>
                    <a:bodyPr/>
                    <a:lstStyle/>
                    <a:p>
                      <a:r>
                        <a:rPr lang="en-US" sz="1400" dirty="0" smtClean="0"/>
                        <a:t>Certificated</a:t>
                      </a:r>
                      <a:r>
                        <a:rPr lang="en-US" sz="1400" baseline="0" dirty="0" smtClean="0"/>
                        <a:t> Salaries</a:t>
                      </a:r>
                    </a:p>
                  </a:txBody>
                  <a:tcPr/>
                </a:tc>
                <a:tc>
                  <a:txBody>
                    <a:bodyPr/>
                    <a:lstStyle/>
                    <a:p>
                      <a:pPr algn="ctr" fontAlgn="b"/>
                      <a:r>
                        <a:rPr lang="en-US" sz="1400" b="0" i="0" u="none" strike="noStrike" baseline="0" dirty="0" smtClean="0">
                          <a:effectLst/>
                          <a:latin typeface="+mj-lt"/>
                        </a:rPr>
                        <a:t>$     975,000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631,610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35,000</a:t>
                      </a:r>
                      <a:endParaRPr lang="en-US" sz="1400" b="0" i="0" u="none" strike="noStrike" baseline="0" dirty="0">
                        <a:effectLst/>
                        <a:latin typeface="+mj-lt"/>
                      </a:endParaRPr>
                    </a:p>
                  </a:txBody>
                  <a:tcPr marL="9525" marR="9525" marT="9525" marB="0" anchor="b"/>
                </a:tc>
              </a:tr>
              <a:tr h="304800">
                <a:tc>
                  <a:txBody>
                    <a:bodyPr/>
                    <a:lstStyle/>
                    <a:p>
                      <a:r>
                        <a:rPr lang="en-US" sz="1400" dirty="0" smtClean="0"/>
                        <a:t>Classified Salaries</a:t>
                      </a:r>
                      <a:endParaRPr lang="en-US" sz="1400" dirty="0"/>
                    </a:p>
                  </a:txBody>
                  <a:tcPr/>
                </a:tc>
                <a:tc>
                  <a:txBody>
                    <a:bodyPr/>
                    <a:lstStyle/>
                    <a:p>
                      <a:pPr algn="ctr" fontAlgn="b"/>
                      <a:r>
                        <a:rPr lang="en-US" sz="1400" b="0" i="0" u="none" strike="noStrike" baseline="0" dirty="0" smtClean="0">
                          <a:effectLst/>
                          <a:latin typeface="+mj-lt"/>
                        </a:rPr>
                        <a:t>$  1,527,170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1,707,285</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1,572,198</a:t>
                      </a:r>
                      <a:endParaRPr lang="en-US" sz="1400" b="0" i="0" u="none" strike="noStrike" baseline="0" dirty="0">
                        <a:effectLst/>
                        <a:latin typeface="+mj-lt"/>
                      </a:endParaRPr>
                    </a:p>
                  </a:txBody>
                  <a:tcPr marL="9525" marR="9525" marT="9525" marB="0" anchor="b"/>
                </a:tc>
              </a:tr>
              <a:tr h="304800">
                <a:tc>
                  <a:txBody>
                    <a:bodyPr/>
                    <a:lstStyle/>
                    <a:p>
                      <a:r>
                        <a:rPr lang="en-US" sz="1400" dirty="0" smtClean="0"/>
                        <a:t>Administrator</a:t>
                      </a:r>
                      <a:r>
                        <a:rPr lang="en-US" sz="1400" baseline="0" dirty="0" smtClean="0"/>
                        <a:t> Salaries</a:t>
                      </a:r>
                      <a:endParaRPr lang="en-US" sz="1400" dirty="0"/>
                    </a:p>
                  </a:txBody>
                  <a:tcPr/>
                </a:tc>
                <a:tc>
                  <a:txBody>
                    <a:bodyPr/>
                    <a:lstStyle/>
                    <a:p>
                      <a:pPr algn="ctr" fontAlgn="b"/>
                      <a:r>
                        <a:rPr lang="en-US" sz="1400" b="0" i="0" u="none" strike="noStrike" baseline="0" dirty="0" smtClean="0">
                          <a:effectLst/>
                          <a:latin typeface="+mj-lt"/>
                        </a:rPr>
                        <a:t>$     447,200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518,820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179,260</a:t>
                      </a:r>
                      <a:endParaRPr lang="en-US" sz="1400" b="0" i="0" u="none" strike="noStrike" baseline="0" dirty="0">
                        <a:effectLst/>
                        <a:latin typeface="+mj-lt"/>
                      </a:endParaRPr>
                    </a:p>
                  </a:txBody>
                  <a:tcPr marL="9525" marR="9525" marT="9525" marB="0" anchor="b"/>
                </a:tc>
              </a:tr>
              <a:tr h="304800">
                <a:tc>
                  <a:txBody>
                    <a:bodyPr/>
                    <a:lstStyle/>
                    <a:p>
                      <a:r>
                        <a:rPr lang="en-US" sz="1400" dirty="0" smtClean="0"/>
                        <a:t>Benefits</a:t>
                      </a:r>
                    </a:p>
                  </a:txBody>
                  <a:tcPr/>
                </a:tc>
                <a:tc>
                  <a:txBody>
                    <a:bodyPr/>
                    <a:lstStyle/>
                    <a:p>
                      <a:pPr algn="ctr" fontAlgn="b"/>
                      <a:r>
                        <a:rPr lang="en-US" sz="1400" b="0" i="0" u="none" strike="noStrike" baseline="0" dirty="0" smtClean="0">
                          <a:effectLst/>
                          <a:latin typeface="+mj-lt"/>
                        </a:rPr>
                        <a:t>$  1,265,900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1,204,670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1,096,063</a:t>
                      </a:r>
                      <a:endParaRPr lang="en-US" sz="1400" b="0" i="0" u="none" strike="noStrike" baseline="0" dirty="0">
                        <a:effectLst/>
                        <a:latin typeface="+mj-lt"/>
                      </a:endParaRPr>
                    </a:p>
                  </a:txBody>
                  <a:tcPr marL="9525" marR="9525" marT="9525" marB="0" anchor="b"/>
                </a:tc>
              </a:tr>
              <a:tr h="304800">
                <a:tc>
                  <a:txBody>
                    <a:bodyPr/>
                    <a:lstStyle/>
                    <a:p>
                      <a:r>
                        <a:rPr lang="en-US" sz="1400" dirty="0" smtClean="0"/>
                        <a:t>MSOCS (Mat’s/Supplies/</a:t>
                      </a:r>
                      <a:r>
                        <a:rPr lang="en-US" sz="1400" dirty="0" err="1" smtClean="0"/>
                        <a:t>Oper</a:t>
                      </a:r>
                      <a:r>
                        <a:rPr lang="en-US" sz="1400" baseline="0" dirty="0" smtClean="0"/>
                        <a:t> Costs)</a:t>
                      </a:r>
                      <a:endParaRPr lang="en-US" sz="1400" dirty="0"/>
                    </a:p>
                  </a:txBody>
                  <a:tcPr/>
                </a:tc>
                <a:tc>
                  <a:txBody>
                    <a:bodyPr/>
                    <a:lstStyle/>
                    <a:p>
                      <a:pPr algn="ctr" fontAlgn="b"/>
                      <a:r>
                        <a:rPr lang="en-US" sz="1400" b="0" i="0" u="none" strike="noStrike" baseline="0" dirty="0" smtClean="0">
                          <a:effectLst/>
                          <a:latin typeface="+mj-lt"/>
                        </a:rPr>
                        <a:t>$     129,035</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199,399</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382,984</a:t>
                      </a:r>
                      <a:endParaRPr lang="en-US" sz="1400" b="0" i="0" u="none" strike="noStrike" baseline="0" dirty="0">
                        <a:effectLst/>
                        <a:latin typeface="+mj-lt"/>
                      </a:endParaRPr>
                    </a:p>
                  </a:txBody>
                  <a:tcPr marL="9525" marR="9525" marT="9525" marB="0" anchor="b"/>
                </a:tc>
              </a:tr>
              <a:tr h="304800">
                <a:tc>
                  <a:txBody>
                    <a:bodyPr/>
                    <a:lstStyle/>
                    <a:p>
                      <a:r>
                        <a:rPr lang="en-US" sz="1400" dirty="0" smtClean="0"/>
                        <a:t>Extracurricular</a:t>
                      </a:r>
                      <a:endParaRPr lang="en-US" sz="1400" dirty="0"/>
                    </a:p>
                  </a:txBody>
                  <a:tcPr/>
                </a:tc>
                <a:tc>
                  <a:txBody>
                    <a:bodyPr/>
                    <a:lstStyle/>
                    <a:p>
                      <a:pPr algn="ctr"/>
                      <a:r>
                        <a:rPr lang="en-US" sz="1400" dirty="0" smtClean="0">
                          <a:latin typeface="+mj-lt"/>
                        </a:rPr>
                        <a:t>$     495,875</a:t>
                      </a:r>
                      <a:endParaRPr lang="en-US" sz="1400" dirty="0">
                        <a:latin typeface="+mj-lt"/>
                      </a:endParaRPr>
                    </a:p>
                  </a:txBody>
                  <a:tcPr/>
                </a:tc>
                <a:tc>
                  <a:txBody>
                    <a:bodyPr/>
                    <a:lstStyle/>
                    <a:p>
                      <a:pPr algn="ctr"/>
                      <a:r>
                        <a:rPr lang="en-US" sz="1400" dirty="0" smtClean="0">
                          <a:latin typeface="+mj-lt"/>
                        </a:rPr>
                        <a:t>$     521,355</a:t>
                      </a:r>
                      <a:endParaRPr lang="en-US" sz="1400" dirty="0">
                        <a:latin typeface="+mj-lt"/>
                      </a:endParaRPr>
                    </a:p>
                  </a:txBody>
                  <a:tcPr/>
                </a:tc>
                <a:tc>
                  <a:txBody>
                    <a:bodyPr/>
                    <a:lstStyle/>
                    <a:p>
                      <a:pPr algn="ctr"/>
                      <a:r>
                        <a:rPr lang="en-US" sz="1400" dirty="0" smtClean="0">
                          <a:latin typeface="+mj-lt"/>
                        </a:rPr>
                        <a:t>$     591,012</a:t>
                      </a:r>
                      <a:endParaRPr lang="en-US" sz="1400" dirty="0">
                        <a:latin typeface="+mj-lt"/>
                      </a:endParaRPr>
                    </a:p>
                  </a:txBody>
                  <a:tcPr/>
                </a:tc>
              </a:tr>
              <a:tr h="304800">
                <a:tc>
                  <a:txBody>
                    <a:bodyPr/>
                    <a:lstStyle/>
                    <a:p>
                      <a:r>
                        <a:rPr lang="en-US" sz="1400" dirty="0" smtClean="0"/>
                        <a:t>Special Education</a:t>
                      </a:r>
                      <a:endParaRPr lang="en-US" sz="1400" dirty="0"/>
                    </a:p>
                  </a:txBody>
                  <a:tcPr/>
                </a:tc>
                <a:tc>
                  <a:txBody>
                    <a:bodyPr/>
                    <a:lstStyle/>
                    <a:p>
                      <a:pPr algn="ctr"/>
                      <a:r>
                        <a:rPr lang="en-US" sz="1400" dirty="0" smtClean="0">
                          <a:latin typeface="+mj-lt"/>
                        </a:rPr>
                        <a:t>$     695,100</a:t>
                      </a:r>
                      <a:endParaRPr lang="en-US" sz="1400" dirty="0">
                        <a:latin typeface="+mj-lt"/>
                      </a:endParaRPr>
                    </a:p>
                  </a:txBody>
                  <a:tcPr/>
                </a:tc>
                <a:tc>
                  <a:txBody>
                    <a:bodyPr/>
                    <a:lstStyle/>
                    <a:p>
                      <a:pPr algn="ctr"/>
                      <a:r>
                        <a:rPr lang="en-US" sz="1400" dirty="0" smtClean="0">
                          <a:latin typeface="+mj-lt"/>
                        </a:rPr>
                        <a:t>$     752,925</a:t>
                      </a:r>
                      <a:endParaRPr lang="en-US" sz="1400" dirty="0">
                        <a:latin typeface="+mj-lt"/>
                      </a:endParaRPr>
                    </a:p>
                  </a:txBody>
                  <a:tcPr/>
                </a:tc>
                <a:tc>
                  <a:txBody>
                    <a:bodyPr/>
                    <a:lstStyle/>
                    <a:p>
                      <a:pPr algn="ctr"/>
                      <a:r>
                        <a:rPr lang="en-US" sz="1400" dirty="0" smtClean="0">
                          <a:latin typeface="+mj-lt"/>
                        </a:rPr>
                        <a:t>$     587,169</a:t>
                      </a:r>
                      <a:endParaRPr lang="en-US" sz="1400" dirty="0">
                        <a:latin typeface="+mj-lt"/>
                      </a:endParaRPr>
                    </a:p>
                  </a:txBody>
                  <a:tcPr/>
                </a:tc>
              </a:tr>
              <a:tr h="304800">
                <a:tc>
                  <a:txBody>
                    <a:bodyPr/>
                    <a:lstStyle/>
                    <a:p>
                      <a:r>
                        <a:rPr lang="en-US" sz="1400" dirty="0" smtClean="0"/>
                        <a:t>Food Service Program</a:t>
                      </a:r>
                      <a:endParaRPr lang="en-US" sz="1400" dirty="0"/>
                    </a:p>
                  </a:txBody>
                  <a:tcPr/>
                </a:tc>
                <a:tc>
                  <a:txBody>
                    <a:bodyPr/>
                    <a:lstStyle/>
                    <a:p>
                      <a:pPr algn="ctr"/>
                      <a:r>
                        <a:rPr lang="en-US" sz="1400" dirty="0" smtClean="0">
                          <a:latin typeface="+mj-lt"/>
                        </a:rPr>
                        <a:t>$     120,000</a:t>
                      </a:r>
                      <a:endParaRPr lang="en-US" sz="1400" dirty="0">
                        <a:latin typeface="+mj-lt"/>
                      </a:endParaRPr>
                    </a:p>
                  </a:txBody>
                  <a:tcPr/>
                </a:tc>
                <a:tc>
                  <a:txBody>
                    <a:bodyPr/>
                    <a:lstStyle/>
                    <a:p>
                      <a:pPr algn="ctr"/>
                      <a:r>
                        <a:rPr lang="en-US" sz="1400" dirty="0" smtClean="0">
                          <a:latin typeface="+mj-lt"/>
                        </a:rPr>
                        <a:t>$     135,750</a:t>
                      </a:r>
                      <a:endParaRPr lang="en-US" sz="1400" dirty="0">
                        <a:latin typeface="+mj-lt"/>
                      </a:endParaRPr>
                    </a:p>
                  </a:txBody>
                  <a:tcPr/>
                </a:tc>
                <a:tc>
                  <a:txBody>
                    <a:bodyPr/>
                    <a:lstStyle/>
                    <a:p>
                      <a:pPr algn="ctr"/>
                      <a:r>
                        <a:rPr lang="en-US" sz="1400" dirty="0" smtClean="0">
                          <a:latin typeface="+mj-lt"/>
                        </a:rPr>
                        <a:t>$     203,897</a:t>
                      </a:r>
                      <a:endParaRPr lang="en-US" sz="1400" dirty="0">
                        <a:latin typeface="+mj-lt"/>
                      </a:endParaRPr>
                    </a:p>
                  </a:txBody>
                  <a:tcPr/>
                </a:tc>
              </a:tr>
              <a:tr h="304800">
                <a:tc>
                  <a:txBody>
                    <a:bodyPr/>
                    <a:lstStyle/>
                    <a:p>
                      <a:r>
                        <a:rPr lang="en-US" sz="1400" dirty="0" smtClean="0"/>
                        <a:t>Family</a:t>
                      </a:r>
                      <a:r>
                        <a:rPr lang="en-US" sz="1400" baseline="0" dirty="0" smtClean="0"/>
                        <a:t> Resource Coordinator</a:t>
                      </a:r>
                      <a:endParaRPr lang="en-US" sz="1400" dirty="0"/>
                    </a:p>
                  </a:txBody>
                  <a:tcPr/>
                </a:tc>
                <a:tc>
                  <a:txBody>
                    <a:bodyPr/>
                    <a:lstStyle/>
                    <a:p>
                      <a:pPr algn="ctr"/>
                      <a:r>
                        <a:rPr lang="en-US" sz="1400" dirty="0" smtClean="0">
                          <a:latin typeface="+mj-lt"/>
                        </a:rPr>
                        <a:t>$               0</a:t>
                      </a:r>
                      <a:endParaRPr lang="en-US" sz="1400" dirty="0">
                        <a:latin typeface="+mj-lt"/>
                      </a:endParaRPr>
                    </a:p>
                  </a:txBody>
                  <a:tcPr/>
                </a:tc>
                <a:tc>
                  <a:txBody>
                    <a:bodyPr/>
                    <a:lstStyle/>
                    <a:p>
                      <a:pPr algn="ctr"/>
                      <a:r>
                        <a:rPr lang="en-US" sz="1400" dirty="0" smtClean="0">
                          <a:latin typeface="+mj-lt"/>
                        </a:rPr>
                        <a:t>$       52,900</a:t>
                      </a:r>
                      <a:endParaRPr lang="en-US" sz="1400" dirty="0">
                        <a:latin typeface="+mj-lt"/>
                      </a:endParaRPr>
                    </a:p>
                  </a:txBody>
                  <a:tcPr/>
                </a:tc>
                <a:tc>
                  <a:txBody>
                    <a:bodyPr/>
                    <a:lstStyle/>
                    <a:p>
                      <a:pPr algn="ctr"/>
                      <a:r>
                        <a:rPr lang="en-US" sz="1400" dirty="0" smtClean="0">
                          <a:latin typeface="+mj-lt"/>
                        </a:rPr>
                        <a:t>$       40,000</a:t>
                      </a:r>
                      <a:endParaRPr lang="en-US" sz="1400" dirty="0">
                        <a:latin typeface="+mj-lt"/>
                      </a:endParaRPr>
                    </a:p>
                  </a:txBody>
                  <a:tcPr/>
                </a:tc>
              </a:tr>
              <a:tr h="304800">
                <a:tc>
                  <a:txBody>
                    <a:bodyPr/>
                    <a:lstStyle/>
                    <a:p>
                      <a:r>
                        <a:rPr lang="en-US" sz="1400" dirty="0" smtClean="0"/>
                        <a:t>To/From Transportation</a:t>
                      </a:r>
                      <a:endParaRPr lang="en-US" sz="1400" dirty="0"/>
                    </a:p>
                  </a:txBody>
                  <a:tcPr/>
                </a:tc>
                <a:tc>
                  <a:txBody>
                    <a:bodyPr/>
                    <a:lstStyle/>
                    <a:p>
                      <a:pPr algn="ctr"/>
                      <a:r>
                        <a:rPr lang="en-US" sz="1400" dirty="0" smtClean="0">
                          <a:latin typeface="+mj-lt"/>
                        </a:rPr>
                        <a:t>$      65,000</a:t>
                      </a:r>
                      <a:endParaRPr lang="en-US" sz="1400" dirty="0">
                        <a:latin typeface="+mj-lt"/>
                      </a:endParaRPr>
                    </a:p>
                  </a:txBody>
                  <a:tcPr/>
                </a:tc>
                <a:tc>
                  <a:txBody>
                    <a:bodyPr/>
                    <a:lstStyle/>
                    <a:p>
                      <a:pPr algn="ctr"/>
                      <a:r>
                        <a:rPr lang="en-US" sz="1400" dirty="0" smtClean="0">
                          <a:latin typeface="+mj-lt"/>
                        </a:rPr>
                        <a:t>$     173,850</a:t>
                      </a:r>
                      <a:endParaRPr lang="en-US" sz="1400" dirty="0">
                        <a:latin typeface="+mj-lt"/>
                      </a:endParaRPr>
                    </a:p>
                  </a:txBody>
                  <a:tcPr/>
                </a:tc>
                <a:tc>
                  <a:txBody>
                    <a:bodyPr/>
                    <a:lstStyle/>
                    <a:p>
                      <a:pPr algn="ctr"/>
                      <a:r>
                        <a:rPr lang="en-US" sz="1400" dirty="0" smtClean="0">
                          <a:latin typeface="+mj-lt"/>
                        </a:rPr>
                        <a:t>$     189,858</a:t>
                      </a:r>
                      <a:endParaRPr lang="en-US" sz="1400" dirty="0">
                        <a:latin typeface="+mj-lt"/>
                      </a:endParaRPr>
                    </a:p>
                  </a:txBody>
                  <a:tcPr/>
                </a:tc>
              </a:tr>
              <a:tr h="304800">
                <a:tc>
                  <a:txBody>
                    <a:bodyPr/>
                    <a:lstStyle/>
                    <a:p>
                      <a:r>
                        <a:rPr lang="en-US" sz="1400" dirty="0" smtClean="0"/>
                        <a:t>KWRL</a:t>
                      </a:r>
                      <a:r>
                        <a:rPr lang="en-US" sz="1400" baseline="0" dirty="0" smtClean="0"/>
                        <a:t> Bus Purchase/Capital </a:t>
                      </a:r>
                      <a:r>
                        <a:rPr lang="en-US" sz="1400" baseline="0" dirty="0" err="1" smtClean="0"/>
                        <a:t>Alloc</a:t>
                      </a:r>
                      <a:endParaRPr lang="en-US" sz="1400" dirty="0"/>
                    </a:p>
                  </a:txBody>
                  <a:tcPr/>
                </a:tc>
                <a:tc>
                  <a:txBody>
                    <a:bodyPr/>
                    <a:lstStyle/>
                    <a:p>
                      <a:pPr algn="ctr"/>
                      <a:r>
                        <a:rPr lang="en-US" sz="1400" dirty="0" smtClean="0">
                          <a:latin typeface="+mj-lt"/>
                        </a:rPr>
                        <a:t>$      18,860      </a:t>
                      </a:r>
                      <a:endParaRPr lang="en-US" sz="1400" dirty="0">
                        <a:latin typeface="+mj-lt"/>
                      </a:endParaRPr>
                    </a:p>
                  </a:txBody>
                  <a:tcPr/>
                </a:tc>
                <a:tc>
                  <a:txBody>
                    <a:bodyPr/>
                    <a:lstStyle/>
                    <a:p>
                      <a:pPr algn="ctr"/>
                      <a:r>
                        <a:rPr lang="en-US" sz="1400" dirty="0" smtClean="0">
                          <a:latin typeface="+mj-lt"/>
                        </a:rPr>
                        <a:t>$      102,880      </a:t>
                      </a:r>
                      <a:endParaRPr lang="en-US" sz="1400" dirty="0">
                        <a:latin typeface="+mj-lt"/>
                      </a:endParaRPr>
                    </a:p>
                  </a:txBody>
                  <a:tcPr/>
                </a:tc>
                <a:tc>
                  <a:txBody>
                    <a:bodyPr/>
                    <a:lstStyle/>
                    <a:p>
                      <a:pPr algn="ctr"/>
                      <a:r>
                        <a:rPr lang="en-US" sz="1400" dirty="0" smtClean="0">
                          <a:latin typeface="+mj-lt"/>
                        </a:rPr>
                        <a:t>$      165,375      </a:t>
                      </a:r>
                      <a:endParaRPr lang="en-US" sz="1400" dirty="0">
                        <a:latin typeface="+mj-lt"/>
                      </a:endParaRPr>
                    </a:p>
                  </a:txBody>
                  <a:tcPr/>
                </a:tc>
              </a:tr>
            </a:tbl>
          </a:graphicData>
        </a:graphic>
      </p:graphicFrame>
      <p:sp>
        <p:nvSpPr>
          <p:cNvPr id="5" name="TextBox 1"/>
          <p:cNvSpPr txBox="1"/>
          <p:nvPr/>
        </p:nvSpPr>
        <p:spPr>
          <a:xfrm>
            <a:off x="5181600" y="5715000"/>
            <a:ext cx="3657600" cy="990600"/>
          </a:xfrm>
          <a:prstGeom prst="rect">
            <a:avLst/>
          </a:prstGeom>
        </p:spPr>
        <p:txBody>
          <a:bodyPr wrap="squar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endParaRPr lang="en-US" sz="1400" b="1"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609599" y="609600"/>
            <a:ext cx="6347713" cy="868361"/>
          </a:xfrm>
        </p:spPr>
        <p:txBody>
          <a:bodyPr>
            <a:normAutofit fontScale="90000"/>
          </a:bodyPr>
          <a:lstStyle/>
          <a:p>
            <a:r>
              <a:rPr lang="en-US" dirty="0" smtClean="0"/>
              <a:t>Transportation &amp; Food Service </a:t>
            </a:r>
            <a:endParaRPr lang="en-US" dirty="0"/>
          </a:p>
        </p:txBody>
      </p:sp>
      <p:sp>
        <p:nvSpPr>
          <p:cNvPr id="5" name="Text Placeholder 4"/>
          <p:cNvSpPr>
            <a:spLocks noGrp="1"/>
          </p:cNvSpPr>
          <p:nvPr>
            <p:ph type="body" idx="1"/>
          </p:nvPr>
        </p:nvSpPr>
        <p:spPr>
          <a:xfrm>
            <a:off x="381000" y="1676400"/>
            <a:ext cx="4040188" cy="487362"/>
          </a:xfrm>
        </p:spPr>
        <p:style>
          <a:lnRef idx="1">
            <a:schemeClr val="dk1"/>
          </a:lnRef>
          <a:fillRef idx="2">
            <a:schemeClr val="dk1"/>
          </a:fillRef>
          <a:effectRef idx="1">
            <a:schemeClr val="dk1"/>
          </a:effectRef>
          <a:fontRef idx="minor">
            <a:schemeClr val="dk1"/>
          </a:fontRef>
        </p:style>
        <p:txBody>
          <a:bodyPr/>
          <a:lstStyle/>
          <a:p>
            <a:r>
              <a:rPr lang="en-US" dirty="0" smtClean="0">
                <a:solidFill>
                  <a:schemeClr val="bg1"/>
                </a:solidFill>
              </a:rPr>
              <a:t>Transportation Revenues/Expend</a:t>
            </a:r>
            <a:endParaRPr lang="en-US" dirty="0"/>
          </a:p>
        </p:txBody>
      </p:sp>
      <p:graphicFrame>
        <p:nvGraphicFramePr>
          <p:cNvPr id="11" name="Content Placeholder 10"/>
          <p:cNvGraphicFramePr>
            <a:graphicFrameLocks noGrp="1"/>
          </p:cNvGraphicFramePr>
          <p:nvPr>
            <p:ph sz="half" idx="2"/>
            <p:extLst>
              <p:ext uri="{D42A27DB-BD31-4B8C-83A1-F6EECF244321}">
                <p14:modId xmlns:p14="http://schemas.microsoft.com/office/powerpoint/2010/main" val="3514589679"/>
              </p:ext>
            </p:extLst>
          </p:nvPr>
        </p:nvGraphicFramePr>
        <p:xfrm>
          <a:off x="609599" y="2362201"/>
          <a:ext cx="3090863" cy="3706598"/>
        </p:xfrm>
        <a:graphic>
          <a:graphicData uri="http://schemas.openxmlformats.org/drawingml/2006/chart">
            <c:chart xmlns:c="http://schemas.openxmlformats.org/drawingml/2006/chart" xmlns:r="http://schemas.openxmlformats.org/officeDocument/2006/relationships" r:id="rId2"/>
          </a:graphicData>
        </a:graphic>
      </p:graphicFrame>
      <p:sp>
        <p:nvSpPr>
          <p:cNvPr id="7" name="Text Placeholder 6"/>
          <p:cNvSpPr>
            <a:spLocks noGrp="1"/>
          </p:cNvSpPr>
          <p:nvPr>
            <p:ph type="body" sz="quarter" idx="3"/>
          </p:nvPr>
        </p:nvSpPr>
        <p:spPr>
          <a:xfrm>
            <a:off x="4800600" y="1676400"/>
            <a:ext cx="3886200" cy="487680"/>
          </a:xfrm>
        </p:spPr>
        <p:style>
          <a:lnRef idx="1">
            <a:schemeClr val="dk1"/>
          </a:lnRef>
          <a:fillRef idx="2">
            <a:schemeClr val="dk1"/>
          </a:fillRef>
          <a:effectRef idx="1">
            <a:schemeClr val="dk1"/>
          </a:effectRef>
          <a:fontRef idx="minor">
            <a:schemeClr val="dk1"/>
          </a:fontRef>
        </p:style>
        <p:txBody>
          <a:bodyPr/>
          <a:lstStyle/>
          <a:p>
            <a:r>
              <a:rPr lang="en-US" dirty="0" smtClean="0">
                <a:solidFill>
                  <a:schemeClr val="bg1"/>
                </a:solidFill>
              </a:rPr>
              <a:t>Food Service Revenues/Expend</a:t>
            </a:r>
            <a:endParaRPr lang="en-US" dirty="0">
              <a:solidFill>
                <a:schemeClr val="bg1"/>
              </a:solidFill>
            </a:endParaRPr>
          </a:p>
        </p:txBody>
      </p:sp>
      <p:graphicFrame>
        <p:nvGraphicFramePr>
          <p:cNvPr id="16" name="Content Placeholder 15"/>
          <p:cNvGraphicFramePr>
            <a:graphicFrameLocks noGrp="1"/>
          </p:cNvGraphicFramePr>
          <p:nvPr>
            <p:ph sz="quarter" idx="4"/>
            <p:extLst>
              <p:ext uri="{D42A27DB-BD31-4B8C-83A1-F6EECF244321}">
                <p14:modId xmlns:p14="http://schemas.microsoft.com/office/powerpoint/2010/main" val="124317428"/>
              </p:ext>
            </p:extLst>
          </p:nvPr>
        </p:nvGraphicFramePr>
        <p:xfrm>
          <a:off x="5198268" y="2401332"/>
          <a:ext cx="3090863" cy="3679824"/>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bg/>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7">
                                            <p:bg/>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build="p" animBg="1"/>
      <p:bldP spid="7" grpId="0" build="p" animBg="1"/>
    </p:bld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item1.xml><?xml version="1.0" encoding="utf-8"?>
<?mso-contentType ?>
<FormTemplates xmlns="http://schemas.microsoft.com/sharepoint/v3/contenttype/forms">
  <Display>DocumentLibraryForm</Display>
  <Edit>AssetEditForm</Edit>
  <New>DocumentLibraryForm</New>
</FormTemplates>
</file>

<file path=customXml/itemProps1.xml><?xml version="1.0" encoding="utf-8"?>
<ds:datastoreItem xmlns:ds="http://schemas.openxmlformats.org/officeDocument/2006/customXml" ds:itemID="{FA39284F-3E7E-4619-B227-396E2CB9BD61}">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Facet</Template>
  <TotalTime>10325</TotalTime>
  <Words>1356</Words>
  <Application>Microsoft Office PowerPoint</Application>
  <PresentationFormat>On-screen Show (4:3)</PresentationFormat>
  <Paragraphs>369</Paragraphs>
  <Slides>18</Slides>
  <Notes>2</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18</vt:i4>
      </vt:variant>
    </vt:vector>
  </HeadingPairs>
  <TitlesOfParts>
    <vt:vector size="25" baseType="lpstr">
      <vt:lpstr>Arial</vt:lpstr>
      <vt:lpstr>Calibri</vt:lpstr>
      <vt:lpstr>Century Gothic</vt:lpstr>
      <vt:lpstr>Geneva</vt:lpstr>
      <vt:lpstr>Trebuchet MS</vt:lpstr>
      <vt:lpstr>Wingdings 3</vt:lpstr>
      <vt:lpstr>Facet</vt:lpstr>
      <vt:lpstr>Woodland School District 2018-2019 BUDGET Summary</vt:lpstr>
      <vt:lpstr>Historical Fund Balance Summary</vt:lpstr>
      <vt:lpstr>2018-19 Budget Highlights</vt:lpstr>
      <vt:lpstr>2018-19 Budget Highlights - Continued</vt:lpstr>
      <vt:lpstr>Historical GF Revenues by Type</vt:lpstr>
      <vt:lpstr>General Fund Expenditures – 17-18</vt:lpstr>
      <vt:lpstr>Historical Expenditures by Object</vt:lpstr>
      <vt:lpstr>Levy Dollars</vt:lpstr>
      <vt:lpstr>Transportation &amp; Food Service </vt:lpstr>
      <vt:lpstr>Before and After School Care</vt:lpstr>
      <vt:lpstr>Enrollment History – Budget to Actual</vt:lpstr>
      <vt:lpstr>Certificated Staff</vt:lpstr>
      <vt:lpstr>Classified Staff</vt:lpstr>
      <vt:lpstr>Other Funds</vt:lpstr>
      <vt:lpstr>CCAPITAL PROJECTS FUND</vt:lpstr>
      <vt:lpstr>DEBT SERVICE FUND</vt:lpstr>
      <vt:lpstr>ASB FUND</vt:lpstr>
      <vt:lpstr>TRANSPORTATION VEHICLE FUND</vt:lpstr>
    </vt:vector>
  </TitlesOfParts>
  <Company>Camas School District #117</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Camas School District Year End Summary</dc:title>
  <dc:creator>donna.gregg</dc:creator>
  <cp:lastModifiedBy>Brown, Stacy</cp:lastModifiedBy>
  <cp:revision>612</cp:revision>
  <cp:lastPrinted>2017-08-14T23:58:02Z</cp:lastPrinted>
  <dcterms:created xsi:type="dcterms:W3CDTF">2010-10-18T22:51:52Z</dcterms:created>
  <dcterms:modified xsi:type="dcterms:W3CDTF">2018-08-10T21:24:36Z</dcterms:modified>
  <cp:version/>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TemplateID">
    <vt:lpwstr>TC101951911</vt:lpwstr>
  </property>
</Properties>
</file>