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49" r:id="rId1"/>
  </p:sldMasterIdLst>
  <p:sldIdLst>
    <p:sldId id="256" r:id="rId2"/>
    <p:sldId id="257" r:id="rId3"/>
    <p:sldId id="260" r:id="rId4"/>
    <p:sldId id="261" r:id="rId5"/>
    <p:sldId id="262" r:id="rId6"/>
    <p:sldId id="263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120" y="2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07464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33720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18530923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689579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5907756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29251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889143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90998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2187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77873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12378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37418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49947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94345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10824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35392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4/20/2018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763843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50" r:id="rId1"/>
    <p:sldLayoutId id="2147483751" r:id="rId2"/>
    <p:sldLayoutId id="2147483752" r:id="rId3"/>
    <p:sldLayoutId id="2147483753" r:id="rId4"/>
    <p:sldLayoutId id="2147483754" r:id="rId5"/>
    <p:sldLayoutId id="2147483755" r:id="rId6"/>
    <p:sldLayoutId id="2147483756" r:id="rId7"/>
    <p:sldLayoutId id="2147483757" r:id="rId8"/>
    <p:sldLayoutId id="2147483758" r:id="rId9"/>
    <p:sldLayoutId id="2147483759" r:id="rId10"/>
    <p:sldLayoutId id="2147483760" r:id="rId11"/>
    <p:sldLayoutId id="2147483761" r:id="rId12"/>
    <p:sldLayoutId id="2147483762" r:id="rId13"/>
    <p:sldLayoutId id="2147483763" r:id="rId14"/>
    <p:sldLayoutId id="2147483764" r:id="rId15"/>
    <p:sldLayoutId id="2147483765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sz="49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DUAL LANGUAGE PROGRAM </a:t>
            </a:r>
            <a:r>
              <a:rPr lang="en-US" sz="53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Update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Defining Key Program Elements</a:t>
            </a:r>
            <a:endParaRPr lang="en-US" sz="4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9088856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8419" y="609600"/>
            <a:ext cx="8596668" cy="1320800"/>
          </a:xfrm>
        </p:spPr>
        <p:txBody>
          <a:bodyPr>
            <a:normAutofit/>
          </a:bodyPr>
          <a:lstStyle/>
          <a:p>
            <a:pPr algn="ctr"/>
            <a:r>
              <a:rPr lang="en-US" sz="6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Choice Program</a:t>
            </a:r>
            <a:endParaRPr lang="en-US" sz="6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76954" y="2066322"/>
            <a:ext cx="8596668" cy="3880773"/>
          </a:xfrm>
        </p:spPr>
        <p:txBody>
          <a:bodyPr/>
          <a:lstStyle/>
          <a:p>
            <a:r>
              <a:rPr lang="en-US" sz="3200" dirty="0" smtClean="0">
                <a:effectLst>
                  <a:glow rad="38100">
                    <a:schemeClr val="bg1">
                      <a:lumMod val="50000"/>
                      <a:lumOff val="50000"/>
                      <a:alpha val="2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ell MT" panose="02020503060305020303" pitchFamily="18" charset="0"/>
              </a:rPr>
              <a:t>Open to students </a:t>
            </a:r>
            <a:r>
              <a:rPr lang="en-US" sz="3200" dirty="0" smtClean="0">
                <a:effectLst>
                  <a:glow rad="38100">
                    <a:schemeClr val="bg1">
                      <a:lumMod val="50000"/>
                      <a:lumOff val="50000"/>
                      <a:alpha val="2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ell MT" panose="02020503060305020303" pitchFamily="18" charset="0"/>
              </a:rPr>
              <a:t>of different </a:t>
            </a:r>
            <a:r>
              <a:rPr lang="en-US" sz="3200" dirty="0" smtClean="0">
                <a:effectLst>
                  <a:glow rad="38100">
                    <a:schemeClr val="bg1">
                      <a:lumMod val="50000"/>
                      <a:lumOff val="50000"/>
                      <a:alpha val="2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ell MT" panose="02020503060305020303" pitchFamily="18" charset="0"/>
              </a:rPr>
              <a:t>backgrounds &amp; abilities</a:t>
            </a:r>
          </a:p>
          <a:p>
            <a:r>
              <a:rPr lang="en-US" sz="3400" i="1" dirty="0" smtClean="0">
                <a:effectLst>
                  <a:glow rad="38100">
                    <a:schemeClr val="bg1">
                      <a:lumMod val="50000"/>
                      <a:lumOff val="50000"/>
                      <a:alpha val="2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ell MT" panose="02020503060305020303" pitchFamily="18" charset="0"/>
              </a:rPr>
              <a:t>Program of Choice</a:t>
            </a:r>
          </a:p>
          <a:p>
            <a:pPr lvl="1"/>
            <a:r>
              <a:rPr lang="en-US" sz="2800" dirty="0" smtClean="0">
                <a:effectLst>
                  <a:glow rad="38100">
                    <a:schemeClr val="bg1">
                      <a:lumMod val="50000"/>
                      <a:lumOff val="50000"/>
                      <a:alpha val="2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ell MT" panose="02020503060305020303" pitchFamily="18" charset="0"/>
              </a:rPr>
              <a:t>Serves both English &amp; Spanish learners</a:t>
            </a:r>
          </a:p>
          <a:p>
            <a:pPr lvl="1"/>
            <a:r>
              <a:rPr lang="en-US" sz="2800" dirty="0" smtClean="0">
                <a:effectLst>
                  <a:glow rad="38100">
                    <a:schemeClr val="bg1">
                      <a:lumMod val="50000"/>
                      <a:lumOff val="50000"/>
                      <a:alpha val="2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ell MT" panose="02020503060305020303" pitchFamily="18" charset="0"/>
              </a:rPr>
              <a:t>Enrollment is optional</a:t>
            </a:r>
          </a:p>
          <a:p>
            <a:pPr lvl="1"/>
            <a:r>
              <a:rPr lang="en-US" sz="2800" dirty="0" smtClean="0">
                <a:effectLst>
                  <a:glow rad="38100">
                    <a:schemeClr val="bg1">
                      <a:lumMod val="50000"/>
                      <a:lumOff val="50000"/>
                      <a:alpha val="20000"/>
                    </a:schemeClr>
                  </a:glow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ell MT" panose="02020503060305020303" pitchFamily="18" charset="0"/>
              </a:rPr>
              <a:t>English-only classrooms still an excellent choice</a:t>
            </a:r>
          </a:p>
          <a:p>
            <a:endParaRPr lang="en-US" dirty="0" smtClean="0">
              <a:effectLst>
                <a:glow rad="38100">
                  <a:schemeClr val="bg1">
                    <a:lumMod val="50000"/>
                    <a:lumOff val="50000"/>
                    <a:alpha val="2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en-US" dirty="0">
              <a:effectLst>
                <a:glow rad="38100">
                  <a:schemeClr val="bg1">
                    <a:lumMod val="50000"/>
                    <a:lumOff val="50000"/>
                    <a:alpha val="20000"/>
                  </a:schemeClr>
                </a:glow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0282787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2749" y="262128"/>
            <a:ext cx="8596668" cy="2188464"/>
          </a:xfrm>
        </p:spPr>
        <p:txBody>
          <a:bodyPr>
            <a:normAutofit/>
          </a:bodyPr>
          <a:lstStyle/>
          <a:p>
            <a:r>
              <a:rPr lang="en-US" sz="66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Cohort Size</a:t>
            </a:r>
            <a:endParaRPr lang="en-US" sz="6600" u="sn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8992" y="2450592"/>
            <a:ext cx="9189041" cy="3206722"/>
          </a:xfrm>
        </p:spPr>
        <p:txBody>
          <a:bodyPr>
            <a:normAutofit/>
          </a:bodyPr>
          <a:lstStyle/>
          <a:p>
            <a:pPr marL="285750" indent="-285750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Bell MT" panose="02020503060305020303" pitchFamily="18" charset="0"/>
              </a:rPr>
              <a:t>Continued enrollment is critical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Bell MT" panose="02020503060305020303" pitchFamily="18" charset="0"/>
              </a:rPr>
              <a:t>Begin with a large enough cohort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Bell MT" panose="02020503060305020303" pitchFamily="18" charset="0"/>
              </a:rPr>
              <a:t>Start with two classrooms beginning with Kindergarten only 2018-19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US" sz="2800" dirty="0" smtClean="0">
                <a:latin typeface="Bell MT" panose="02020503060305020303" pitchFamily="18" charset="0"/>
              </a:rPr>
              <a:t>Advance one additional grade level with each consecutive year</a:t>
            </a:r>
            <a:endParaRPr lang="en-US" sz="2800" dirty="0">
              <a:latin typeface="Bell MT" panose="020205030603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074602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993648"/>
            <a:ext cx="8596668" cy="1320800"/>
          </a:xfrm>
        </p:spPr>
        <p:txBody>
          <a:bodyPr>
            <a:normAutofit/>
          </a:bodyPr>
          <a:lstStyle/>
          <a:p>
            <a:pPr algn="ctr"/>
            <a:r>
              <a:rPr lang="en-US" sz="6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Balanced Classes</a:t>
            </a:r>
            <a:endParaRPr lang="en-US" sz="62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47016" y="2526349"/>
            <a:ext cx="8745799" cy="3880773"/>
          </a:xfrm>
        </p:spPr>
        <p:txBody>
          <a:bodyPr>
            <a:normAutofit/>
          </a:bodyPr>
          <a:lstStyle/>
          <a:p>
            <a:r>
              <a:rPr lang="en-US" sz="3200" dirty="0" smtClean="0">
                <a:latin typeface="Bell MT" panose="02020503060305020303" pitchFamily="18" charset="0"/>
              </a:rPr>
              <a:t>Approximately equal numbers of native English speaking students and native Spanish speaking </a:t>
            </a:r>
            <a:r>
              <a:rPr lang="en-US" sz="3200" dirty="0" smtClean="0">
                <a:latin typeface="Bell MT" panose="02020503060305020303" pitchFamily="18" charset="0"/>
              </a:rPr>
              <a:t>students</a:t>
            </a:r>
            <a:endParaRPr lang="en-US" sz="3200" dirty="0" smtClean="0">
              <a:latin typeface="Bell MT" panose="020205030603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06777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en-US" sz="6000" dirty="0" smtClean="0"/>
              <a:t/>
            </a:r>
            <a:br>
              <a:rPr lang="en-US" sz="6000" dirty="0" smtClean="0"/>
            </a:br>
            <a:r>
              <a:rPr lang="en-US" sz="6000" dirty="0"/>
              <a:t/>
            </a:r>
            <a:br>
              <a:rPr lang="en-US" sz="6000" dirty="0"/>
            </a:br>
            <a:r>
              <a:rPr lang="en-US" sz="6000" dirty="0" smtClean="0"/>
              <a:t/>
            </a:r>
            <a:br>
              <a:rPr lang="en-US" sz="6000" dirty="0" smtClean="0"/>
            </a:br>
            <a:r>
              <a:rPr lang="en-US" sz="6000" dirty="0"/>
              <a:t/>
            </a:r>
            <a:br>
              <a:rPr lang="en-US" sz="6000" dirty="0"/>
            </a:br>
            <a:r>
              <a:rPr lang="en-US" sz="5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50/50 Language Model</a:t>
            </a:r>
            <a:endParaRPr lang="en-US" sz="5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5221224" y="1210351"/>
            <a:ext cx="4513541" cy="3352024"/>
          </a:xfrm>
        </p:spPr>
        <p:txBody>
          <a:bodyPr>
            <a:normAutofit/>
          </a:bodyPr>
          <a:lstStyle/>
          <a:p>
            <a:r>
              <a:rPr lang="en-U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ell MT" panose="02020503060305020303" pitchFamily="18" charset="0"/>
              </a:rPr>
              <a:t>Math, Music, Art, PE, and Technology – English</a:t>
            </a:r>
          </a:p>
          <a:p>
            <a:r>
              <a:rPr lang="en-U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ell MT" panose="02020503060305020303" pitchFamily="18" charset="0"/>
              </a:rPr>
              <a:t>Reading, Writing, Social Studies, and Science</a:t>
            </a:r>
            <a:r>
              <a:rPr lang="en-US" sz="3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ell MT" panose="02020503060305020303" pitchFamily="18" charset="0"/>
              </a:rPr>
              <a:t> </a:t>
            </a:r>
            <a:r>
              <a:rPr lang="en-US" sz="3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ell MT" panose="02020503060305020303" pitchFamily="18" charset="0"/>
              </a:rPr>
              <a:t>– English &amp; Spanish</a:t>
            </a:r>
          </a:p>
          <a:p>
            <a:pPr marL="0" indent="0">
              <a:buNone/>
            </a:pPr>
            <a:endParaRPr lang="en-US" sz="2200" dirty="0" smtClean="0"/>
          </a:p>
        </p:txBody>
      </p:sp>
      <p:sp>
        <p:nvSpPr>
          <p:cNvPr id="6" name="Text Placeholder 5"/>
          <p:cNvSpPr>
            <a:spLocks noGrp="1"/>
          </p:cNvSpPr>
          <p:nvPr>
            <p:ph type="body" sz="half" idx="2"/>
          </p:nvPr>
        </p:nvSpPr>
        <p:spPr>
          <a:xfrm>
            <a:off x="677334" y="3170261"/>
            <a:ext cx="4543890" cy="3201663"/>
          </a:xfrm>
        </p:spPr>
        <p:txBody>
          <a:bodyPr>
            <a:normAutofit/>
          </a:bodyPr>
          <a:lstStyle/>
          <a:p>
            <a:pPr marL="285750" indent="-285750">
              <a:buFont typeface="Wingdings" panose="05000000000000000000" pitchFamily="2" charset="2"/>
              <a:buChar char="§"/>
            </a:pPr>
            <a:r>
              <a:rPr lang="en-US" sz="2600" dirty="0" smtClean="0">
                <a:latin typeface="Bell MT" panose="02020503060305020303" pitchFamily="18" charset="0"/>
              </a:rPr>
              <a:t>Students </a:t>
            </a:r>
            <a:r>
              <a:rPr lang="en-US" sz="2600" dirty="0" smtClean="0">
                <a:latin typeface="Bell MT" panose="02020503060305020303" pitchFamily="18" charset="0"/>
              </a:rPr>
              <a:t>will become </a:t>
            </a:r>
            <a:r>
              <a:rPr lang="en-US" sz="2600" dirty="0" smtClean="0">
                <a:latin typeface="Bell MT" panose="02020503060305020303" pitchFamily="18" charset="0"/>
              </a:rPr>
              <a:t>bilingual &amp; biliterate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US" sz="2600" dirty="0" smtClean="0">
                <a:latin typeface="Bell MT" panose="02020503060305020303" pitchFamily="18" charset="0"/>
              </a:rPr>
              <a:t>Learn </a:t>
            </a:r>
            <a:r>
              <a:rPr lang="en-US" sz="2600" dirty="0" smtClean="0">
                <a:latin typeface="Bell MT" panose="02020503060305020303" pitchFamily="18" charset="0"/>
              </a:rPr>
              <a:t>to read, write &amp; speak in English &amp; Spanish beginning in Kindergarten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8958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800" u="sng" dirty="0" smtClean="0"/>
              <a:t>Enrollment</a:t>
            </a:r>
            <a:endParaRPr lang="en-US" sz="6800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65869" y="1930399"/>
            <a:ext cx="9236688" cy="4734352"/>
          </a:xfrm>
        </p:spPr>
        <p:txBody>
          <a:bodyPr>
            <a:normAutofit fontScale="70000" lnSpcReduction="20000"/>
          </a:bodyPr>
          <a:lstStyle/>
          <a:p>
            <a:r>
              <a:rPr lang="en-US" sz="3400" dirty="0" smtClean="0">
                <a:latin typeface="Bell MT" panose="02020503060305020303" pitchFamily="18" charset="0"/>
              </a:rPr>
              <a:t>Complete and submit an application form</a:t>
            </a:r>
          </a:p>
          <a:p>
            <a:pPr lvl="1"/>
            <a:r>
              <a:rPr lang="en-US" sz="3400" dirty="0" smtClean="0">
                <a:latin typeface="Bell MT" panose="02020503060305020303" pitchFamily="18" charset="0"/>
              </a:rPr>
              <a:t>In district </a:t>
            </a:r>
            <a:r>
              <a:rPr lang="en-US" sz="3400" dirty="0" smtClean="0">
                <a:latin typeface="Bell MT" panose="02020503060305020303" pitchFamily="18" charset="0"/>
              </a:rPr>
              <a:t>applicants first priority</a:t>
            </a:r>
          </a:p>
          <a:p>
            <a:pPr lvl="1"/>
            <a:r>
              <a:rPr lang="en-US" sz="3400" dirty="0" smtClean="0">
                <a:latin typeface="Bell MT" panose="02020503060305020303" pitchFamily="18" charset="0"/>
              </a:rPr>
              <a:t>Followed by out of district transfer requests if seats are available</a:t>
            </a:r>
            <a:endParaRPr lang="en-US" sz="3400" dirty="0" smtClean="0">
              <a:latin typeface="Bell MT" panose="02020503060305020303" pitchFamily="18" charset="0"/>
            </a:endParaRPr>
          </a:p>
          <a:p>
            <a:r>
              <a:rPr lang="en-US" sz="3400" dirty="0" smtClean="0">
                <a:latin typeface="Bell MT" panose="02020503060305020303" pitchFamily="18" charset="0"/>
              </a:rPr>
              <a:t>When the number of applicants exceeds program capacity</a:t>
            </a:r>
          </a:p>
          <a:p>
            <a:pPr lvl="1"/>
            <a:r>
              <a:rPr lang="en-US" sz="3400" dirty="0">
                <a:latin typeface="Bell MT" panose="02020503060305020303" pitchFamily="18" charset="0"/>
              </a:rPr>
              <a:t>Lottery drawing will determine the order of placement into program</a:t>
            </a:r>
          </a:p>
          <a:p>
            <a:pPr lvl="1"/>
            <a:r>
              <a:rPr lang="en-US" sz="3400" dirty="0" smtClean="0">
                <a:latin typeface="Bell MT" panose="02020503060305020303" pitchFamily="18" charset="0"/>
              </a:rPr>
              <a:t>If not selected, student will be placed on a wait list and added to program as space permits</a:t>
            </a:r>
          </a:p>
          <a:p>
            <a:pPr lvl="1"/>
            <a:r>
              <a:rPr lang="en-US" sz="3400" dirty="0" smtClean="0">
                <a:latin typeface="Bell MT" panose="02020503060305020303" pitchFamily="18" charset="0"/>
              </a:rPr>
              <a:t>Wait-list will not carry over from year-to-year</a:t>
            </a:r>
          </a:p>
          <a:p>
            <a:r>
              <a:rPr lang="en-US" sz="3400" dirty="0" smtClean="0">
                <a:latin typeface="Bell MT" panose="02020503060305020303" pitchFamily="18" charset="0"/>
              </a:rPr>
              <a:t>Once admitted to the program, retain placement rights from year-to-year</a:t>
            </a:r>
          </a:p>
          <a:p>
            <a:endParaRPr lang="en-US" dirty="0" smtClean="0">
              <a:latin typeface="Bell MT" panose="020205030603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4762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8C59B386-999D-4CB6-B907-9F3997C027C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129</TotalTime>
  <Words>204</Words>
  <Application>Microsoft Office PowerPoint</Application>
  <PresentationFormat>Widescreen</PresentationFormat>
  <Paragraphs>29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2" baseType="lpstr">
      <vt:lpstr>Arial</vt:lpstr>
      <vt:lpstr>Bell MT</vt:lpstr>
      <vt:lpstr>Trebuchet MS</vt:lpstr>
      <vt:lpstr>Wingdings</vt:lpstr>
      <vt:lpstr>Wingdings 3</vt:lpstr>
      <vt:lpstr>Facet</vt:lpstr>
      <vt:lpstr>DUAL LANGUAGE PROGRAM Update </vt:lpstr>
      <vt:lpstr>Choice Program</vt:lpstr>
      <vt:lpstr>Cohort Size</vt:lpstr>
      <vt:lpstr>Balanced Classes</vt:lpstr>
      <vt:lpstr>    50/50 Language Model</vt:lpstr>
      <vt:lpstr>Enrollment</vt:lpstr>
    </vt:vector>
  </TitlesOfParts>
  <Company>Woodland School District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DUAL LANGUAGE PROGRAM Update</dc:title>
  <dc:creator>Hadaller, Sarah</dc:creator>
  <cp:lastModifiedBy>Hadaller, Sarah</cp:lastModifiedBy>
  <cp:revision>10</cp:revision>
  <dcterms:created xsi:type="dcterms:W3CDTF">2018-04-20T17:52:47Z</dcterms:created>
  <dcterms:modified xsi:type="dcterms:W3CDTF">2018-04-20T21:13:18Z</dcterms:modified>
</cp:coreProperties>
</file>