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00" r:id="rId44"/>
    <p:sldId id="301" r:id="rId45"/>
    <p:sldId id="302" r:id="rId46"/>
    <p:sldId id="303" r:id="rId47"/>
    <p:sldId id="304" r:id="rId48"/>
    <p:sldId id="305" r:id="rId49"/>
    <p:sldId id="306" r:id="rId50"/>
    <p:sldId id="307" r:id="rId51"/>
    <p:sldId id="308" r:id="rId52"/>
    <p:sldId id="309" r:id="rId53"/>
    <p:sldId id="315" r:id="rId54"/>
    <p:sldId id="310" r:id="rId55"/>
    <p:sldId id="311" r:id="rId56"/>
    <p:sldId id="312" r:id="rId57"/>
    <p:sldId id="313" r:id="rId58"/>
    <p:sldId id="314" r:id="rId5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73"/>
    <p:restoredTop sz="93018"/>
  </p:normalViewPr>
  <p:slideViewPr>
    <p:cSldViewPr snapToGrid="0" snapToObjects="1">
      <p:cViewPr varScale="1">
        <p:scale>
          <a:sx n="99" d="100"/>
          <a:sy n="99" d="100"/>
        </p:scale>
        <p:origin x="93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tableStyles" Target="tableStyles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60" Type="http://schemas.openxmlformats.org/officeDocument/2006/relationships/presProps" Target="presProps.xml"/><Relationship Id="rId61" Type="http://schemas.openxmlformats.org/officeDocument/2006/relationships/viewProps" Target="viewProps.xml"/><Relationship Id="rId62" Type="http://schemas.openxmlformats.org/officeDocument/2006/relationships/theme" Target="theme/theme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charts/_rels/chart1.xml.rels><?xml version="1.0" encoding="UTF-8" standalone="yes"?>
<Relationships xmlns="http://schemas.openxmlformats.org/package/2006/relationships"><Relationship Id="rId1" Type="http://schemas.microsoft.com/office/2011/relationships/chartStyle" Target="style1.xml"/><Relationship Id="rId2" Type="http://schemas.microsoft.com/office/2011/relationships/chartColorStyle" Target="colors1.xml"/><Relationship Id="rId3" Type="http://schemas.openxmlformats.org/officeDocument/2006/relationships/oleObject" Target="file:////Users/michaelgreen/Desktop/Readiness/Readiness%20Data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microsoft.com/office/2011/relationships/chartStyle" Target="style2.xml"/><Relationship Id="rId2" Type="http://schemas.microsoft.com/office/2011/relationships/chartColorStyle" Target="colors2.xml"/><Relationship Id="rId3" Type="http://schemas.openxmlformats.org/officeDocument/2006/relationships/oleObject" Target="file:////Users/michaelgreen/Desktop/Readiness/Readiness%20Data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baseline="0"/>
              <a:t>College Level Remediation Rates</a:t>
            </a:r>
            <a:endParaRPr lang="en-US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'College Remediaiton'!$A$4</c:f>
              <c:strCache>
                <c:ptCount val="1"/>
                <c:pt idx="0">
                  <c:v>2015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multiLvlStrRef>
              <c:f>'College Remediaiton'!$B$2:$I$3</c:f>
              <c:multiLvlStrCache>
                <c:ptCount val="8"/>
                <c:lvl>
                  <c:pt idx="0">
                    <c:v>Woodland</c:v>
                  </c:pt>
                  <c:pt idx="1">
                    <c:v>State</c:v>
                  </c:pt>
                  <c:pt idx="2">
                    <c:v>Woodland </c:v>
                  </c:pt>
                  <c:pt idx="3">
                    <c:v>State</c:v>
                  </c:pt>
                  <c:pt idx="4">
                    <c:v>Woodland</c:v>
                  </c:pt>
                  <c:pt idx="5">
                    <c:v>State</c:v>
                  </c:pt>
                  <c:pt idx="6">
                    <c:v>Woodland</c:v>
                  </c:pt>
                  <c:pt idx="7">
                    <c:v>State</c:v>
                  </c:pt>
                </c:lvl>
                <c:lvl>
                  <c:pt idx="0">
                    <c:v>Math or English</c:v>
                  </c:pt>
                  <c:pt idx="2">
                    <c:v>Math</c:v>
                  </c:pt>
                  <c:pt idx="4">
                    <c:v>English</c:v>
                  </c:pt>
                  <c:pt idx="6">
                    <c:v>Math and English</c:v>
                  </c:pt>
                </c:lvl>
              </c:multiLvlStrCache>
            </c:multiLvlStrRef>
          </c:cat>
          <c:val>
            <c:numRef>
              <c:f>'College Remediaiton'!$B$4:$I$4</c:f>
              <c:numCache>
                <c:formatCode>0.0%</c:formatCode>
                <c:ptCount val="8"/>
                <c:pt idx="0">
                  <c:v>0.373</c:v>
                </c:pt>
                <c:pt idx="1">
                  <c:v>0.329</c:v>
                </c:pt>
                <c:pt idx="2">
                  <c:v>0.294</c:v>
                </c:pt>
                <c:pt idx="3">
                  <c:v>0.284</c:v>
                </c:pt>
                <c:pt idx="4">
                  <c:v>0.118</c:v>
                </c:pt>
                <c:pt idx="5">
                  <c:v>0.136</c:v>
                </c:pt>
                <c:pt idx="6">
                  <c:v>0.039</c:v>
                </c:pt>
                <c:pt idx="7">
                  <c:v>0.091</c:v>
                </c:pt>
              </c:numCache>
            </c:numRef>
          </c:val>
        </c:ser>
        <c:ser>
          <c:idx val="1"/>
          <c:order val="1"/>
          <c:tx>
            <c:strRef>
              <c:f>'College Remediaiton'!$A$5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multiLvlStrRef>
              <c:f>'College Remediaiton'!$B$2:$I$3</c:f>
              <c:multiLvlStrCache>
                <c:ptCount val="8"/>
                <c:lvl>
                  <c:pt idx="0">
                    <c:v>Woodland</c:v>
                  </c:pt>
                  <c:pt idx="1">
                    <c:v>State</c:v>
                  </c:pt>
                  <c:pt idx="2">
                    <c:v>Woodland </c:v>
                  </c:pt>
                  <c:pt idx="3">
                    <c:v>State</c:v>
                  </c:pt>
                  <c:pt idx="4">
                    <c:v>Woodland</c:v>
                  </c:pt>
                  <c:pt idx="5">
                    <c:v>State</c:v>
                  </c:pt>
                  <c:pt idx="6">
                    <c:v>Woodland</c:v>
                  </c:pt>
                  <c:pt idx="7">
                    <c:v>State</c:v>
                  </c:pt>
                </c:lvl>
                <c:lvl>
                  <c:pt idx="0">
                    <c:v>Math or English</c:v>
                  </c:pt>
                  <c:pt idx="2">
                    <c:v>Math</c:v>
                  </c:pt>
                  <c:pt idx="4">
                    <c:v>English</c:v>
                  </c:pt>
                  <c:pt idx="6">
                    <c:v>Math and English</c:v>
                  </c:pt>
                </c:lvl>
              </c:multiLvlStrCache>
            </c:multiLvlStrRef>
          </c:cat>
          <c:val>
            <c:numRef>
              <c:f>'College Remediaiton'!$B$5:$I$5</c:f>
              <c:numCache>
                <c:formatCode>0.0%</c:formatCode>
                <c:ptCount val="8"/>
                <c:pt idx="0">
                  <c:v>0.444</c:v>
                </c:pt>
                <c:pt idx="1">
                  <c:v>0.332</c:v>
                </c:pt>
                <c:pt idx="2">
                  <c:v>0.422</c:v>
                </c:pt>
                <c:pt idx="3">
                  <c:v>0.286</c:v>
                </c:pt>
                <c:pt idx="4">
                  <c:v>0.133</c:v>
                </c:pt>
                <c:pt idx="5">
                  <c:v>0.141</c:v>
                </c:pt>
                <c:pt idx="6">
                  <c:v>0.111</c:v>
                </c:pt>
                <c:pt idx="7">
                  <c:v>0.094</c:v>
                </c:pt>
              </c:numCache>
            </c:numRef>
          </c:val>
        </c:ser>
        <c:ser>
          <c:idx val="2"/>
          <c:order val="2"/>
          <c:tx>
            <c:strRef>
              <c:f>'College Remediaiton'!$A$6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multiLvlStrRef>
              <c:f>'College Remediaiton'!$B$2:$I$3</c:f>
              <c:multiLvlStrCache>
                <c:ptCount val="8"/>
                <c:lvl>
                  <c:pt idx="0">
                    <c:v>Woodland</c:v>
                  </c:pt>
                  <c:pt idx="1">
                    <c:v>State</c:v>
                  </c:pt>
                  <c:pt idx="2">
                    <c:v>Woodland </c:v>
                  </c:pt>
                  <c:pt idx="3">
                    <c:v>State</c:v>
                  </c:pt>
                  <c:pt idx="4">
                    <c:v>Woodland</c:v>
                  </c:pt>
                  <c:pt idx="5">
                    <c:v>State</c:v>
                  </c:pt>
                  <c:pt idx="6">
                    <c:v>Woodland</c:v>
                  </c:pt>
                  <c:pt idx="7">
                    <c:v>State</c:v>
                  </c:pt>
                </c:lvl>
                <c:lvl>
                  <c:pt idx="0">
                    <c:v>Math or English</c:v>
                  </c:pt>
                  <c:pt idx="2">
                    <c:v>Math</c:v>
                  </c:pt>
                  <c:pt idx="4">
                    <c:v>English</c:v>
                  </c:pt>
                  <c:pt idx="6">
                    <c:v>Math and English</c:v>
                  </c:pt>
                </c:lvl>
              </c:multiLvlStrCache>
            </c:multiLvlStrRef>
          </c:cat>
          <c:val>
            <c:numRef>
              <c:f>'College Remediaiton'!$B$6:$I$6</c:f>
              <c:numCache>
                <c:formatCode>0.0%</c:formatCode>
                <c:ptCount val="8"/>
                <c:pt idx="0">
                  <c:v>0.36</c:v>
                </c:pt>
                <c:pt idx="1">
                  <c:v>0.345</c:v>
                </c:pt>
                <c:pt idx="2">
                  <c:v>0.34</c:v>
                </c:pt>
                <c:pt idx="3">
                  <c:v>0.298</c:v>
                </c:pt>
                <c:pt idx="4">
                  <c:v>0.24</c:v>
                </c:pt>
                <c:pt idx="5">
                  <c:v>0.152</c:v>
                </c:pt>
                <c:pt idx="6">
                  <c:v>0.22</c:v>
                </c:pt>
                <c:pt idx="7">
                  <c:v>0.105</c:v>
                </c:pt>
              </c:numCache>
            </c:numRef>
          </c:val>
        </c:ser>
        <c:ser>
          <c:idx val="3"/>
          <c:order val="3"/>
          <c:tx>
            <c:strRef>
              <c:f>'College Remediaiton'!$A$7</c:f>
              <c:strCache>
                <c:ptCount val="1"/>
                <c:pt idx="0">
                  <c:v>2012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multiLvlStrRef>
              <c:f>'College Remediaiton'!$B$2:$I$3</c:f>
              <c:multiLvlStrCache>
                <c:ptCount val="8"/>
                <c:lvl>
                  <c:pt idx="0">
                    <c:v>Woodland</c:v>
                  </c:pt>
                  <c:pt idx="1">
                    <c:v>State</c:v>
                  </c:pt>
                  <c:pt idx="2">
                    <c:v>Woodland </c:v>
                  </c:pt>
                  <c:pt idx="3">
                    <c:v>State</c:v>
                  </c:pt>
                  <c:pt idx="4">
                    <c:v>Woodland</c:v>
                  </c:pt>
                  <c:pt idx="5">
                    <c:v>State</c:v>
                  </c:pt>
                  <c:pt idx="6">
                    <c:v>Woodland</c:v>
                  </c:pt>
                  <c:pt idx="7">
                    <c:v>State</c:v>
                  </c:pt>
                </c:lvl>
                <c:lvl>
                  <c:pt idx="0">
                    <c:v>Math or English</c:v>
                  </c:pt>
                  <c:pt idx="2">
                    <c:v>Math</c:v>
                  </c:pt>
                  <c:pt idx="4">
                    <c:v>English</c:v>
                  </c:pt>
                  <c:pt idx="6">
                    <c:v>Math and English</c:v>
                  </c:pt>
                </c:lvl>
              </c:multiLvlStrCache>
            </c:multiLvlStrRef>
          </c:cat>
          <c:val>
            <c:numRef>
              <c:f>'College Remediaiton'!$B$7:$I$7</c:f>
              <c:numCache>
                <c:formatCode>0.0%</c:formatCode>
                <c:ptCount val="8"/>
                <c:pt idx="0">
                  <c:v>0.421</c:v>
                </c:pt>
                <c:pt idx="1">
                  <c:v>0.37</c:v>
                </c:pt>
                <c:pt idx="2">
                  <c:v>0.404</c:v>
                </c:pt>
                <c:pt idx="3">
                  <c:v>0.323</c:v>
                </c:pt>
                <c:pt idx="4">
                  <c:v>0.211</c:v>
                </c:pt>
                <c:pt idx="5">
                  <c:v>0.16</c:v>
                </c:pt>
                <c:pt idx="6">
                  <c:v>0.193</c:v>
                </c:pt>
                <c:pt idx="7">
                  <c:v>0.113</c:v>
                </c:pt>
              </c:numCache>
            </c:numRef>
          </c:val>
        </c:ser>
        <c:ser>
          <c:idx val="4"/>
          <c:order val="4"/>
          <c:tx>
            <c:strRef>
              <c:f>'College Remediaiton'!$A$8</c:f>
              <c:strCache>
                <c:ptCount val="1"/>
                <c:pt idx="0">
                  <c:v>2011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multiLvlStrRef>
              <c:f>'College Remediaiton'!$B$2:$I$3</c:f>
              <c:multiLvlStrCache>
                <c:ptCount val="8"/>
                <c:lvl>
                  <c:pt idx="0">
                    <c:v>Woodland</c:v>
                  </c:pt>
                  <c:pt idx="1">
                    <c:v>State</c:v>
                  </c:pt>
                  <c:pt idx="2">
                    <c:v>Woodland </c:v>
                  </c:pt>
                  <c:pt idx="3">
                    <c:v>State</c:v>
                  </c:pt>
                  <c:pt idx="4">
                    <c:v>Woodland</c:v>
                  </c:pt>
                  <c:pt idx="5">
                    <c:v>State</c:v>
                  </c:pt>
                  <c:pt idx="6">
                    <c:v>Woodland</c:v>
                  </c:pt>
                  <c:pt idx="7">
                    <c:v>State</c:v>
                  </c:pt>
                </c:lvl>
                <c:lvl>
                  <c:pt idx="0">
                    <c:v>Math or English</c:v>
                  </c:pt>
                  <c:pt idx="2">
                    <c:v>Math</c:v>
                  </c:pt>
                  <c:pt idx="4">
                    <c:v>English</c:v>
                  </c:pt>
                  <c:pt idx="6">
                    <c:v>Math and English</c:v>
                  </c:pt>
                </c:lvl>
              </c:multiLvlStrCache>
            </c:multiLvlStrRef>
          </c:cat>
          <c:val>
            <c:numRef>
              <c:f>'College Remediaiton'!$B$8:$I$8</c:f>
              <c:numCache>
                <c:formatCode>0.0%</c:formatCode>
                <c:ptCount val="8"/>
                <c:pt idx="0">
                  <c:v>0.37</c:v>
                </c:pt>
                <c:pt idx="1">
                  <c:v>0.388</c:v>
                </c:pt>
                <c:pt idx="2">
                  <c:v>0.304</c:v>
                </c:pt>
                <c:pt idx="3">
                  <c:v>0.342</c:v>
                </c:pt>
                <c:pt idx="4">
                  <c:v>0.196</c:v>
                </c:pt>
                <c:pt idx="5">
                  <c:v>0.167</c:v>
                </c:pt>
                <c:pt idx="6">
                  <c:v>0.13</c:v>
                </c:pt>
                <c:pt idx="7">
                  <c:v>0.121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474463760"/>
        <c:axId val="1474466080"/>
      </c:barChart>
      <c:catAx>
        <c:axId val="14744637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74466080"/>
        <c:crosses val="autoZero"/>
        <c:auto val="1"/>
        <c:lblAlgn val="ctr"/>
        <c:lblOffset val="100"/>
        <c:noMultiLvlLbl val="0"/>
      </c:catAx>
      <c:valAx>
        <c:axId val="14744660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74463760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dTable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Post Secondary Enrollment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'Post HS Enrollment'!$A$4</c:f>
              <c:strCache>
                <c:ptCount val="1"/>
                <c:pt idx="0">
                  <c:v>2015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multiLvlStrRef>
              <c:f>'Post HS Enrollment'!$B$2:$G$3</c:f>
              <c:multiLvlStrCache>
                <c:ptCount val="6"/>
                <c:lvl>
                  <c:pt idx="0">
                    <c:v>Woodland</c:v>
                  </c:pt>
                  <c:pt idx="1">
                    <c:v>State</c:v>
                  </c:pt>
                  <c:pt idx="2">
                    <c:v>Woodland</c:v>
                  </c:pt>
                  <c:pt idx="3">
                    <c:v>State</c:v>
                  </c:pt>
                  <c:pt idx="4">
                    <c:v>Woodland</c:v>
                  </c:pt>
                  <c:pt idx="5">
                    <c:v>State</c:v>
                  </c:pt>
                </c:lvl>
                <c:lvl>
                  <c:pt idx="0">
                    <c:v>All College Going</c:v>
                  </c:pt>
                  <c:pt idx="2">
                    <c:v>WA Public 2yr </c:v>
                  </c:pt>
                  <c:pt idx="4">
                    <c:v>WA Public 4 yr</c:v>
                  </c:pt>
                </c:lvl>
              </c:multiLvlStrCache>
            </c:multiLvlStrRef>
          </c:cat>
          <c:val>
            <c:numRef>
              <c:f>'Post HS Enrollment'!$B$4:$G$4</c:f>
              <c:numCache>
                <c:formatCode>0.0%</c:formatCode>
                <c:ptCount val="6"/>
                <c:pt idx="0">
                  <c:v>0.396</c:v>
                </c:pt>
                <c:pt idx="1">
                  <c:v>0.599</c:v>
                </c:pt>
                <c:pt idx="2">
                  <c:v>0.226</c:v>
                </c:pt>
                <c:pt idx="3">
                  <c:v>0.257</c:v>
                </c:pt>
                <c:pt idx="4">
                  <c:v>0.085</c:v>
                </c:pt>
                <c:pt idx="5">
                  <c:v>0.205</c:v>
                </c:pt>
              </c:numCache>
            </c:numRef>
          </c:val>
        </c:ser>
        <c:ser>
          <c:idx val="1"/>
          <c:order val="1"/>
          <c:tx>
            <c:strRef>
              <c:f>'Post HS Enrollment'!$A$5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multiLvlStrRef>
              <c:f>'Post HS Enrollment'!$B$2:$G$3</c:f>
              <c:multiLvlStrCache>
                <c:ptCount val="6"/>
                <c:lvl>
                  <c:pt idx="0">
                    <c:v>Woodland</c:v>
                  </c:pt>
                  <c:pt idx="1">
                    <c:v>State</c:v>
                  </c:pt>
                  <c:pt idx="2">
                    <c:v>Woodland</c:v>
                  </c:pt>
                  <c:pt idx="3">
                    <c:v>State</c:v>
                  </c:pt>
                  <c:pt idx="4">
                    <c:v>Woodland</c:v>
                  </c:pt>
                  <c:pt idx="5">
                    <c:v>State</c:v>
                  </c:pt>
                </c:lvl>
                <c:lvl>
                  <c:pt idx="0">
                    <c:v>All College Going</c:v>
                  </c:pt>
                  <c:pt idx="2">
                    <c:v>WA Public 2yr </c:v>
                  </c:pt>
                  <c:pt idx="4">
                    <c:v>WA Public 4 yr</c:v>
                  </c:pt>
                </c:lvl>
              </c:multiLvlStrCache>
            </c:multiLvlStrRef>
          </c:cat>
          <c:val>
            <c:numRef>
              <c:f>'Post HS Enrollment'!$B$5:$G$5</c:f>
              <c:numCache>
                <c:formatCode>0.0%</c:formatCode>
                <c:ptCount val="6"/>
                <c:pt idx="0">
                  <c:v>0.442</c:v>
                </c:pt>
                <c:pt idx="1">
                  <c:v>0.611</c:v>
                </c:pt>
                <c:pt idx="2">
                  <c:v>0.214</c:v>
                </c:pt>
                <c:pt idx="3">
                  <c:v>0.268</c:v>
                </c:pt>
                <c:pt idx="4">
                  <c:v>0.078</c:v>
                </c:pt>
                <c:pt idx="5">
                  <c:v>0.202</c:v>
                </c:pt>
              </c:numCache>
            </c:numRef>
          </c:val>
        </c:ser>
        <c:ser>
          <c:idx val="2"/>
          <c:order val="2"/>
          <c:tx>
            <c:strRef>
              <c:f>'Post HS Enrollment'!$A$6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multiLvlStrRef>
              <c:f>'Post HS Enrollment'!$B$2:$G$3</c:f>
              <c:multiLvlStrCache>
                <c:ptCount val="6"/>
                <c:lvl>
                  <c:pt idx="0">
                    <c:v>Woodland</c:v>
                  </c:pt>
                  <c:pt idx="1">
                    <c:v>State</c:v>
                  </c:pt>
                  <c:pt idx="2">
                    <c:v>Woodland</c:v>
                  </c:pt>
                  <c:pt idx="3">
                    <c:v>State</c:v>
                  </c:pt>
                  <c:pt idx="4">
                    <c:v>Woodland</c:v>
                  </c:pt>
                  <c:pt idx="5">
                    <c:v>State</c:v>
                  </c:pt>
                </c:lvl>
                <c:lvl>
                  <c:pt idx="0">
                    <c:v>All College Going</c:v>
                  </c:pt>
                  <c:pt idx="2">
                    <c:v>WA Public 2yr </c:v>
                  </c:pt>
                  <c:pt idx="4">
                    <c:v>WA Public 4 yr</c:v>
                  </c:pt>
                </c:lvl>
              </c:multiLvlStrCache>
            </c:multiLvlStrRef>
          </c:cat>
          <c:val>
            <c:numRef>
              <c:f>'Post HS Enrollment'!$B$6:$G$6</c:f>
              <c:numCache>
                <c:formatCode>0.0%</c:formatCode>
                <c:ptCount val="6"/>
                <c:pt idx="0">
                  <c:v>0.392</c:v>
                </c:pt>
                <c:pt idx="1">
                  <c:v>0.615</c:v>
                </c:pt>
                <c:pt idx="2">
                  <c:v>0.266</c:v>
                </c:pt>
                <c:pt idx="3">
                  <c:v>0.273</c:v>
                </c:pt>
                <c:pt idx="4">
                  <c:v>0.084</c:v>
                </c:pt>
                <c:pt idx="5">
                  <c:v>0.198</c:v>
                </c:pt>
              </c:numCache>
            </c:numRef>
          </c:val>
        </c:ser>
        <c:ser>
          <c:idx val="3"/>
          <c:order val="3"/>
          <c:tx>
            <c:strRef>
              <c:f>'Post HS Enrollment'!$A$7</c:f>
              <c:strCache>
                <c:ptCount val="1"/>
                <c:pt idx="0">
                  <c:v>2012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multiLvlStrRef>
              <c:f>'Post HS Enrollment'!$B$2:$G$3</c:f>
              <c:multiLvlStrCache>
                <c:ptCount val="6"/>
                <c:lvl>
                  <c:pt idx="0">
                    <c:v>Woodland</c:v>
                  </c:pt>
                  <c:pt idx="1">
                    <c:v>State</c:v>
                  </c:pt>
                  <c:pt idx="2">
                    <c:v>Woodland</c:v>
                  </c:pt>
                  <c:pt idx="3">
                    <c:v>State</c:v>
                  </c:pt>
                  <c:pt idx="4">
                    <c:v>Woodland</c:v>
                  </c:pt>
                  <c:pt idx="5">
                    <c:v>State</c:v>
                  </c:pt>
                </c:lvl>
                <c:lvl>
                  <c:pt idx="0">
                    <c:v>All College Going</c:v>
                  </c:pt>
                  <c:pt idx="2">
                    <c:v>WA Public 2yr </c:v>
                  </c:pt>
                  <c:pt idx="4">
                    <c:v>WA Public 4 yr</c:v>
                  </c:pt>
                </c:lvl>
              </c:multiLvlStrCache>
            </c:multiLvlStrRef>
          </c:cat>
          <c:val>
            <c:numRef>
              <c:f>'Post HS Enrollment'!$B$7:$G$7</c:f>
              <c:numCache>
                <c:formatCode>0.0%</c:formatCode>
                <c:ptCount val="6"/>
                <c:pt idx="0">
                  <c:v>0.417</c:v>
                </c:pt>
                <c:pt idx="1">
                  <c:v>0.604</c:v>
                </c:pt>
                <c:pt idx="2">
                  <c:v>0.262</c:v>
                </c:pt>
                <c:pt idx="3">
                  <c:v>0.276</c:v>
                </c:pt>
                <c:pt idx="4">
                  <c:v>0.077</c:v>
                </c:pt>
                <c:pt idx="5">
                  <c:v>0.195</c:v>
                </c:pt>
              </c:numCache>
            </c:numRef>
          </c:val>
        </c:ser>
        <c:ser>
          <c:idx val="4"/>
          <c:order val="4"/>
          <c:tx>
            <c:strRef>
              <c:f>'Post HS Enrollment'!$A$8</c:f>
              <c:strCache>
                <c:ptCount val="1"/>
                <c:pt idx="0">
                  <c:v>2011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multiLvlStrRef>
              <c:f>'Post HS Enrollment'!$B$2:$G$3</c:f>
              <c:multiLvlStrCache>
                <c:ptCount val="6"/>
                <c:lvl>
                  <c:pt idx="0">
                    <c:v>Woodland</c:v>
                  </c:pt>
                  <c:pt idx="1">
                    <c:v>State</c:v>
                  </c:pt>
                  <c:pt idx="2">
                    <c:v>Woodland</c:v>
                  </c:pt>
                  <c:pt idx="3">
                    <c:v>State</c:v>
                  </c:pt>
                  <c:pt idx="4">
                    <c:v>Woodland</c:v>
                  </c:pt>
                  <c:pt idx="5">
                    <c:v>State</c:v>
                  </c:pt>
                </c:lvl>
                <c:lvl>
                  <c:pt idx="0">
                    <c:v>All College Going</c:v>
                  </c:pt>
                  <c:pt idx="2">
                    <c:v>WA Public 2yr </c:v>
                  </c:pt>
                  <c:pt idx="4">
                    <c:v>WA Public 4 yr</c:v>
                  </c:pt>
                </c:lvl>
              </c:multiLvlStrCache>
            </c:multiLvlStrRef>
          </c:cat>
          <c:val>
            <c:numRef>
              <c:f>'Post HS Enrollment'!$B$8:$G$8</c:f>
              <c:numCache>
                <c:formatCode>0.0%</c:formatCode>
                <c:ptCount val="6"/>
                <c:pt idx="0">
                  <c:v>0.4</c:v>
                </c:pt>
                <c:pt idx="1">
                  <c:v>0.599</c:v>
                </c:pt>
                <c:pt idx="2">
                  <c:v>0.241</c:v>
                </c:pt>
                <c:pt idx="3">
                  <c:v>0.282</c:v>
                </c:pt>
                <c:pt idx="4">
                  <c:v>0.076</c:v>
                </c:pt>
                <c:pt idx="5">
                  <c:v>0.184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475091840"/>
        <c:axId val="1475093472"/>
      </c:barChart>
      <c:catAx>
        <c:axId val="14750918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75093472"/>
        <c:crosses val="autoZero"/>
        <c:auto val="1"/>
        <c:lblAlgn val="ctr"/>
        <c:lblOffset val="100"/>
        <c:noMultiLvlLbl val="0"/>
      </c:catAx>
      <c:valAx>
        <c:axId val="14750934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75091840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dTable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07533" y="0"/>
            <a:ext cx="7934348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8941881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11808" y="3428998"/>
            <a:ext cx="5518066" cy="2268559"/>
          </a:xfrm>
        </p:spPr>
        <p:txBody>
          <a:bodyPr anchor="t">
            <a:normAutofit/>
          </a:bodyPr>
          <a:lstStyle>
            <a:lvl1pPr algn="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72274" y="2268786"/>
            <a:ext cx="5357600" cy="1160213"/>
          </a:xfrm>
        </p:spPr>
        <p:txBody>
          <a:bodyPr tIns="0" anchor="b">
            <a:normAutofit/>
          </a:bodyPr>
          <a:lstStyle>
            <a:lvl1pPr marL="0" indent="0" algn="r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3A824-1A51-4B26-AD58-A6D8E14F6C04}" type="datetimeFigureOut">
              <a:rPr lang="en-US" dirty="0"/>
              <a:t>1/8/18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Ins="45720"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2191282" y="3262852"/>
            <a:ext cx="415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24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/>
          <p:cNvSpPr txBox="1"/>
          <p:nvPr/>
        </p:nvSpPr>
        <p:spPr>
          <a:xfrm>
            <a:off x="2194236" y="641225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11808" y="808056"/>
            <a:ext cx="7954091" cy="107722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7E33E-8B18-4087-B112-809917729534}" type="datetimeFigureOut">
              <a:rPr lang="en-US" dirty="0"/>
              <a:t>1/8/18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" name="Rectangle 15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/>
          <p:cNvSpPr txBox="1"/>
          <p:nvPr/>
        </p:nvSpPr>
        <p:spPr>
          <a:xfrm rot="5400000">
            <a:off x="10337141" y="416061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39380" y="805818"/>
            <a:ext cx="1326519" cy="5244126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608751" y="970410"/>
            <a:ext cx="6466903" cy="507953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FE419-2371-464F-8239-3959401C3561}" type="datetimeFigureOut">
              <a:rPr lang="en-US" dirty="0"/>
              <a:t>1/8/18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162C4-EDD9-4389-A98B-B87ECEA2A816}" type="datetimeFigureOut">
              <a:rPr lang="en-US" dirty="0"/>
              <a:t>1/8/18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194943" y="641225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5" name="Rectangle 24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TextBox 10"/>
          <p:cNvSpPr txBox="1"/>
          <p:nvPr/>
        </p:nvSpPr>
        <p:spPr>
          <a:xfrm>
            <a:off x="2191843" y="2962586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3147254"/>
            <a:ext cx="7956560" cy="1424746"/>
          </a:xfrm>
        </p:spPr>
        <p:txBody>
          <a:bodyPr anchor="t">
            <a:normAutofit/>
          </a:bodyPr>
          <a:lstStyle>
            <a:lvl1pPr algn="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3968" y="2268786"/>
            <a:ext cx="7791931" cy="878468"/>
          </a:xfrm>
        </p:spPr>
        <p:txBody>
          <a:bodyPr tIns="0" anchor="b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059C3-6A89-4494-99FF-5A4D6FFD50EB}" type="datetimeFigureOut">
              <a:rPr lang="en-US" dirty="0"/>
              <a:t>1/8/18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7" name="Rectangle 26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805817"/>
            <a:ext cx="7950984" cy="108170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05374" y="2052116"/>
            <a:ext cx="3891960" cy="399782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66636" y="2052114"/>
            <a:ext cx="3894222" cy="399782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4B2F-12DE-47F5-8894-472B206D2E1E}" type="datetimeFigureOut">
              <a:rPr lang="en-US" dirty="0"/>
              <a:t>1/8/18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196172" y="641223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1" name="Rectangle 20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TextBox 11"/>
          <p:cNvSpPr txBox="1"/>
          <p:nvPr/>
        </p:nvSpPr>
        <p:spPr>
          <a:xfrm>
            <a:off x="2193650" y="636424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805818"/>
            <a:ext cx="7956560" cy="107834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9285" y="2052115"/>
            <a:ext cx="3896467" cy="713818"/>
          </a:xfr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none" baseline="0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09285" y="2851331"/>
            <a:ext cx="3893623" cy="307143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66634" y="2052115"/>
            <a:ext cx="3899798" cy="713818"/>
          </a:xfr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none" baseline="0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66635" y="2851331"/>
            <a:ext cx="3899798" cy="307143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0E46F-7819-4ACF-B48B-48222C2ACC88}" type="datetimeFigureOut">
              <a:rPr lang="en-US" dirty="0"/>
              <a:t>1/8/18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" name="Rectangle 13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F3416-4057-4DAA-829D-4CA07428D088}" type="datetimeFigureOut">
              <a:rPr lang="en-US" dirty="0"/>
              <a:t>1/8/18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196172" y="641226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D9284-D300-4297-87F7-E791DCC15DB1}" type="datetimeFigureOut">
              <a:rPr lang="en-US" dirty="0"/>
              <a:t>1/8/18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6" name="Rectangle 25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/>
          <p:cNvSpPr txBox="1"/>
          <p:nvPr/>
        </p:nvSpPr>
        <p:spPr>
          <a:xfrm>
            <a:off x="1554154" y="1127550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0323" y="1282451"/>
            <a:ext cx="2664361" cy="1903241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20154" y="805818"/>
            <a:ext cx="5446278" cy="5244126"/>
          </a:xfrm>
        </p:spPr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0322" y="3186154"/>
            <a:ext cx="2664361" cy="2386397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525BB-DA17-4BA0-B3C8-3AC3ABC827E6}" type="datetimeFigureOut">
              <a:rPr lang="en-US" dirty="0"/>
              <a:t>1/8/18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0" name="Rectangle 19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47062" y="3229"/>
            <a:ext cx="4629734" cy="6858000"/>
          </a:xfrm>
          <a:solidFill>
            <a:schemeClr val="tx1">
              <a:alpha val="10000"/>
            </a:schemeClr>
          </a:solidFill>
          <a:ln w="9525" cap="sq">
            <a:noFill/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554686" y="1127550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1241" y="1282452"/>
            <a:ext cx="3970986" cy="1900473"/>
          </a:xfrm>
        </p:spPr>
        <p:txBody>
          <a:bodyPr anchor="b">
            <a:normAutofit/>
          </a:bodyPr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0322" y="3182928"/>
            <a:ext cx="3971874" cy="2386394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C4C9A-3960-41CF-A4E9-2A8FB932454B}" type="datetimeFigureOut">
              <a:rPr lang="en-US" dirty="0"/>
              <a:t>1/8/18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2.png"/><Relationship Id="rId14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794" y="2105202"/>
            <a:ext cx="9360205" cy="475279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9867" cy="68580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0"/>
            <a:ext cx="964174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11808" y="808056"/>
            <a:ext cx="7958331" cy="107722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3599" y="2052116"/>
            <a:ext cx="7796540" cy="39978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Eigth level</a:t>
            </a:r>
          </a:p>
          <a:p>
            <a:pPr lvl="8"/>
            <a:r>
              <a:rPr lang="en-US" dirty="0"/>
              <a:t>Ninth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-810065" y="5270604"/>
            <a:ext cx="2662729" cy="182880"/>
          </a:xfrm>
          <a:prstGeom prst="rect">
            <a:avLst/>
          </a:prstGeom>
        </p:spPr>
        <p:txBody>
          <a:bodyPr vert="horz" lIns="91440" tIns="18288" rIns="91440" bIns="45720" rtlCol="0" anchor="t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3CBC1C18-307B-4F68-A007-B5B542270E8D}" type="datetimeFigureOut">
              <a:rPr lang="en-US" dirty="0"/>
              <a:t>1/8/18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-2237130" y="3661144"/>
            <a:ext cx="5885352" cy="179176"/>
          </a:xfrm>
          <a:prstGeom prst="rect">
            <a:avLst/>
          </a:prstGeom>
        </p:spPr>
        <p:txBody>
          <a:bodyPr vert="horz" lIns="91440" tIns="45720" rIns="91440" bIns="18288" rtlCol="0" anchor="b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8407" y="164592"/>
            <a:ext cx="636727" cy="322851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57" name="Rectangle 56"/>
          <p:cNvSpPr/>
          <p:nvPr/>
        </p:nvSpPr>
        <p:spPr>
          <a:xfrm>
            <a:off x="962042" y="0"/>
            <a:ext cx="4571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3400" b="0" i="0" kern="1200" cap="none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120000"/>
        </a:lnSpc>
        <a:spcBef>
          <a:spcPts val="10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95338" indent="-33813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80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58888" indent="-34448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709738" indent="-33813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4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173288" indent="-34448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642616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3108960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575304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4041648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chart" Target="../charts/char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chart" Target="../charts/char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emf"/><Relationship Id="rId3" Type="http://schemas.openxmlformats.org/officeDocument/2006/relationships/image" Target="../media/image20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1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2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3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5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6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7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8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9.emf"/><Relationship Id="rId3" Type="http://schemas.openxmlformats.org/officeDocument/2006/relationships/image" Target="../media/image30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1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2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3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4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5.emf"/><Relationship Id="rId3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7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8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9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0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1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2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3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4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5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7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8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9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3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College Career &amp; Life Readiness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Woodland Public School Board • January 8, 2018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04758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5171" y="808056"/>
            <a:ext cx="8904969" cy="1077229"/>
          </a:xfrm>
        </p:spPr>
        <p:txBody>
          <a:bodyPr>
            <a:noAutofit/>
          </a:bodyPr>
          <a:lstStyle/>
          <a:p>
            <a:r>
              <a:rPr lang="en-US" sz="3000" b="1" dirty="0" smtClean="0"/>
              <a:t>The 4C’s—”Super Skills for the 21</a:t>
            </a:r>
            <a:r>
              <a:rPr lang="en-US" sz="3000" b="1" baseline="30000" dirty="0" smtClean="0"/>
              <a:t>st</a:t>
            </a:r>
            <a:r>
              <a:rPr lang="en-US" sz="3000" b="1" dirty="0" smtClean="0"/>
              <a:t> Century</a:t>
            </a:r>
            <a:r>
              <a:rPr lang="en-US" sz="4000" dirty="0"/>
              <a:t/>
            </a:r>
            <a:br>
              <a:rPr lang="en-US" sz="4000" dirty="0"/>
            </a:br>
            <a:r>
              <a:rPr lang="en-US" sz="2000" dirty="0"/>
              <a:t>Partnership for 21</a:t>
            </a:r>
            <a:r>
              <a:rPr lang="en-US" sz="2000" baseline="30000" dirty="0"/>
              <a:t>st</a:t>
            </a:r>
            <a:r>
              <a:rPr lang="en-US" sz="2000" dirty="0"/>
              <a:t> Century Learning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b="1" dirty="0" smtClean="0"/>
              <a:t>Communication— </a:t>
            </a:r>
            <a:r>
              <a:rPr lang="en-US" sz="2400" i="1" dirty="0" smtClean="0"/>
              <a:t>Sharing thoughts, questions, ideas, and solutions</a:t>
            </a:r>
          </a:p>
          <a:p>
            <a:pPr marL="0" indent="0">
              <a:buNone/>
            </a:pPr>
            <a:r>
              <a:rPr lang="en-US" sz="2400" b="1" dirty="0" smtClean="0"/>
              <a:t>Collaboration— </a:t>
            </a:r>
            <a:r>
              <a:rPr lang="en-US" sz="2400" i="1" dirty="0" smtClean="0"/>
              <a:t>Working together to reach a goal — putting talent, expertise, and smarts to work</a:t>
            </a:r>
          </a:p>
          <a:p>
            <a:pPr marL="0" indent="0">
              <a:buNone/>
            </a:pPr>
            <a:r>
              <a:rPr lang="en-US" sz="2400" b="1" dirty="0" smtClean="0"/>
              <a:t>Critical Thinking— </a:t>
            </a:r>
            <a:r>
              <a:rPr lang="en-US" sz="2400" i="1" dirty="0" smtClean="0"/>
              <a:t>Looking at problems in a new way, linking learning across subjects &amp; disciplines</a:t>
            </a:r>
          </a:p>
          <a:p>
            <a:pPr marL="0" indent="0">
              <a:buNone/>
            </a:pPr>
            <a:r>
              <a:rPr lang="en-US" sz="2400" b="1" dirty="0" smtClean="0"/>
              <a:t>Creativity— </a:t>
            </a:r>
            <a:r>
              <a:rPr lang="en-US" sz="2400" i="1" dirty="0" smtClean="0"/>
              <a:t>Trying </a:t>
            </a:r>
            <a:r>
              <a:rPr lang="en-US" sz="2400" i="1" dirty="0"/>
              <a:t>new approaches to get things done equals innovation &amp; invention</a:t>
            </a:r>
          </a:p>
        </p:txBody>
      </p:sp>
    </p:spTree>
    <p:extLst>
      <p:ext uri="{BB962C8B-B14F-4D97-AF65-F5344CB8AC3E}">
        <p14:creationId xmlns:p14="http://schemas.microsoft.com/office/powerpoint/2010/main" val="13945113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Career and Technical Education (CTE)</a:t>
            </a:r>
            <a:br>
              <a:rPr lang="en-US" dirty="0" smtClean="0"/>
            </a:br>
            <a:r>
              <a:rPr lang="en-US" dirty="0" smtClean="0"/>
              <a:t>Programs for Woodland Students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0264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297332740"/>
              </p:ext>
            </p:extLst>
          </p:nvPr>
        </p:nvGraphicFramePr>
        <p:xfrm>
          <a:off x="965915" y="0"/>
          <a:ext cx="10380372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078437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915173020"/>
              </p:ext>
            </p:extLst>
          </p:nvPr>
        </p:nvGraphicFramePr>
        <p:xfrm>
          <a:off x="996947" y="0"/>
          <a:ext cx="10375097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467203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WHS CLASS OF 2015 </a:t>
            </a:r>
            <a:r>
              <a:rPr lang="en-US" dirty="0" smtClean="0"/>
              <a:t>POST GRADUATE SURVEY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SPRING 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90073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914" y="1094704"/>
            <a:ext cx="9139073" cy="4778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1846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" y="1066800"/>
            <a:ext cx="897890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0349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8500" y="1435100"/>
            <a:ext cx="8242300" cy="398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4775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1409700"/>
            <a:ext cx="7912100" cy="402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5007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" y="698500"/>
            <a:ext cx="89916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46198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The Future of the U.S. Workforce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000" dirty="0" smtClean="0"/>
              <a:t>The Limited Career Prospects for High School Graduates </a:t>
            </a:r>
            <a:br>
              <a:rPr lang="en-US" sz="2000" dirty="0" smtClean="0"/>
            </a:br>
            <a:r>
              <a:rPr lang="en-US" sz="2000" dirty="0" smtClean="0"/>
              <a:t>without additional Education and Training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Finding #1: The U.S. workforce will require more education and skills in the near future</a:t>
            </a:r>
          </a:p>
          <a:p>
            <a:r>
              <a:rPr lang="en-US" dirty="0" smtClean="0"/>
              <a:t>Finding #2: Low skills jobs provide few opportunities for advancement or security</a:t>
            </a:r>
          </a:p>
          <a:p>
            <a:r>
              <a:rPr lang="en-US" dirty="0" smtClean="0"/>
              <a:t>Finding #2: The skills mismatch is real</a:t>
            </a:r>
          </a:p>
          <a:p>
            <a:r>
              <a:rPr lang="en-US" dirty="0" smtClean="0"/>
              <a:t>Finding #4: There are many pathways to middle and high skill jobs, but education and training be3yond high school is the common denominator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33591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2100" y="241300"/>
            <a:ext cx="9067800" cy="636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55112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3400" y="1092200"/>
            <a:ext cx="8585200" cy="466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45673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2100" y="241300"/>
            <a:ext cx="9055100" cy="636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15034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5600" y="368300"/>
            <a:ext cx="8928100" cy="610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14896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9100" y="1282700"/>
            <a:ext cx="8801100" cy="427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300699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8300" y="304800"/>
            <a:ext cx="8915400" cy="623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74978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8300" y="1638300"/>
            <a:ext cx="8902700" cy="356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24892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8600" y="889000"/>
            <a:ext cx="9182100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83642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orms response chart. Question title: Were there any classes or program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8000" y="1028700"/>
            <a:ext cx="863600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03478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4500" y="254000"/>
            <a:ext cx="8763000" cy="633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70317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The Future of the U.S. Workforce</a:t>
            </a:r>
            <a:r>
              <a:rPr lang="en-US" dirty="0"/>
              <a:t/>
            </a:r>
            <a:br>
              <a:rPr lang="en-US" dirty="0"/>
            </a:br>
            <a:r>
              <a:rPr lang="en-US" sz="2200" dirty="0"/>
              <a:t>The Limited Career Prospects for High School Graduates </a:t>
            </a:r>
            <a:br>
              <a:rPr lang="en-US" sz="2200" dirty="0"/>
            </a:br>
            <a:r>
              <a:rPr lang="en-US" sz="2200" dirty="0"/>
              <a:t>without additional Education and Training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The </a:t>
            </a:r>
            <a:r>
              <a:rPr lang="en-US" dirty="0"/>
              <a:t>employment picture is bleak for individuals who do not continue their education beyond high school — and even more bleak for those who do not earn a high school </a:t>
            </a:r>
            <a:r>
              <a:rPr lang="en-US" dirty="0" smtClean="0"/>
              <a:t>diploma</a:t>
            </a:r>
          </a:p>
          <a:p>
            <a:r>
              <a:rPr lang="en-US" dirty="0" smtClean="0"/>
              <a:t>Workers </a:t>
            </a:r>
            <a:r>
              <a:rPr lang="en-US" dirty="0"/>
              <a:t>with only a high school education face not only more limited job prospects but also lower wages, lower prestige and more limited career advancement </a:t>
            </a:r>
            <a:r>
              <a:rPr lang="en-US" dirty="0" smtClean="0"/>
              <a:t>pathways. </a:t>
            </a:r>
          </a:p>
          <a:p>
            <a:r>
              <a:rPr lang="en-US" dirty="0" smtClean="0"/>
              <a:t>If </a:t>
            </a:r>
            <a:r>
              <a:rPr lang="en-US" dirty="0"/>
              <a:t>individuals want to have a foothold in the middle class, then they will need to pursue additional education and training to access middle and high skills jobs. </a:t>
            </a:r>
            <a:endParaRPr lang="en-US" dirty="0" smtClean="0"/>
          </a:p>
          <a:p>
            <a:r>
              <a:rPr lang="en-US" dirty="0" smtClean="0"/>
              <a:t>It </a:t>
            </a:r>
            <a:r>
              <a:rPr lang="en-US" dirty="0"/>
              <a:t>is clear that a K–12 education that prepares graduates for entry — without remediation — into postsecondary pathways gives them the best foundation from which to make choices about their careers — </a:t>
            </a:r>
            <a:r>
              <a:rPr lang="en-US" b="1" dirty="0"/>
              <a:t>choices that are predicated on more options and more doors being open rather than shut for lack of adequate academic preparation. </a:t>
            </a:r>
          </a:p>
        </p:txBody>
      </p:sp>
    </p:spTree>
    <p:extLst>
      <p:ext uri="{BB962C8B-B14F-4D97-AF65-F5344CB8AC3E}">
        <p14:creationId xmlns:p14="http://schemas.microsoft.com/office/powerpoint/2010/main" val="111858022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1300" y="2019300"/>
            <a:ext cx="9156700" cy="280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44929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4100" y="1244600"/>
            <a:ext cx="7543800" cy="436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9642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2900" y="228600"/>
            <a:ext cx="8966200" cy="638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91107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5600" y="622300"/>
            <a:ext cx="8940800" cy="560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8576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1308100"/>
            <a:ext cx="8521700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20990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2900" y="317500"/>
            <a:ext cx="8953500" cy="622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00597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2100" y="317500"/>
            <a:ext cx="9055100" cy="621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28286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3700" y="1079500"/>
            <a:ext cx="885190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155432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500" y="304800"/>
            <a:ext cx="9004300" cy="624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37066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0" y="1092200"/>
            <a:ext cx="8686800" cy="467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3814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Future of Jobs and Training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b="1" dirty="0"/>
              <a:t>Theme 2: Learners must cultivate 21st‑century skills, capabilities and attributes</a:t>
            </a:r>
          </a:p>
          <a:p>
            <a:pPr lvl="1"/>
            <a:r>
              <a:rPr lang="en-US" sz="2400" dirty="0"/>
              <a:t>Tough-to-teach intangible skills, capabilities and attributes such as emotional intelligence, curiosity, creativity, adaptability, resilience and critical thinking will be most highly valued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082992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" y="1066800"/>
            <a:ext cx="8978900" cy="471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54938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500" y="1282700"/>
            <a:ext cx="8496300" cy="429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201593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2900" y="330200"/>
            <a:ext cx="8953500" cy="618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65138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7200" y="838200"/>
            <a:ext cx="8724900" cy="516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94617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5600" y="1790700"/>
            <a:ext cx="8940800" cy="326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455811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0" y="1079500"/>
            <a:ext cx="838200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024823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2184400"/>
            <a:ext cx="9131300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34776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0" y="1193800"/>
            <a:ext cx="836930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32739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5600" y="1485900"/>
            <a:ext cx="8940800" cy="387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33443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700" y="1244600"/>
            <a:ext cx="8610600" cy="436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6876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7081" y="0"/>
            <a:ext cx="10534919" cy="6935048"/>
          </a:xfr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724" y="0"/>
            <a:ext cx="166680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80562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3700" y="1905000"/>
            <a:ext cx="88519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185118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4800" y="1079500"/>
            <a:ext cx="9042400" cy="469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87956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5600" y="241300"/>
            <a:ext cx="8940800" cy="636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159060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Senior Exit Survey Results 2012-2017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232239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areas to you plan to pursue after High School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1663012"/>
              </p:ext>
            </p:extLst>
          </p:nvPr>
        </p:nvGraphicFramePr>
        <p:xfrm>
          <a:off x="2773363" y="2052638"/>
          <a:ext cx="7796215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31212"/>
                <a:gridCol w="978794"/>
                <a:gridCol w="1043189"/>
                <a:gridCol w="1030310"/>
                <a:gridCol w="1043188"/>
                <a:gridCol w="1030310"/>
                <a:gridCol w="1039212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2012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2013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2014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2015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2017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2017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Working F/T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17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Military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4 </a:t>
                      </a:r>
                      <a:r>
                        <a:rPr lang="en-US" dirty="0" err="1" smtClean="0"/>
                        <a:t>yr</a:t>
                      </a:r>
                      <a:r>
                        <a:rPr lang="en-US" dirty="0" smtClean="0"/>
                        <a:t> College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34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2 </a:t>
                      </a:r>
                      <a:r>
                        <a:rPr lang="en-US" dirty="0" err="1" smtClean="0"/>
                        <a:t>yr</a:t>
                      </a:r>
                      <a:r>
                        <a:rPr lang="en-US" dirty="0" smtClean="0"/>
                        <a:t> College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26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Voc</a:t>
                      </a:r>
                      <a:r>
                        <a:rPr lang="en-US" baseline="0" dirty="0" smtClean="0"/>
                        <a:t>/Tech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Other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11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1237954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43956" y="808056"/>
            <a:ext cx="8226184" cy="1703324"/>
          </a:xfrm>
        </p:spPr>
        <p:txBody>
          <a:bodyPr>
            <a:normAutofit/>
          </a:bodyPr>
          <a:lstStyle/>
          <a:p>
            <a:r>
              <a:rPr lang="en-US" sz="2800" dirty="0" smtClean="0"/>
              <a:t>Were school counselors and teachers helpful in the selection of a path to follow after High School?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95710019"/>
              </p:ext>
            </p:extLst>
          </p:nvPr>
        </p:nvGraphicFramePr>
        <p:xfrm>
          <a:off x="2773599" y="2753090"/>
          <a:ext cx="7796215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31212"/>
                <a:gridCol w="978794"/>
                <a:gridCol w="1043189"/>
                <a:gridCol w="1030310"/>
                <a:gridCol w="1043188"/>
                <a:gridCol w="1030310"/>
                <a:gridCol w="1039212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2012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2013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2014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2015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2017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2017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Yes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70%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70%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69%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70%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78%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84%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No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30%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30%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31%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30%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22%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16%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518679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43956" y="808056"/>
            <a:ext cx="8226184" cy="1703324"/>
          </a:xfrm>
        </p:spPr>
        <p:txBody>
          <a:bodyPr>
            <a:normAutofit/>
          </a:bodyPr>
          <a:lstStyle/>
          <a:p>
            <a:r>
              <a:rPr lang="en-US" sz="2800" dirty="0" smtClean="0"/>
              <a:t>Were you encouraged by school staff to </a:t>
            </a:r>
            <a:r>
              <a:rPr lang="en-US" sz="2800" dirty="0" err="1" smtClean="0"/>
              <a:t>furtyher</a:t>
            </a:r>
            <a:r>
              <a:rPr lang="en-US" sz="2800" dirty="0" smtClean="0"/>
              <a:t> your education at college/Voc. School/Military?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5427604"/>
              </p:ext>
            </p:extLst>
          </p:nvPr>
        </p:nvGraphicFramePr>
        <p:xfrm>
          <a:off x="2773599" y="2753090"/>
          <a:ext cx="7796215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31212"/>
                <a:gridCol w="978794"/>
                <a:gridCol w="1043189"/>
                <a:gridCol w="1030310"/>
                <a:gridCol w="1043188"/>
                <a:gridCol w="1030310"/>
                <a:gridCol w="1039212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2012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2013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2014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2015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2017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2017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Yes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86%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90%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82%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82%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87%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88%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No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14%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18%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18%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13%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12%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090244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43956" y="808056"/>
            <a:ext cx="8226184" cy="1703324"/>
          </a:xfrm>
        </p:spPr>
        <p:txBody>
          <a:bodyPr>
            <a:normAutofit/>
          </a:bodyPr>
          <a:lstStyle/>
          <a:p>
            <a:r>
              <a:rPr lang="en-US" sz="2800" dirty="0" smtClean="0"/>
              <a:t>Were enough elective classes offered for you to explore different career opportunities?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38089088"/>
              </p:ext>
            </p:extLst>
          </p:nvPr>
        </p:nvGraphicFramePr>
        <p:xfrm>
          <a:off x="2773599" y="2753090"/>
          <a:ext cx="7796215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31212"/>
                <a:gridCol w="978794"/>
                <a:gridCol w="1043189"/>
                <a:gridCol w="1030310"/>
                <a:gridCol w="1043188"/>
                <a:gridCol w="1030310"/>
                <a:gridCol w="1039212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2012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2013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2014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2015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2017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2017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Yes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76%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79%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72%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70%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72%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72%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No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24%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21%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28%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30%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28%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28%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272783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43956" y="808056"/>
            <a:ext cx="8226184" cy="1703324"/>
          </a:xfrm>
        </p:spPr>
        <p:txBody>
          <a:bodyPr>
            <a:normAutofit/>
          </a:bodyPr>
          <a:lstStyle/>
          <a:p>
            <a:r>
              <a:rPr lang="en-US" sz="2800" dirty="0" smtClean="0"/>
              <a:t>Do you feel fully prepared for the transition to college or the workplace?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54775013"/>
              </p:ext>
            </p:extLst>
          </p:nvPr>
        </p:nvGraphicFramePr>
        <p:xfrm>
          <a:off x="2773599" y="2753090"/>
          <a:ext cx="7796215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31212"/>
                <a:gridCol w="978794"/>
                <a:gridCol w="1043189"/>
                <a:gridCol w="1030310"/>
                <a:gridCol w="1043188"/>
                <a:gridCol w="1030310"/>
                <a:gridCol w="1039212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2012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2013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2014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2015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2017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2017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Yes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87%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87%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80%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79%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70%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67%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No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13%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13%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21%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30%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33%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91323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63374"/>
            <a:ext cx="12192000" cy="5490505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63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73480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4155" y="0"/>
            <a:ext cx="10035499" cy="6858000"/>
          </a:xfrm>
        </p:spPr>
      </p:pic>
    </p:spTree>
    <p:extLst>
      <p:ext uri="{BB962C8B-B14F-4D97-AF65-F5344CB8AC3E}">
        <p14:creationId xmlns:p14="http://schemas.microsoft.com/office/powerpoint/2010/main" val="6316818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College and Career Readiness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By 2020 65% of all jobs and 92% of STEM Jobs will require postsecondary education and training.  College and career ready graduates should be able to succeed in entry-level postsecondary courses without remediation.</a:t>
            </a:r>
          </a:p>
          <a:p>
            <a:r>
              <a:rPr lang="en-US" dirty="0" smtClean="0"/>
              <a:t>Mastery of rigorous knowledge and skills in core academic disciplines</a:t>
            </a:r>
          </a:p>
          <a:p>
            <a:r>
              <a:rPr lang="en-US" dirty="0" smtClean="0"/>
              <a:t>The skills and dispositions necessary to be successful in charting their postsecondary path</a:t>
            </a:r>
          </a:p>
          <a:p>
            <a:r>
              <a:rPr lang="en-US" dirty="0" smtClean="0"/>
              <a:t>Successfully participated in postsecondary opportunities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45807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Are They Really Ready to Work?</a:t>
            </a:r>
            <a:br>
              <a:rPr lang="en-US" sz="3600" dirty="0" smtClean="0"/>
            </a:br>
            <a:r>
              <a:rPr lang="en-US" sz="2000" dirty="0" smtClean="0"/>
              <a:t>Partnership for 21</a:t>
            </a:r>
            <a:r>
              <a:rPr lang="en-US" sz="2000" baseline="30000" dirty="0" smtClean="0"/>
              <a:t>st</a:t>
            </a:r>
            <a:r>
              <a:rPr lang="en-US" sz="2000" dirty="0" smtClean="0"/>
              <a:t> Century Learning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3200" dirty="0" smtClean="0"/>
              <a:t>Top Five Most Important Skills</a:t>
            </a:r>
          </a:p>
          <a:p>
            <a:pPr lvl="1"/>
            <a:r>
              <a:rPr lang="en-US" sz="2400" dirty="0" smtClean="0"/>
              <a:t>Professionalism</a:t>
            </a:r>
          </a:p>
          <a:p>
            <a:pPr lvl="1"/>
            <a:r>
              <a:rPr lang="en-US" sz="2400" dirty="0" smtClean="0"/>
              <a:t>Teamwork</a:t>
            </a:r>
          </a:p>
          <a:p>
            <a:pPr lvl="1"/>
            <a:r>
              <a:rPr lang="en-US" sz="2400" dirty="0" smtClean="0"/>
              <a:t>Oral Communication</a:t>
            </a:r>
          </a:p>
          <a:p>
            <a:pPr lvl="1"/>
            <a:r>
              <a:rPr lang="en-US" sz="2400" dirty="0" smtClean="0"/>
              <a:t>Ethics &amp; Social Responsibility</a:t>
            </a:r>
          </a:p>
          <a:p>
            <a:pPr lvl="1"/>
            <a:r>
              <a:rPr lang="en-US" sz="2400" dirty="0" smtClean="0"/>
              <a:t>Reading Comprehension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93750330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adison">
  <a:themeElements>
    <a:clrScheme name="Madison">
      <a:dk1>
        <a:sysClr val="windowText" lastClr="000000"/>
      </a:dk1>
      <a:lt1>
        <a:sysClr val="window" lastClr="FFFFFF"/>
      </a:lt1>
      <a:dk2>
        <a:srgbClr val="1F2D29"/>
      </a:dk2>
      <a:lt2>
        <a:srgbClr val="C5FAEB"/>
      </a:lt2>
      <a:accent1>
        <a:srgbClr val="A1D68B"/>
      </a:accent1>
      <a:accent2>
        <a:srgbClr val="5EC795"/>
      </a:accent2>
      <a:accent3>
        <a:srgbClr val="4DADCF"/>
      </a:accent3>
      <a:accent4>
        <a:srgbClr val="CDB756"/>
      </a:accent4>
      <a:accent5>
        <a:srgbClr val="E29C36"/>
      </a:accent5>
      <a:accent6>
        <a:srgbClr val="8EC0C1"/>
      </a:accent6>
      <a:hlink>
        <a:srgbClr val="6D9D9B"/>
      </a:hlink>
      <a:folHlink>
        <a:srgbClr val="6D8583"/>
      </a:folHlink>
    </a:clrScheme>
    <a:fontScheme name="Madison">
      <a:majorFont>
        <a:latin typeface="Arial" panose="020B06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adison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alpha val="88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dison" id="{025CB5FB-2DD3-45EE-B6F0-CC461540EB19}" vid="{6AC10936-2DFC-4054-9ADF-B5E2C5F8619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Madison</Template>
  <TotalTime>516</TotalTime>
  <Words>724</Words>
  <Application>Microsoft Macintosh PowerPoint</Application>
  <PresentationFormat>Widescreen</PresentationFormat>
  <Paragraphs>171</Paragraphs>
  <Slides>58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58</vt:i4>
      </vt:variant>
    </vt:vector>
  </HeadingPairs>
  <TitlesOfParts>
    <vt:vector size="63" baseType="lpstr">
      <vt:lpstr>MS Shell Dlg 2</vt:lpstr>
      <vt:lpstr>Wingdings</vt:lpstr>
      <vt:lpstr>Wingdings 3</vt:lpstr>
      <vt:lpstr>Arial</vt:lpstr>
      <vt:lpstr>Madison</vt:lpstr>
      <vt:lpstr>College Career &amp; Life Readiness</vt:lpstr>
      <vt:lpstr>The Future of the U.S. Workforce The Limited Career Prospects for High School Graduates  without additional Education and Training</vt:lpstr>
      <vt:lpstr>The Future of the U.S. Workforce The Limited Career Prospects for High School Graduates  without additional Education and Training</vt:lpstr>
      <vt:lpstr>The Future of Jobs and Training</vt:lpstr>
      <vt:lpstr>PowerPoint Presentation</vt:lpstr>
      <vt:lpstr>PowerPoint Presentation</vt:lpstr>
      <vt:lpstr>PowerPoint Presentation</vt:lpstr>
      <vt:lpstr>What is College and Career Readiness</vt:lpstr>
      <vt:lpstr>Are They Really Ready to Work? Partnership for 21st Century Learning</vt:lpstr>
      <vt:lpstr>The 4C’s—”Super Skills for the 21st Century Partnership for 21st Century Learning</vt:lpstr>
      <vt:lpstr>Career and Technical Education (CTE) Programs for Woodland Students</vt:lpstr>
      <vt:lpstr>PowerPoint Presentation</vt:lpstr>
      <vt:lpstr>PowerPoint Presentation</vt:lpstr>
      <vt:lpstr>WHS CLASS OF 2015 POST GRADUATE SURVEY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Senior Exit Survey Results 2012-2017</vt:lpstr>
      <vt:lpstr>What areas to you plan to pursue after High School</vt:lpstr>
      <vt:lpstr>Were school counselors and teachers helpful in the selection of a path to follow after High School?</vt:lpstr>
      <vt:lpstr>Were you encouraged by school staff to furtyher your education at college/Voc. School/Military?</vt:lpstr>
      <vt:lpstr>Were enough elective classes offered for you to explore different career opportunities?</vt:lpstr>
      <vt:lpstr>Do you feel fully prepared for the transition to college or the workplace?</vt:lpstr>
    </vt:vector>
  </TitlesOfParts>
  <Company/>
  <LinksUpToDate>false</LinksUpToDate>
  <SharedDoc>false</SharedDoc>
  <HyperlinksChanged>false</HyperlinksChanged>
  <AppVersion>15.0041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Michael Green</dc:creator>
  <cp:lastModifiedBy>Michael Green</cp:lastModifiedBy>
  <cp:revision>24</cp:revision>
  <dcterms:created xsi:type="dcterms:W3CDTF">2018-01-08T14:57:13Z</dcterms:created>
  <dcterms:modified xsi:type="dcterms:W3CDTF">2018-01-08T23:55:33Z</dcterms:modified>
</cp:coreProperties>
</file>