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68" r:id="rId5"/>
    <p:sldId id="273" r:id="rId6"/>
    <p:sldId id="260" r:id="rId7"/>
    <p:sldId id="261" r:id="rId8"/>
    <p:sldId id="257" r:id="rId9"/>
    <p:sldId id="262" r:id="rId10"/>
    <p:sldId id="258" r:id="rId11"/>
    <p:sldId id="263" r:id="rId12"/>
    <p:sldId id="259" r:id="rId13"/>
    <p:sldId id="265" r:id="rId14"/>
    <p:sldId id="266" r:id="rId15"/>
    <p:sldId id="264" r:id="rId16"/>
    <p:sldId id="267" r:id="rId17"/>
    <p:sldId id="269"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varScale="1">
        <p:scale>
          <a:sx n="109" d="100"/>
          <a:sy n="109" d="100"/>
        </p:scale>
        <p:origin x="4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extLst>
                <c:ext xmlns:c15="http://schemas.microsoft.com/office/drawing/2012/chart" uri="{CE6537A1-D6FC-4f65-9D91-7224C49458BB}">
                  <c15:layout/>
                </c:ext>
              </c:extLst>
            </c:dLbl>
            <c:dLbl>
              <c:idx val="1"/>
              <c:layout>
                <c:manualLayout>
                  <c:x val="1.1840054084148576E-2"/>
                  <c:y val="4.5747059395353368E-3"/>
                </c:manualLayout>
              </c:layout>
              <c:showLegendKey val="0"/>
              <c:showVal val="1"/>
              <c:showCatName val="1"/>
              <c:showSerName val="0"/>
              <c:showPercent val="0"/>
              <c:showBubbleSize val="0"/>
              <c:extLst>
                <c:ext xmlns:c15="http://schemas.microsoft.com/office/drawing/2012/chart" uri="{CE6537A1-D6FC-4f65-9D91-7224C49458BB}">
                  <c15:layout/>
                </c:ext>
              </c:extLst>
            </c:dLbl>
            <c:dLbl>
              <c:idx val="4"/>
              <c:layout>
                <c:manualLayout>
                  <c:x val="3.6194623399347807E-2"/>
                  <c:y val="-8.4033488869446879E-2"/>
                </c:manualLayout>
              </c:layout>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1"/>
            <c:showSerName val="0"/>
            <c:showPercent val="0"/>
            <c:showBubbleSize val="0"/>
            <c:showLeaderLines val="1"/>
            <c:extLst>
              <c:ext xmlns:c15="http://schemas.microsoft.com/office/drawing/2012/chart" uri="{CE6537A1-D6FC-4f65-9D91-7224C49458BB}">
                <c15:layout/>
              </c:ext>
            </c:extLst>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0.56936670938822986</c:v>
                </c:pt>
                <c:pt idx="1">
                  <c:v>0.24509117926154247</c:v>
                </c:pt>
                <c:pt idx="2">
                  <c:v>5.6878936938447679E-2</c:v>
                </c:pt>
                <c:pt idx="3">
                  <c:v>0.12415861145603339</c:v>
                </c:pt>
                <c:pt idx="4">
                  <c:v>2.2774186593414493E-3</c:v>
                </c:pt>
                <c:pt idx="5">
                  <c:v>2.2271442964051334E-3</c:v>
                </c:pt>
              </c:numCache>
            </c:numRef>
          </c:val>
        </c:ser>
        <c:ser>
          <c:idx val="1"/>
          <c:order val="1"/>
          <c:tx>
            <c:strRef>
              <c:f>Sheet1!$C$1</c:f>
              <c:strCache>
                <c:ptCount val="1"/>
                <c:pt idx="0">
                  <c:v>Column1</c:v>
                </c:pt>
              </c:strCache>
            </c:strRef>
          </c:tx>
          <c:cat>
            <c:strRef>
              <c:f>Sheet1!$A$2:$A$7</c:f>
              <c:strCache>
                <c:ptCount val="6"/>
                <c:pt idx="0">
                  <c:v>Salaries</c:v>
                </c:pt>
                <c:pt idx="1">
                  <c:v>Benefits</c:v>
                </c:pt>
                <c:pt idx="2">
                  <c:v>Supplies</c:v>
                </c:pt>
                <c:pt idx="3">
                  <c:v>Purchased Services</c:v>
                </c:pt>
                <c:pt idx="4">
                  <c:v>Travel</c:v>
                </c:pt>
                <c:pt idx="5">
                  <c:v>Capital Outlay</c:v>
                </c:pt>
              </c:strCache>
            </c:strRef>
          </c:cat>
          <c:val>
            <c:numRef>
              <c:f>Sheet1!$C$2:$C$7</c:f>
              <c:numCache>
                <c:formatCode>_(* #,##0.00_);_(* \(#,##0.00\);_(* "-"??_);_(@_)</c:formatCode>
                <c:ptCount val="6"/>
                <c:pt idx="0">
                  <c:v>17112362</c:v>
                </c:pt>
                <c:pt idx="1">
                  <c:v>7366235</c:v>
                </c:pt>
                <c:pt idx="2">
                  <c:v>1709501</c:v>
                </c:pt>
                <c:pt idx="3">
                  <c:v>3731597</c:v>
                </c:pt>
                <c:pt idx="4">
                  <c:v>68448</c:v>
                </c:pt>
                <c:pt idx="5">
                  <c:v>66937</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a:t>
            </a:r>
            <a:r>
              <a:rPr lang="en-US" dirty="0" smtClean="0"/>
              <a:t>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dPt>
          <c:dPt>
            <c:idx val="5"/>
            <c:bubble3D val="0"/>
            <c:spPr>
              <a:solidFill>
                <a:schemeClr val="accent6">
                  <a:lumMod val="50000"/>
                </a:schemeClr>
              </a:solidFill>
            </c:spPr>
          </c:dPt>
          <c:dLbls>
            <c:dLbl>
              <c:idx val="0"/>
              <c:layout>
                <c:manualLayout>
                  <c:x val="-0.16181968999158125"/>
                  <c:y val="2.334122014196255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6.4765017580349846E-3"/>
                  <c:y val="4.5029091046480321E-4"/>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7.7308597038577731E-2"/>
                  <c:y val="-7.598536773661926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0.57020922366513682</c:v>
                </c:pt>
                <c:pt idx="1">
                  <c:v>0.14062808462954363</c:v>
                </c:pt>
                <c:pt idx="2">
                  <c:v>9.7004019771711567E-2</c:v>
                </c:pt>
                <c:pt idx="3">
                  <c:v>2.9964972709547993E-2</c:v>
                </c:pt>
                <c:pt idx="4">
                  <c:v>8.4775020634702773E-3</c:v>
                </c:pt>
                <c:pt idx="5">
                  <c:v>0.15371619716058968</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dPt>
          <c:dLbls>
            <c:dLbl>
              <c:idx val="0"/>
              <c:layout>
                <c:manualLayout>
                  <c:x val="3.2870301589659802E-4"/>
                  <c:y val="-1.372503487103186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9583333333333333"/>
                  <c:y val="8.6120815519324882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8473604714505029E-2"/>
                  <c:y val="-4.421755104935680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Administrative</c:v>
                </c:pt>
                <c:pt idx="1">
                  <c:v>Instruction/Secretarial</c:v>
                </c:pt>
                <c:pt idx="2">
                  <c:v>Non-Instructional (Cust/Drivers/Kitchens/Tech)</c:v>
                </c:pt>
                <c:pt idx="3">
                  <c:v>Extended Work</c:v>
                </c:pt>
                <c:pt idx="4">
                  <c:v>Substitutes</c:v>
                </c:pt>
                <c:pt idx="5">
                  <c:v>Athletics</c:v>
                </c:pt>
              </c:strCache>
            </c:strRef>
          </c:cat>
          <c:val>
            <c:numRef>
              <c:f>Sheet1!$B$2:$B$7</c:f>
              <c:numCache>
                <c:formatCode>0.0%</c:formatCode>
                <c:ptCount val="6"/>
                <c:pt idx="0">
                  <c:v>0.13321523656440182</c:v>
                </c:pt>
                <c:pt idx="1">
                  <c:v>0.30830426886035667</c:v>
                </c:pt>
                <c:pt idx="2">
                  <c:v>0.45488286709722997</c:v>
                </c:pt>
                <c:pt idx="3">
                  <c:v>3.040889640151723E-2</c:v>
                </c:pt>
                <c:pt idx="4">
                  <c:v>4.2258534420713111E-2</c:v>
                </c:pt>
                <c:pt idx="5">
                  <c:v>3.0930196655781179E-2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2015-16</c:v>
                </c:pt>
              </c:strCache>
            </c:strRef>
          </c:tx>
          <c:spPr>
            <a:solidFill>
              <a:schemeClr val="accent1"/>
            </a:solidFill>
          </c:spPr>
          <c:invertIfNegative val="0"/>
          <c:dPt>
            <c:idx val="0"/>
            <c:invertIfNegative val="0"/>
            <c:bubble3D val="0"/>
          </c:dPt>
          <c:dPt>
            <c:idx val="1"/>
            <c:invertIfNegative val="0"/>
            <c:bubble3D val="0"/>
          </c:dPt>
          <c:dPt>
            <c:idx val="2"/>
            <c:invertIfNegative val="0"/>
            <c:bubble3D val="0"/>
            <c:spPr>
              <a:solidFill>
                <a:schemeClr val="accent1"/>
              </a:solidFill>
              <a:ln>
                <a:solidFill>
                  <a:schemeClr val="accent1"/>
                </a:solidFill>
              </a:ln>
            </c:spPr>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Lbls>
            <c:dLbl>
              <c:idx val="0"/>
              <c:layout>
                <c:manualLayout>
                  <c:x val="1.6975308641975311E-2"/>
                  <c:y val="-4.489652257431182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9.2592592592592934E-3"/>
                  <c:y val="-3.928445725252283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6975308641975332E-2"/>
                  <c:y val="-3.086658021729303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0802469135802534E-2"/>
                  <c:y val="-2.525429394805044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2345679012345668E-2"/>
                  <c:y val="-1.964222862626150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5432098765432115E-2"/>
                  <c:y val="-3.64784245916283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1.5432098765432155E-2"/>
                  <c:y val="-2.525429394805039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7.7160493827160932E-3"/>
                  <c:y val="-2.806032660894488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9.2592592592593316E-3"/>
                  <c:y val="-3.64784245916283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2.3148026635559548E-2"/>
                  <c:y val="-3.367239193073385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2345679012345801E-2"/>
                  <c:y val="-2.8060326608944881E-2"/>
                </c:manualLayout>
              </c:layout>
              <c:showLegendKey val="0"/>
              <c:showVal val="1"/>
              <c:showCatName val="0"/>
              <c:showSerName val="0"/>
              <c:showPercent val="0"/>
              <c:showBubbleSize val="0"/>
              <c:extLst>
                <c:ext xmlns:c15="http://schemas.microsoft.com/office/drawing/2012/chart" uri="{CE6537A1-D6FC-4f65-9D91-7224C49458BB}"/>
              </c:extLst>
            </c:dLbl>
            <c:dLbl>
              <c:idx val="11"/>
              <c:layout>
                <c:manualLayout>
                  <c:x val="2.3148148148148147E-2"/>
                  <c:y val="-1.9642228626261506E-2"/>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anchor="t" anchorCtr="0"/>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0.46055564235829222</c:v>
                </c:pt>
                <c:pt idx="1">
                  <c:v>1.3082484810704082E-2</c:v>
                </c:pt>
                <c:pt idx="2">
                  <c:v>0.15253687060843957</c:v>
                </c:pt>
                <c:pt idx="3">
                  <c:v>1.991380843147662E-2</c:v>
                </c:pt>
                <c:pt idx="4">
                  <c:v>0.12194447342798173</c:v>
                </c:pt>
                <c:pt idx="5">
                  <c:v>0.13417007326742478</c:v>
                </c:pt>
                <c:pt idx="6">
                  <c:v>3.134707082020867E-2</c:v>
                </c:pt>
                <c:pt idx="7">
                  <c:v>3.7986848010152993E-2</c:v>
                </c:pt>
                <c:pt idx="8">
                  <c:v>2.3544107383650766E-2</c:v>
                </c:pt>
                <c:pt idx="9">
                  <c:v>4.918620881668557E-3</c:v>
                </c:pt>
              </c:numCache>
            </c:numRef>
          </c:val>
        </c:ser>
        <c:ser>
          <c:idx val="1"/>
          <c:order val="1"/>
          <c:tx>
            <c:strRef>
              <c:f>Sheet1!$C$1</c:f>
              <c:strCache>
                <c:ptCount val="1"/>
                <c:pt idx="0">
                  <c:v>2014-15</c:v>
                </c:pt>
              </c:strCache>
            </c:strRef>
          </c:tx>
          <c:invertIfNegative val="0"/>
          <c:dLbls>
            <c:spPr>
              <a:noFill/>
              <a:ln>
                <a:noFill/>
              </a:ln>
              <a:effectLst/>
            </c:spPr>
            <c:txPr>
              <a:bodyPr anchor="t" anchorCtr="1"/>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c:formatCode>
                <c:ptCount val="10"/>
                <c:pt idx="0">
                  <c:v>0.4746484061368067</c:v>
                </c:pt>
                <c:pt idx="1">
                  <c:v>2.1174045296832492E-2</c:v>
                </c:pt>
                <c:pt idx="2">
                  <c:v>0.1393824151470989</c:v>
                </c:pt>
                <c:pt idx="3">
                  <c:v>2.6321406784119716E-2</c:v>
                </c:pt>
                <c:pt idx="4">
                  <c:v>8.8475836367528315E-2</c:v>
                </c:pt>
                <c:pt idx="5">
                  <c:v>0.14992627931066196</c:v>
                </c:pt>
                <c:pt idx="6">
                  <c:v>3.1477507061392102E-2</c:v>
                </c:pt>
                <c:pt idx="7">
                  <c:v>4.5450403875601952E-2</c:v>
                </c:pt>
                <c:pt idx="8">
                  <c:v>1.8210995770982532E-2</c:v>
                </c:pt>
                <c:pt idx="9">
                  <c:v>4.9327042489753234E-3</c:v>
                </c:pt>
              </c:numCache>
            </c:numRef>
          </c:val>
        </c:ser>
        <c:dLbls>
          <c:showLegendKey val="0"/>
          <c:showVal val="0"/>
          <c:showCatName val="0"/>
          <c:showSerName val="0"/>
          <c:showPercent val="0"/>
          <c:showBubbleSize val="0"/>
        </c:dLbls>
        <c:gapWidth val="25"/>
        <c:gapDepth val="89"/>
        <c:shape val="box"/>
        <c:axId val="390921608"/>
        <c:axId val="390922784"/>
        <c:axId val="0"/>
      </c:bar3DChart>
      <c:catAx>
        <c:axId val="390921608"/>
        <c:scaling>
          <c:orientation val="minMax"/>
        </c:scaling>
        <c:delete val="0"/>
        <c:axPos val="b"/>
        <c:numFmt formatCode="General" sourceLinked="0"/>
        <c:majorTickMark val="out"/>
        <c:minorTickMark val="none"/>
        <c:tickLblPos val="nextTo"/>
        <c:crossAx val="390922784"/>
        <c:crosses val="autoZero"/>
        <c:auto val="1"/>
        <c:lblAlgn val="ctr"/>
        <c:lblOffset val="100"/>
        <c:noMultiLvlLbl val="0"/>
      </c:catAx>
      <c:valAx>
        <c:axId val="390922784"/>
        <c:scaling>
          <c:orientation val="minMax"/>
        </c:scaling>
        <c:delete val="0"/>
        <c:axPos val="l"/>
        <c:majorGridlines/>
        <c:numFmt formatCode="0.0%" sourceLinked="1"/>
        <c:majorTickMark val="out"/>
        <c:minorTickMark val="none"/>
        <c:tickLblPos val="nextTo"/>
        <c:crossAx val="3909216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spPr>
              <a:noFill/>
              <a:ln>
                <a:noFill/>
              </a:ln>
              <a:effectLst/>
            </c:spPr>
            <c:txPr>
              <a:bodyPr/>
              <a:lstStyle/>
              <a:p>
                <a:pPr>
                  <a:defRPr sz="120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Sheet1!$B$2:$B$11</c:f>
              <c:numCache>
                <c:formatCode>0.0%</c:formatCode>
                <c:ptCount val="10"/>
                <c:pt idx="0">
                  <c:v>0.44904072436287684</c:v>
                </c:pt>
                <c:pt idx="1">
                  <c:v>0.14781964566665495</c:v>
                </c:pt>
                <c:pt idx="2">
                  <c:v>9.3030443753185976E-2</c:v>
                </c:pt>
                <c:pt idx="3">
                  <c:v>7.3715365489285437E-2</c:v>
                </c:pt>
                <c:pt idx="4">
                  <c:v>4.4532803961476727E-2</c:v>
                </c:pt>
                <c:pt idx="5">
                  <c:v>8.040631224025549E-2</c:v>
                </c:pt>
                <c:pt idx="6">
                  <c:v>4.0693607424758749E-2</c:v>
                </c:pt>
                <c:pt idx="7">
                  <c:v>3.777969193506979E-2</c:v>
                </c:pt>
                <c:pt idx="8">
                  <c:v>2.3540572003421054E-2</c:v>
                </c:pt>
                <c:pt idx="9">
                  <c:v>9.4408331630150208E-3</c:v>
                </c:pt>
              </c:numCache>
            </c:numRef>
          </c:val>
        </c:ser>
        <c:ser>
          <c:idx val="2"/>
          <c:order val="1"/>
          <c:tx>
            <c:strRef>
              <c:f>Sheet1!$C$1</c:f>
              <c:strCache>
                <c:ptCount val="1"/>
                <c:pt idx="0">
                  <c:v>2015-16</c:v>
                </c:pt>
              </c:strCache>
            </c:strRef>
          </c:tx>
          <c:spPr>
            <a:solidFill>
              <a:schemeClr val="tx1"/>
            </a:solidFill>
          </c:spPr>
          <c:invertIfNegative val="0"/>
          <c:dLbls>
            <c:spPr>
              <a:noFill/>
              <a:ln>
                <a:noFill/>
              </a:ln>
              <a:effectLst/>
            </c:spPr>
            <c:txPr>
              <a:bodyPr/>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Sheet1!$C$2:$C$11</c:f>
              <c:numCache>
                <c:formatCode>0.0%</c:formatCode>
                <c:ptCount val="10"/>
                <c:pt idx="0">
                  <c:v>0.46629433644275509</c:v>
                </c:pt>
                <c:pt idx="1">
                  <c:v>0.14734558980097587</c:v>
                </c:pt>
                <c:pt idx="2">
                  <c:v>9.4199848681855866E-2</c:v>
                </c:pt>
                <c:pt idx="3">
                  <c:v>6.9575765538425288E-2</c:v>
                </c:pt>
                <c:pt idx="4">
                  <c:v>4.4109239014710477E-2</c:v>
                </c:pt>
                <c:pt idx="5">
                  <c:v>7.5533577677402403E-2</c:v>
                </c:pt>
                <c:pt idx="6">
                  <c:v>3.2818821440059438E-2</c:v>
                </c:pt>
                <c:pt idx="7">
                  <c:v>3.1761633148640625E-2</c:v>
                </c:pt>
                <c:pt idx="8">
                  <c:v>2.63979939019694E-2</c:v>
                </c:pt>
                <c:pt idx="9">
                  <c:v>1.1963194353205543E-2</c:v>
                </c:pt>
              </c:numCache>
            </c:numRef>
          </c:val>
        </c:ser>
        <c:dLbls>
          <c:showLegendKey val="0"/>
          <c:showVal val="0"/>
          <c:showCatName val="0"/>
          <c:showSerName val="0"/>
          <c:showPercent val="0"/>
          <c:showBubbleSize val="0"/>
        </c:dLbls>
        <c:gapWidth val="0"/>
        <c:axId val="390129672"/>
        <c:axId val="390130064"/>
      </c:barChart>
      <c:valAx>
        <c:axId val="390130064"/>
        <c:scaling>
          <c:orientation val="minMax"/>
        </c:scaling>
        <c:delete val="0"/>
        <c:axPos val="t"/>
        <c:majorGridlines/>
        <c:numFmt formatCode="0.0%" sourceLinked="1"/>
        <c:majorTickMark val="out"/>
        <c:minorTickMark val="none"/>
        <c:tickLblPos val="nextTo"/>
        <c:txPr>
          <a:bodyPr/>
          <a:lstStyle/>
          <a:p>
            <a:pPr>
              <a:defRPr sz="1000"/>
            </a:pPr>
            <a:endParaRPr lang="en-US"/>
          </a:p>
        </c:txPr>
        <c:crossAx val="390129672"/>
        <c:crosses val="autoZero"/>
        <c:crossBetween val="between"/>
      </c:valAx>
      <c:catAx>
        <c:axId val="390129672"/>
        <c:scaling>
          <c:orientation val="maxMin"/>
        </c:scaling>
        <c:delete val="0"/>
        <c:axPos val="l"/>
        <c:numFmt formatCode="General" sourceLinked="1"/>
        <c:majorTickMark val="out"/>
        <c:minorTickMark val="none"/>
        <c:tickLblPos val="nextTo"/>
        <c:txPr>
          <a:bodyPr/>
          <a:lstStyle/>
          <a:p>
            <a:pPr>
              <a:defRPr sz="1200"/>
            </a:pPr>
            <a:endParaRPr lang="en-US"/>
          </a:p>
        </c:txPr>
        <c:crossAx val="390130064"/>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11/21/2017</a:t>
            </a:fld>
            <a:endParaRPr lang="en-US"/>
          </a:p>
        </p:txBody>
      </p:sp>
      <p:sp>
        <p:nvSpPr>
          <p:cNvPr id="4" name="Footer Placeholder 3"/>
          <p:cNvSpPr>
            <a:spLocks noGrp="1"/>
          </p:cNvSpPr>
          <p:nvPr>
            <p:ph type="ftr" sz="quarter" idx="2"/>
          </p:nvPr>
        </p:nvSpPr>
        <p:spPr>
          <a:xfrm>
            <a:off x="2"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1"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11/21/2017</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7</a:t>
            </a:fld>
            <a:endParaRPr lang="en-US"/>
          </a:p>
        </p:txBody>
      </p:sp>
    </p:spTree>
    <p:extLst>
      <p:ext uri="{BB962C8B-B14F-4D97-AF65-F5344CB8AC3E}">
        <p14:creationId xmlns:p14="http://schemas.microsoft.com/office/powerpoint/2010/main" val="1933404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11/21/2017</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11/21/2017</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11/21/2017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11/21/2017</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11/21/2017</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11/21/2017</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11/21/2017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11/21/2017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11/21/2017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11/21/2017</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11/21/2017</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smtClean="0"/>
              <a:t>WOODLAND School District</a:t>
            </a:r>
            <a:br>
              <a:rPr lang="en-US" dirty="0" smtClean="0"/>
            </a:br>
            <a:r>
              <a:rPr lang="en-US" dirty="0" smtClean="0"/>
              <a:t>2016-2017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Exec 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 General Basic Education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210965058"/>
              </p:ext>
            </p:extLst>
          </p:nvPr>
        </p:nvGraphicFramePr>
        <p:xfrm>
          <a:off x="762000" y="1676400"/>
          <a:ext cx="7391401" cy="4297680"/>
        </p:xfrm>
        <a:graphic>
          <a:graphicData uri="http://schemas.openxmlformats.org/drawingml/2006/table">
            <a:tbl>
              <a:tblPr firstRow="1" bandRow="1">
                <a:tableStyleId>{073A0DAA-6AF3-43AB-8588-CEC1D06C72B9}</a:tableStyleId>
              </a:tblPr>
              <a:tblGrid>
                <a:gridCol w="2819400"/>
                <a:gridCol w="1524000"/>
                <a:gridCol w="1524000"/>
                <a:gridCol w="1524001"/>
              </a:tblGrid>
              <a:tr h="612617">
                <a:tc>
                  <a:txBody>
                    <a:bodyPr/>
                    <a:lstStyle/>
                    <a:p>
                      <a:endParaRPr lang="en-US" dirty="0"/>
                    </a:p>
                  </a:txBody>
                  <a:tcPr/>
                </a:tc>
                <a:tc>
                  <a:txBody>
                    <a:bodyPr/>
                    <a:lstStyle/>
                    <a:p>
                      <a:pPr algn="r"/>
                      <a:r>
                        <a:rPr lang="en-US" dirty="0" smtClean="0"/>
                        <a:t>Amount ($)</a:t>
                      </a:r>
                    </a:p>
                    <a:p>
                      <a:pPr algn="r"/>
                      <a:r>
                        <a:rPr lang="en-US" dirty="0" smtClean="0"/>
                        <a:t>16-17</a:t>
                      </a:r>
                    </a:p>
                  </a:txBody>
                  <a:tcPr/>
                </a:tc>
                <a:tc>
                  <a:txBody>
                    <a:bodyPr/>
                    <a:lstStyle/>
                    <a:p>
                      <a:pPr algn="r"/>
                      <a:r>
                        <a:rPr lang="en-US" dirty="0" smtClean="0"/>
                        <a:t>Amount ($)</a:t>
                      </a:r>
                    </a:p>
                    <a:p>
                      <a:pPr algn="r"/>
                      <a:r>
                        <a:rPr lang="en-US" dirty="0" smtClean="0"/>
                        <a:t>15-16</a:t>
                      </a:r>
                    </a:p>
                  </a:txBody>
                  <a:tcPr/>
                </a:tc>
                <a:tc>
                  <a:txBody>
                    <a:bodyPr/>
                    <a:lstStyle/>
                    <a:p>
                      <a:pPr algn="r"/>
                      <a:r>
                        <a:rPr lang="en-US" dirty="0" smtClean="0"/>
                        <a:t>Difference</a:t>
                      </a:r>
                    </a:p>
                  </a:txBody>
                  <a:tcPr/>
                </a:tc>
              </a:tr>
              <a:tr h="354929">
                <a:tc>
                  <a:txBody>
                    <a:bodyPr/>
                    <a:lstStyle/>
                    <a:p>
                      <a:r>
                        <a:rPr lang="en-US" dirty="0" smtClean="0"/>
                        <a:t>Supervision</a:t>
                      </a:r>
                      <a:r>
                        <a:rPr lang="en-US" baseline="0" dirty="0" smtClean="0"/>
                        <a:t> Instruction</a:t>
                      </a:r>
                    </a:p>
                  </a:txBody>
                  <a:tcPr/>
                </a:tc>
                <a:tc>
                  <a:txBody>
                    <a:bodyPr/>
                    <a:lstStyle/>
                    <a:p>
                      <a:pPr algn="r"/>
                      <a:r>
                        <a:rPr lang="en-US" dirty="0" smtClean="0"/>
                        <a:t>$     </a:t>
                      </a:r>
                      <a:r>
                        <a:rPr lang="en-US" dirty="0" smtClean="0"/>
                        <a:t>287,628</a:t>
                      </a:r>
                      <a:endParaRPr lang="en-US" dirty="0" smtClean="0"/>
                    </a:p>
                  </a:txBody>
                  <a:tcPr/>
                </a:tc>
                <a:tc>
                  <a:txBody>
                    <a:bodyPr/>
                    <a:lstStyle/>
                    <a:p>
                      <a:pPr algn="r"/>
                      <a:r>
                        <a:rPr lang="en-US" dirty="0" smtClean="0"/>
                        <a:t>$     363,961</a:t>
                      </a:r>
                    </a:p>
                  </a:txBody>
                  <a:tcPr/>
                </a:tc>
                <a:tc>
                  <a:txBody>
                    <a:bodyPr/>
                    <a:lstStyle/>
                    <a:p>
                      <a:pPr algn="r" fontAlgn="b"/>
                      <a:r>
                        <a:rPr lang="en-US" sz="1800" u="none" strike="noStrike" dirty="0" smtClean="0"/>
                        <a:t>$    </a:t>
                      </a:r>
                      <a:r>
                        <a:rPr lang="en-US" sz="1800" u="none" strike="noStrike" dirty="0" smtClean="0"/>
                        <a:t>(76,333)        </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Learning Resources</a:t>
                      </a:r>
                      <a:endParaRPr lang="en-US" dirty="0"/>
                    </a:p>
                  </a:txBody>
                  <a:tcPr/>
                </a:tc>
                <a:tc>
                  <a:txBody>
                    <a:bodyPr/>
                    <a:lstStyle/>
                    <a:p>
                      <a:pPr algn="r"/>
                      <a:r>
                        <a:rPr lang="en-US" dirty="0" smtClean="0"/>
                        <a:t>$     </a:t>
                      </a:r>
                      <a:r>
                        <a:rPr lang="en-US" dirty="0" smtClean="0"/>
                        <a:t>268,338</a:t>
                      </a:r>
                      <a:endParaRPr lang="en-US" dirty="0" smtClean="0"/>
                    </a:p>
                  </a:txBody>
                  <a:tcPr/>
                </a:tc>
                <a:tc>
                  <a:txBody>
                    <a:bodyPr/>
                    <a:lstStyle/>
                    <a:p>
                      <a:pPr algn="r"/>
                      <a:r>
                        <a:rPr lang="en-US" dirty="0" smtClean="0"/>
                        <a:t>$     245,995</a:t>
                      </a:r>
                    </a:p>
                  </a:txBody>
                  <a:tcPr/>
                </a:tc>
                <a:tc>
                  <a:txBody>
                    <a:bodyPr/>
                    <a:lstStyle/>
                    <a:p>
                      <a:pPr algn="r" fontAlgn="b"/>
                      <a:r>
                        <a:rPr lang="en-US" sz="1800" b="0" i="0" u="none" strike="noStrike" dirty="0" smtClean="0">
                          <a:solidFill>
                            <a:schemeClr val="dk1"/>
                          </a:solidFill>
                          <a:latin typeface="+mn-lt"/>
                        </a:rPr>
                        <a:t>$   </a:t>
                      </a:r>
                      <a:r>
                        <a:rPr lang="en-US" sz="1800" b="0" i="0" u="none" strike="noStrike" dirty="0" smtClean="0">
                          <a:solidFill>
                            <a:schemeClr val="dk1"/>
                          </a:solidFill>
                          <a:latin typeface="+mn-lt"/>
                        </a:rPr>
                        <a:t>   22,343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Principal’s Office</a:t>
                      </a:r>
                      <a:endParaRPr lang="en-US" dirty="0"/>
                    </a:p>
                  </a:txBody>
                  <a:tcPr/>
                </a:tc>
                <a:tc>
                  <a:txBody>
                    <a:bodyPr/>
                    <a:lstStyle/>
                    <a:p>
                      <a:pPr algn="r"/>
                      <a:r>
                        <a:rPr lang="en-US" dirty="0" smtClean="0"/>
                        <a:t>$  </a:t>
                      </a:r>
                      <a:r>
                        <a:rPr lang="en-US" dirty="0" smtClean="0"/>
                        <a:t>1,410,153</a:t>
                      </a:r>
                      <a:endParaRPr lang="en-US" dirty="0"/>
                    </a:p>
                  </a:txBody>
                  <a:tcPr/>
                </a:tc>
                <a:tc>
                  <a:txBody>
                    <a:bodyPr/>
                    <a:lstStyle/>
                    <a:p>
                      <a:pPr algn="r"/>
                      <a:r>
                        <a:rPr lang="en-US" dirty="0" smtClean="0"/>
                        <a:t>$  1,336,498</a:t>
                      </a:r>
                      <a:endParaRPr lang="en-US" dirty="0"/>
                    </a:p>
                  </a:txBody>
                  <a:tcPr/>
                </a:tc>
                <a:tc>
                  <a:txBody>
                    <a:bodyPr/>
                    <a:lstStyle/>
                    <a:p>
                      <a:pPr algn="r" fontAlgn="b"/>
                      <a:r>
                        <a:rPr lang="en-US" sz="1800" u="none" strike="noStrike" dirty="0" smtClean="0"/>
                        <a:t>$      73,655</a:t>
                      </a:r>
                      <a:endParaRPr lang="en-US" sz="1800" b="0" i="0" u="none" strike="noStrike" dirty="0" smtClean="0">
                        <a:solidFill>
                          <a:srgbClr val="000000"/>
                        </a:solidFill>
                        <a:latin typeface="Calibri"/>
                      </a:endParaRPr>
                    </a:p>
                  </a:txBody>
                  <a:tcPr marL="0" marR="0" marT="0" marB="0" anchor="b"/>
                </a:tc>
              </a:tr>
              <a:tr h="354929">
                <a:tc>
                  <a:txBody>
                    <a:bodyPr/>
                    <a:lstStyle/>
                    <a:p>
                      <a:r>
                        <a:rPr lang="en-US" dirty="0" smtClean="0"/>
                        <a:t>Guidance &amp; Counseling</a:t>
                      </a:r>
                      <a:endParaRPr lang="en-US" dirty="0"/>
                    </a:p>
                  </a:txBody>
                  <a:tcPr/>
                </a:tc>
                <a:tc>
                  <a:txBody>
                    <a:bodyPr/>
                    <a:lstStyle/>
                    <a:p>
                      <a:pPr algn="r"/>
                      <a:r>
                        <a:rPr lang="en-US" dirty="0" smtClean="0"/>
                        <a:t>$     </a:t>
                      </a:r>
                      <a:r>
                        <a:rPr lang="en-US" dirty="0" smtClean="0"/>
                        <a:t>609,804</a:t>
                      </a:r>
                      <a:endParaRPr lang="en-US" dirty="0"/>
                    </a:p>
                  </a:txBody>
                  <a:tcPr/>
                </a:tc>
                <a:tc>
                  <a:txBody>
                    <a:bodyPr/>
                    <a:lstStyle/>
                    <a:p>
                      <a:pPr algn="r"/>
                      <a:r>
                        <a:rPr lang="en-US" dirty="0" smtClean="0"/>
                        <a:t>$     453,867</a:t>
                      </a:r>
                      <a:endParaRPr lang="en-US" dirty="0"/>
                    </a:p>
                  </a:txBody>
                  <a:tcPr/>
                </a:tc>
                <a:tc>
                  <a:txBody>
                    <a:bodyPr/>
                    <a:lstStyle/>
                    <a:p>
                      <a:pPr algn="r" fontAlgn="b"/>
                      <a:r>
                        <a:rPr lang="en-US" sz="1800" u="none" strike="noStrike" dirty="0" smtClean="0"/>
                        <a:t>$  </a:t>
                      </a:r>
                      <a:r>
                        <a:rPr lang="en-US" sz="1800" u="none" strike="noStrike" dirty="0" smtClean="0"/>
                        <a:t>  155,397</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Pupil Safety &amp; Management</a:t>
                      </a:r>
                      <a:endParaRPr lang="en-US" dirty="0"/>
                    </a:p>
                  </a:txBody>
                  <a:tcPr/>
                </a:tc>
                <a:tc>
                  <a:txBody>
                    <a:bodyPr/>
                    <a:lstStyle/>
                    <a:p>
                      <a:pPr algn="r"/>
                      <a:r>
                        <a:rPr lang="en-US" dirty="0" smtClean="0"/>
                        <a:t>$       </a:t>
                      </a:r>
                      <a:r>
                        <a:rPr lang="en-US" dirty="0" smtClean="0"/>
                        <a:t>31,120</a:t>
                      </a:r>
                      <a:endParaRPr lang="en-US" dirty="0"/>
                    </a:p>
                  </a:txBody>
                  <a:tcPr/>
                </a:tc>
                <a:tc>
                  <a:txBody>
                    <a:bodyPr/>
                    <a:lstStyle/>
                    <a:p>
                      <a:pPr algn="r"/>
                      <a:r>
                        <a:rPr lang="en-US" dirty="0" smtClean="0"/>
                        <a:t>$       31,420</a:t>
                      </a:r>
                      <a:endParaRPr lang="en-US" dirty="0"/>
                    </a:p>
                  </a:txBody>
                  <a:tcPr/>
                </a:tc>
                <a:tc>
                  <a:txBody>
                    <a:bodyPr/>
                    <a:lstStyle/>
                    <a:p>
                      <a:pPr algn="r" fontAlgn="b"/>
                      <a:r>
                        <a:rPr lang="en-US" sz="1800" u="none" strike="noStrike" dirty="0" smtClean="0"/>
                        <a:t>$  </a:t>
                      </a:r>
                      <a:r>
                        <a:rPr lang="en-US" sz="1800" u="none" strike="noStrike" dirty="0" smtClean="0"/>
                        <a:t>       (300)</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Health Services</a:t>
                      </a:r>
                      <a:endParaRPr lang="en-US" dirty="0"/>
                    </a:p>
                  </a:txBody>
                  <a:tcPr/>
                </a:tc>
                <a:tc>
                  <a:txBody>
                    <a:bodyPr/>
                    <a:lstStyle/>
                    <a:p>
                      <a:pPr algn="r"/>
                      <a:r>
                        <a:rPr lang="en-US" dirty="0" smtClean="0"/>
                        <a:t>$     </a:t>
                      </a:r>
                      <a:r>
                        <a:rPr lang="en-US" dirty="0" smtClean="0"/>
                        <a:t>154,695</a:t>
                      </a:r>
                      <a:endParaRPr lang="en-US" dirty="0"/>
                    </a:p>
                  </a:txBody>
                  <a:tcPr/>
                </a:tc>
                <a:tc>
                  <a:txBody>
                    <a:bodyPr/>
                    <a:lstStyle/>
                    <a:p>
                      <a:pPr algn="r"/>
                      <a:r>
                        <a:rPr lang="en-US" dirty="0" smtClean="0"/>
                        <a:t>$     140,973</a:t>
                      </a:r>
                      <a:endParaRPr lang="en-US" dirty="0"/>
                    </a:p>
                  </a:txBody>
                  <a:tcPr/>
                </a:tc>
                <a:tc>
                  <a:txBody>
                    <a:bodyPr/>
                    <a:lstStyle/>
                    <a:p>
                      <a:pPr algn="r" fontAlgn="b"/>
                      <a:r>
                        <a:rPr lang="en-US" sz="1800" u="none" strike="noStrike" dirty="0" smtClean="0"/>
                        <a:t>$  </a:t>
                      </a:r>
                      <a:r>
                        <a:rPr lang="en-US" sz="1800" u="none" strike="noStrike" dirty="0" smtClean="0"/>
                        <a:t>  (13,722)</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solidFill>
                            <a:schemeClr val="tx1"/>
                          </a:solidFill>
                        </a:rPr>
                        <a:t>Teaching</a:t>
                      </a:r>
                    </a:p>
                  </a:txBody>
                  <a:tcPr>
                    <a:solidFill>
                      <a:schemeClr val="accent1">
                        <a:lumMod val="75000"/>
                      </a:schemeClr>
                    </a:solidFill>
                  </a:tcPr>
                </a:tc>
                <a:tc>
                  <a:txBody>
                    <a:bodyPr/>
                    <a:lstStyle/>
                    <a:p>
                      <a:pPr algn="r"/>
                      <a:r>
                        <a:rPr lang="en-US" dirty="0" smtClean="0">
                          <a:solidFill>
                            <a:schemeClr val="tx1"/>
                          </a:solidFill>
                        </a:rPr>
                        <a:t>$ </a:t>
                      </a:r>
                      <a:r>
                        <a:rPr lang="en-US" dirty="0" smtClean="0">
                          <a:solidFill>
                            <a:schemeClr val="tx1"/>
                          </a:solidFill>
                        </a:rPr>
                        <a:t>10,096,894</a:t>
                      </a:r>
                      <a:endParaRPr lang="en-US" dirty="0">
                        <a:solidFill>
                          <a:schemeClr val="tx1"/>
                        </a:solidFill>
                      </a:endParaRPr>
                    </a:p>
                  </a:txBody>
                  <a:tcPr>
                    <a:solidFill>
                      <a:schemeClr val="accent1">
                        <a:lumMod val="75000"/>
                      </a:schemeClr>
                    </a:solidFill>
                  </a:tcPr>
                </a:tc>
                <a:tc>
                  <a:txBody>
                    <a:bodyPr/>
                    <a:lstStyle/>
                    <a:p>
                      <a:pPr algn="r"/>
                      <a:r>
                        <a:rPr lang="en-US" dirty="0" smtClean="0">
                          <a:solidFill>
                            <a:schemeClr val="tx1"/>
                          </a:solidFill>
                        </a:rPr>
                        <a:t>$  9,475,173</a:t>
                      </a:r>
                      <a:endParaRPr lang="en-US" dirty="0">
                        <a:solidFill>
                          <a:schemeClr val="tx1"/>
                        </a:solidFill>
                      </a:endParaRPr>
                    </a:p>
                  </a:txBody>
                  <a:tcPr>
                    <a:solidFill>
                      <a:schemeClr val="accent1">
                        <a:lumMod val="75000"/>
                      </a:schemeClr>
                    </a:solidFill>
                  </a:tcPr>
                </a:tc>
                <a:tc>
                  <a:txBody>
                    <a:bodyPr/>
                    <a:lstStyle/>
                    <a:p>
                      <a:pPr algn="r" fontAlgn="b"/>
                      <a:r>
                        <a:rPr lang="en-US" sz="1800" u="none" strike="noStrike" dirty="0" smtClean="0">
                          <a:solidFill>
                            <a:schemeClr val="tx1"/>
                          </a:solidFill>
                        </a:rPr>
                        <a:t>$    </a:t>
                      </a:r>
                      <a:r>
                        <a:rPr lang="en-US" sz="1800" u="none" strike="noStrike" dirty="0" smtClean="0">
                          <a:solidFill>
                            <a:schemeClr val="tx1"/>
                          </a:solidFill>
                        </a:rPr>
                        <a:t>621,721</a:t>
                      </a:r>
                      <a:endParaRPr lang="en-US" sz="1800" b="0" i="0" u="none" strike="noStrike" dirty="0">
                        <a:solidFill>
                          <a:schemeClr val="tx1"/>
                        </a:solidFill>
                        <a:latin typeface="Calibri"/>
                      </a:endParaRPr>
                    </a:p>
                  </a:txBody>
                  <a:tcPr marL="0" marR="0" marT="0" marB="0" anchor="b">
                    <a:solidFill>
                      <a:schemeClr val="accent1">
                        <a:lumMod val="75000"/>
                      </a:schemeClr>
                    </a:solidFill>
                  </a:tcPr>
                </a:tc>
              </a:tr>
              <a:tr h="354929">
                <a:tc>
                  <a:txBody>
                    <a:bodyPr/>
                    <a:lstStyle/>
                    <a:p>
                      <a:r>
                        <a:rPr lang="en-US" dirty="0" smtClean="0"/>
                        <a:t>Extra Curricular</a:t>
                      </a:r>
                    </a:p>
                  </a:txBody>
                  <a:tcPr/>
                </a:tc>
                <a:tc>
                  <a:txBody>
                    <a:bodyPr/>
                    <a:lstStyle/>
                    <a:p>
                      <a:pPr algn="r"/>
                      <a:r>
                        <a:rPr lang="en-US" dirty="0" smtClean="0"/>
                        <a:t>$     </a:t>
                      </a:r>
                      <a:r>
                        <a:rPr lang="en-US" dirty="0" smtClean="0"/>
                        <a:t>462,210</a:t>
                      </a:r>
                      <a:endParaRPr lang="en-US" dirty="0"/>
                    </a:p>
                  </a:txBody>
                  <a:tcPr/>
                </a:tc>
                <a:tc>
                  <a:txBody>
                    <a:bodyPr/>
                    <a:lstStyle/>
                    <a:p>
                      <a:pPr algn="r"/>
                      <a:r>
                        <a:rPr lang="en-US" dirty="0" smtClean="0"/>
                        <a:t>$     432,040</a:t>
                      </a:r>
                      <a:endParaRPr lang="en-US" dirty="0"/>
                    </a:p>
                  </a:txBody>
                  <a:tcPr/>
                </a:tc>
                <a:tc>
                  <a:txBody>
                    <a:bodyPr/>
                    <a:lstStyle/>
                    <a:p>
                      <a:pPr algn="r" fontAlgn="b"/>
                      <a:r>
                        <a:rPr lang="en-US" sz="1800" u="none" strike="noStrike" dirty="0" smtClean="0"/>
                        <a:t>$      </a:t>
                      </a:r>
                      <a:r>
                        <a:rPr lang="en-US" sz="1800" u="none" strike="noStrike" dirty="0" smtClean="0"/>
                        <a:t>30,170</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Prof Dev/Inst Tech/</a:t>
                      </a:r>
                      <a:r>
                        <a:rPr lang="en-US" dirty="0" err="1" smtClean="0"/>
                        <a:t>Curr</a:t>
                      </a:r>
                      <a:endParaRPr lang="en-US" dirty="0" smtClean="0"/>
                    </a:p>
                  </a:txBody>
                  <a:tcPr/>
                </a:tc>
                <a:tc>
                  <a:txBody>
                    <a:bodyPr/>
                    <a:lstStyle/>
                    <a:p>
                      <a:pPr algn="r"/>
                      <a:r>
                        <a:rPr lang="en-US" dirty="0" smtClean="0"/>
                        <a:t>$     </a:t>
                      </a:r>
                      <a:r>
                        <a:rPr lang="en-US" dirty="0" smtClean="0"/>
                        <a:t>521,331</a:t>
                      </a:r>
                      <a:endParaRPr lang="en-US" dirty="0"/>
                    </a:p>
                  </a:txBody>
                  <a:tcPr/>
                </a:tc>
                <a:tc>
                  <a:txBody>
                    <a:bodyPr/>
                    <a:lstStyle/>
                    <a:p>
                      <a:pPr algn="r"/>
                      <a:r>
                        <a:rPr lang="en-US" dirty="0" smtClean="0"/>
                        <a:t>$     734,421</a:t>
                      </a:r>
                      <a:endParaRPr lang="en-US" dirty="0"/>
                    </a:p>
                  </a:txBody>
                  <a:tcPr/>
                </a:tc>
                <a:tc>
                  <a:txBody>
                    <a:bodyPr/>
                    <a:lstStyle/>
                    <a:p>
                      <a:pPr algn="r"/>
                      <a:r>
                        <a:rPr lang="en-US" dirty="0" smtClean="0"/>
                        <a:t>$ (213,090)</a:t>
                      </a:r>
                      <a:endParaRPr lang="en-US" dirty="0"/>
                    </a:p>
                  </a:txBody>
                  <a:tcPr/>
                </a:tc>
              </a:tr>
              <a:tr h="354929">
                <a:tc>
                  <a:txBody>
                    <a:bodyPr/>
                    <a:lstStyle/>
                    <a:p>
                      <a:r>
                        <a:rPr lang="en-US" dirty="0" smtClean="0"/>
                        <a:t>Totals</a:t>
                      </a:r>
                    </a:p>
                  </a:txBody>
                  <a:tcPr/>
                </a:tc>
                <a:tc>
                  <a:txBody>
                    <a:bodyPr/>
                    <a:lstStyle/>
                    <a:p>
                      <a:pPr algn="r"/>
                      <a:r>
                        <a:rPr lang="en-US" dirty="0" smtClean="0"/>
                        <a:t>$</a:t>
                      </a:r>
                      <a:r>
                        <a:rPr lang="en-US" dirty="0" smtClean="0"/>
                        <a:t>13,842,173</a:t>
                      </a:r>
                      <a:endParaRPr lang="en-US" dirty="0"/>
                    </a:p>
                  </a:txBody>
                  <a:tcPr/>
                </a:tc>
                <a:tc>
                  <a:txBody>
                    <a:bodyPr/>
                    <a:lstStyle/>
                    <a:p>
                      <a:pPr algn="r"/>
                      <a:r>
                        <a:rPr lang="en-US" dirty="0" smtClean="0"/>
                        <a:t>$13,211,348</a:t>
                      </a:r>
                      <a:endParaRPr lang="en-US" dirty="0"/>
                    </a:p>
                  </a:txBody>
                  <a:tcPr/>
                </a:tc>
                <a:tc>
                  <a:txBody>
                    <a:bodyPr/>
                    <a:lstStyle/>
                    <a:p>
                      <a:pPr algn="r"/>
                      <a:r>
                        <a:rPr lang="en-US" dirty="0" smtClean="0"/>
                        <a:t>$   630,825</a:t>
                      </a:r>
                      <a:endParaRPr lang="en-US" dirty="0"/>
                    </a:p>
                  </a:txBody>
                  <a:tcPr/>
                </a:tc>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smtClean="0"/>
              <a:t>Includes Basic Ed </a:t>
            </a:r>
            <a:r>
              <a:rPr lang="en-US" sz="1000" dirty="0" smtClean="0"/>
              <a:t>Only</a:t>
            </a:r>
            <a:endParaRPr lang="en-US" sz="1000" dirty="0"/>
          </a:p>
        </p:txBody>
      </p:sp>
      <p:sp>
        <p:nvSpPr>
          <p:cNvPr id="5" name="TextBox 4"/>
          <p:cNvSpPr txBox="1"/>
          <p:nvPr/>
        </p:nvSpPr>
        <p:spPr>
          <a:xfrm>
            <a:off x="8229600" y="4419600"/>
            <a:ext cx="685800" cy="784830"/>
          </a:xfrm>
          <a:prstGeom prst="rect">
            <a:avLst/>
          </a:prstGeom>
          <a:noFill/>
        </p:spPr>
        <p:txBody>
          <a:bodyPr wrap="square" rtlCol="0">
            <a:spAutoFit/>
          </a:bodyPr>
          <a:lstStyle/>
          <a:p>
            <a:r>
              <a:rPr lang="en-US" sz="900" dirty="0" smtClean="0"/>
              <a:t>Teaching is </a:t>
            </a:r>
            <a:r>
              <a:rPr lang="en-US" sz="900" dirty="0" smtClean="0"/>
              <a:t>72.9% </a:t>
            </a:r>
            <a:r>
              <a:rPr lang="en-US" sz="900" dirty="0" smtClean="0"/>
              <a:t>of Basic </a:t>
            </a:r>
            <a:r>
              <a:rPr lang="en-US" sz="900" dirty="0" smtClean="0"/>
              <a:t>Ed (PY 71.1%)</a:t>
            </a:r>
            <a:endParaRPr lang="en-US" sz="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District Wide Support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023252618"/>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648200" y="3657600"/>
            <a:ext cx="3505200" cy="738664"/>
          </a:xfrm>
          <a:prstGeom prst="rect">
            <a:avLst/>
          </a:prstGeom>
          <a:solidFill>
            <a:schemeClr val="accent4">
              <a:lumMod val="20000"/>
              <a:lumOff val="80000"/>
            </a:schemeClr>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400" dirty="0" smtClean="0">
                <a:solidFill>
                  <a:schemeClr val="bg1"/>
                </a:solidFill>
              </a:rPr>
              <a:t>The greatest </a:t>
            </a:r>
            <a:r>
              <a:rPr lang="en-US" sz="1400" dirty="0" smtClean="0">
                <a:solidFill>
                  <a:schemeClr val="bg1"/>
                </a:solidFill>
              </a:rPr>
              <a:t>difference </a:t>
            </a:r>
            <a:r>
              <a:rPr lang="en-US" sz="1400" dirty="0" smtClean="0">
                <a:solidFill>
                  <a:schemeClr val="bg1"/>
                </a:solidFill>
              </a:rPr>
              <a:t>between years </a:t>
            </a:r>
            <a:r>
              <a:rPr lang="en-US" sz="1400" dirty="0">
                <a:solidFill>
                  <a:schemeClr val="bg1"/>
                </a:solidFill>
              </a:rPr>
              <a:t>i</a:t>
            </a:r>
            <a:r>
              <a:rPr lang="en-US" sz="1400" dirty="0" smtClean="0">
                <a:solidFill>
                  <a:schemeClr val="bg1"/>
                </a:solidFill>
              </a:rPr>
              <a:t>s for the Maintenance and Operations </a:t>
            </a:r>
            <a:r>
              <a:rPr lang="en-US" sz="1400" dirty="0" smtClean="0">
                <a:solidFill>
                  <a:schemeClr val="bg1"/>
                </a:solidFill>
              </a:rPr>
              <a:t>(many maintenance projects performed in 15-16).</a:t>
            </a:r>
            <a:endParaRPr lang="en-US" sz="1400" dirty="0">
              <a:solidFill>
                <a:schemeClr val="bg1"/>
              </a:solidFill>
            </a:endParaRPr>
          </a:p>
        </p:txBody>
      </p:sp>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t>District Wide Support Expenditures =  $</a:t>
            </a:r>
            <a:r>
              <a:rPr lang="en-US" sz="1600" dirty="0" smtClean="0"/>
              <a:t>4,584,553</a:t>
            </a:r>
            <a:endParaRPr lang="en-US" sz="1600" dirty="0" smtClean="0"/>
          </a:p>
          <a:p>
            <a:r>
              <a:rPr lang="en-US" sz="1600" dirty="0" smtClean="0"/>
              <a:t>15.2% </a:t>
            </a:r>
            <a:r>
              <a:rPr lang="en-US" sz="1600" dirty="0" smtClean="0"/>
              <a:t>of Total Expenditures for </a:t>
            </a:r>
            <a:r>
              <a:rPr lang="en-US" sz="1600" dirty="0" smtClean="0"/>
              <a:t>2016-2017</a:t>
            </a:r>
            <a:endParaRPr lang="en-US" sz="1600" dirty="0"/>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smtClean="0"/>
              <a:t>2015-16</a:t>
            </a:r>
            <a:endParaRPr lang="en-US" sz="1500" dirty="0"/>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smtClean="0"/>
              <a:t>2016-17</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10" name="Content Placeholder 9"/>
          <p:cNvSpPr>
            <a:spLocks noGrp="1"/>
          </p:cNvSpPr>
          <p:nvPr>
            <p:ph sz="quarter" idx="2"/>
          </p:nvPr>
        </p:nvSpPr>
        <p:spPr>
          <a:xfrm>
            <a:off x="457200" y="2514600"/>
            <a:ext cx="4040188" cy="3886200"/>
          </a:xfrm>
        </p:spPr>
        <p:txBody>
          <a:bodyPr>
            <a:normAutofit/>
          </a:bodyPr>
          <a:lstStyle/>
          <a:p>
            <a:pPr>
              <a:buClr>
                <a:schemeClr val="tx2"/>
              </a:buClr>
              <a:buFont typeface="Wingdings" pitchFamily="2" charset="2"/>
              <a:buChar char="q"/>
            </a:pPr>
            <a:r>
              <a:rPr lang="en-US" sz="1800" dirty="0" smtClean="0"/>
              <a:t>Total Students transported = 4,050 per day </a:t>
            </a:r>
            <a:r>
              <a:rPr lang="en-US" sz="1400" i="1" dirty="0" smtClean="0"/>
              <a:t>(Based on the count week totals</a:t>
            </a:r>
            <a:r>
              <a:rPr lang="en-US" sz="1400" i="1" dirty="0" smtClean="0"/>
              <a:t>)</a:t>
            </a:r>
          </a:p>
          <a:p>
            <a:pPr>
              <a:buClr>
                <a:schemeClr val="tx2"/>
              </a:buClr>
              <a:buFont typeface="Wingdings" pitchFamily="2" charset="2"/>
              <a:buChar char="q"/>
            </a:pPr>
            <a:endParaRPr lang="en-US" sz="1400" i="1" dirty="0" smtClean="0"/>
          </a:p>
          <a:p>
            <a:pPr>
              <a:buClr>
                <a:schemeClr val="tx2"/>
              </a:buClr>
              <a:buFont typeface="Wingdings" pitchFamily="2" charset="2"/>
              <a:buChar char="q"/>
            </a:pPr>
            <a:r>
              <a:rPr lang="en-US" sz="1800" dirty="0" smtClean="0"/>
              <a:t>Total </a:t>
            </a:r>
            <a:r>
              <a:rPr lang="en-US" sz="1800" dirty="0" smtClean="0"/>
              <a:t>Expenditures   =  </a:t>
            </a:r>
            <a:r>
              <a:rPr lang="en-US" sz="1800" dirty="0" smtClean="0"/>
              <a:t>$4,032,532</a:t>
            </a:r>
            <a:endParaRPr lang="en-US" sz="1800" dirty="0" smtClean="0"/>
          </a:p>
          <a:p>
            <a:pPr marL="0" indent="0">
              <a:buClr>
                <a:schemeClr val="tx2"/>
              </a:buClr>
              <a:buNone/>
            </a:pPr>
            <a:endParaRPr lang="en-US" sz="1800" dirty="0" smtClean="0"/>
          </a:p>
          <a:p>
            <a:pPr>
              <a:buClr>
                <a:schemeClr val="tx2"/>
              </a:buClr>
              <a:buFont typeface="Wingdings" pitchFamily="2" charset="2"/>
              <a:buChar char="q"/>
            </a:pPr>
            <a:r>
              <a:rPr lang="en-US" sz="1800" dirty="0" smtClean="0"/>
              <a:t>Total Revenues        =  </a:t>
            </a:r>
            <a:r>
              <a:rPr lang="en-US" sz="1800" dirty="0"/>
              <a:t>$</a:t>
            </a:r>
            <a:r>
              <a:rPr lang="en-US" sz="1800" dirty="0" smtClean="0"/>
              <a:t>3,599,064</a:t>
            </a:r>
            <a:endParaRPr lang="en-US" sz="1800" dirty="0" smtClean="0"/>
          </a:p>
          <a:p>
            <a:pPr marL="0" indent="0">
              <a:buClr>
                <a:schemeClr val="tx2"/>
              </a:buClr>
              <a:buNone/>
            </a:pPr>
            <a:endParaRPr lang="en-US" sz="1800" dirty="0"/>
          </a:p>
          <a:p>
            <a:pPr>
              <a:buClr>
                <a:schemeClr val="tx2"/>
              </a:buClr>
              <a:buFont typeface="Wingdings" pitchFamily="2" charset="2"/>
              <a:buChar char="q"/>
            </a:pPr>
            <a:r>
              <a:rPr lang="en-US" sz="1800" dirty="0" smtClean="0"/>
              <a:t>Total Unfunded/Utilities = </a:t>
            </a:r>
            <a:r>
              <a:rPr lang="en-US" sz="1800" dirty="0" smtClean="0"/>
              <a:t>$468,452 (increase of almost $270,000 from 15-16) </a:t>
            </a:r>
            <a:r>
              <a:rPr lang="en-US" sz="1800" dirty="0" smtClean="0"/>
              <a:t>Woodland’s portion for </a:t>
            </a:r>
            <a:r>
              <a:rPr lang="en-US" sz="1800" dirty="0" smtClean="0"/>
              <a:t>16-17 </a:t>
            </a:r>
            <a:r>
              <a:rPr lang="en-US" sz="1800" dirty="0" smtClean="0"/>
              <a:t>is </a:t>
            </a:r>
            <a:r>
              <a:rPr lang="en-US" sz="1800" dirty="0" smtClean="0"/>
              <a:t>$194,321, </a:t>
            </a:r>
            <a:r>
              <a:rPr lang="en-US" sz="1800" dirty="0" smtClean="0"/>
              <a:t>which represents </a:t>
            </a:r>
            <a:r>
              <a:rPr lang="en-US" sz="1800" dirty="0" smtClean="0"/>
              <a:t>36.22% </a:t>
            </a:r>
            <a:r>
              <a:rPr lang="en-US" sz="1800" dirty="0" smtClean="0"/>
              <a:t>ownership of the Co-Op</a:t>
            </a:r>
          </a:p>
          <a:p>
            <a:pPr>
              <a:buClr>
                <a:schemeClr val="tx2"/>
              </a:buClr>
              <a:buFont typeface="Wingdings" pitchFamily="2" charset="2"/>
              <a:buChar char="q"/>
            </a:pPr>
            <a:endParaRPr lang="en-US" sz="1800" dirty="0" smtClean="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4190999"/>
          </a:xfrm>
        </p:spPr>
        <p:txBody>
          <a:bodyPr>
            <a:normAutofit fontScale="92500" lnSpcReduction="10000"/>
          </a:bodyPr>
          <a:lstStyle/>
          <a:p>
            <a:pPr>
              <a:buClr>
                <a:schemeClr val="tx2"/>
              </a:buClr>
              <a:buFont typeface="Wingdings" pitchFamily="2" charset="2"/>
              <a:buChar char="q"/>
            </a:pPr>
            <a:r>
              <a:rPr lang="en-US" sz="1800" dirty="0" smtClean="0"/>
              <a:t>Total Meals Served = </a:t>
            </a:r>
            <a:r>
              <a:rPr lang="en-US" sz="1800" dirty="0" smtClean="0"/>
              <a:t>64,632 </a:t>
            </a:r>
            <a:r>
              <a:rPr lang="en-US" sz="1800" dirty="0" smtClean="0"/>
              <a:t>Breakfasts (average of </a:t>
            </a:r>
            <a:r>
              <a:rPr lang="en-US" sz="1800" dirty="0" smtClean="0"/>
              <a:t>359 </a:t>
            </a:r>
            <a:r>
              <a:rPr lang="en-US" sz="1800" dirty="0" smtClean="0"/>
              <a:t>per day) and </a:t>
            </a:r>
            <a:r>
              <a:rPr lang="en-US" sz="1800" dirty="0" smtClean="0"/>
              <a:t>188,301 </a:t>
            </a:r>
            <a:r>
              <a:rPr lang="en-US" sz="1800" dirty="0" smtClean="0"/>
              <a:t>Lunches (average of </a:t>
            </a:r>
            <a:r>
              <a:rPr lang="en-US" sz="1800" dirty="0" smtClean="0"/>
              <a:t>1,046 </a:t>
            </a:r>
            <a:r>
              <a:rPr lang="en-US" sz="1800" dirty="0" smtClean="0"/>
              <a:t>per day), as well as over </a:t>
            </a:r>
            <a:r>
              <a:rPr lang="en-US" sz="1800" dirty="0" smtClean="0"/>
              <a:t>36,000 </a:t>
            </a:r>
            <a:r>
              <a:rPr lang="en-US" sz="1800" dirty="0" smtClean="0"/>
              <a:t>a la carte items</a:t>
            </a:r>
          </a:p>
          <a:p>
            <a:pPr>
              <a:buClr>
                <a:schemeClr val="tx2"/>
              </a:buClr>
              <a:buFont typeface="Wingdings" pitchFamily="2" charset="2"/>
              <a:buChar char="q"/>
            </a:pPr>
            <a:r>
              <a:rPr lang="en-US" sz="1800" dirty="0" smtClean="0"/>
              <a:t>Total Expenses  = $</a:t>
            </a:r>
            <a:r>
              <a:rPr lang="en-US" sz="1800" dirty="0" smtClean="0"/>
              <a:t>958,393</a:t>
            </a:r>
            <a:endParaRPr lang="en-US" sz="1800" dirty="0" smtClean="0"/>
          </a:p>
          <a:p>
            <a:pPr>
              <a:buClr>
                <a:schemeClr val="tx2"/>
              </a:buClr>
              <a:buFont typeface="Wingdings" pitchFamily="2" charset="2"/>
              <a:buChar char="q"/>
            </a:pPr>
            <a:r>
              <a:rPr lang="en-US" sz="1800" dirty="0" smtClean="0"/>
              <a:t>Total Revenues = $</a:t>
            </a:r>
            <a:r>
              <a:rPr lang="en-US" sz="1800" dirty="0" smtClean="0"/>
              <a:t>813,837</a:t>
            </a:r>
            <a:endParaRPr lang="en-US" sz="1800" dirty="0" smtClean="0"/>
          </a:p>
          <a:p>
            <a:pPr>
              <a:buClr>
                <a:schemeClr val="tx2"/>
              </a:buClr>
              <a:buFont typeface="Wingdings" pitchFamily="2" charset="2"/>
              <a:buChar char="q"/>
            </a:pPr>
            <a:r>
              <a:rPr lang="en-US" sz="1800" dirty="0" smtClean="0"/>
              <a:t>Sodexo Guarantee ($</a:t>
            </a:r>
            <a:r>
              <a:rPr lang="en-US" sz="1800" dirty="0" smtClean="0"/>
              <a:t>111,569) </a:t>
            </a:r>
            <a:r>
              <a:rPr lang="en-US" sz="1800" dirty="0" smtClean="0"/>
              <a:t>and the actual for this year was </a:t>
            </a:r>
            <a:r>
              <a:rPr lang="en-US" sz="1800" dirty="0" smtClean="0"/>
              <a:t>($144,556).  </a:t>
            </a:r>
            <a:r>
              <a:rPr lang="en-US" sz="1800" dirty="0" smtClean="0"/>
              <a:t>There are about $</a:t>
            </a:r>
            <a:r>
              <a:rPr lang="en-US" sz="1800" dirty="0" smtClean="0"/>
              <a:t>19,000 </a:t>
            </a:r>
            <a:r>
              <a:rPr lang="en-US" sz="1800" dirty="0" smtClean="0"/>
              <a:t>of expenditures that are outside the contract, which would result in a loss of approximately </a:t>
            </a:r>
            <a:r>
              <a:rPr lang="en-US" sz="1800" dirty="0" smtClean="0"/>
              <a:t>($125,000), which results in approximately $13,000 owed to the district.  I will be meeting with Sodexo to discuss the year-end closeout.</a:t>
            </a:r>
            <a:endParaRPr lang="en-US" sz="1800" dirty="0" smtClean="0"/>
          </a:p>
          <a:p>
            <a:pPr>
              <a:buNone/>
            </a:pPr>
            <a:endParaRPr lang="en-US" sz="1800" dirty="0" smtClean="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a:t>
            </a:r>
            <a:r>
              <a:rPr lang="en-US" dirty="0" smtClean="0"/>
              <a:t>	</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fontScale="77500" lnSpcReduction="20000"/>
          </a:bodyPr>
          <a:lstStyle/>
          <a:p>
            <a:r>
              <a:rPr lang="en-US" dirty="0" smtClean="0"/>
              <a:t>The WCC and YCC programs add opportunities for parents and students in a small community without many daycare options for families</a:t>
            </a:r>
          </a:p>
          <a:p>
            <a:r>
              <a:rPr lang="en-US" dirty="0" smtClean="0"/>
              <a:t>Programs served about 120 families throughout the year and also provided summer care</a:t>
            </a:r>
          </a:p>
          <a:p>
            <a:r>
              <a:rPr lang="en-US" dirty="0" smtClean="0"/>
              <a:t>WCC program is licensed by the state and able to provide options for low income families</a:t>
            </a:r>
          </a:p>
          <a:p>
            <a:r>
              <a:rPr lang="en-US" dirty="0" smtClean="0"/>
              <a:t>Daycare programs ran at a </a:t>
            </a:r>
            <a:r>
              <a:rPr lang="en-US" dirty="0" smtClean="0"/>
              <a:t>gain of over $27,000.  </a:t>
            </a:r>
            <a:r>
              <a:rPr lang="en-US" dirty="0" smtClean="0"/>
              <a:t>Last year they had a </a:t>
            </a:r>
            <a:r>
              <a:rPr lang="en-US" dirty="0" smtClean="0"/>
              <a:t>loss of almost ($</a:t>
            </a:r>
            <a:r>
              <a:rPr lang="en-US" dirty="0" smtClean="0"/>
              <a:t>9</a:t>
            </a:r>
            <a:r>
              <a:rPr lang="en-US" dirty="0" smtClean="0"/>
              <a:t>,000).  </a:t>
            </a:r>
            <a:r>
              <a:rPr lang="en-US" dirty="0" smtClean="0"/>
              <a:t>In prior years the district was subsidizing approximately $14,000 per year with levy dollars.</a:t>
            </a:r>
          </a:p>
          <a:p>
            <a:r>
              <a:rPr lang="en-US" dirty="0" smtClean="0"/>
              <a:t>WCC </a:t>
            </a:r>
            <a:r>
              <a:rPr lang="en-US" dirty="0" smtClean="0"/>
              <a:t>realized a gain of almost $34,000 </a:t>
            </a:r>
            <a:r>
              <a:rPr lang="en-US" dirty="0" smtClean="0"/>
              <a:t>and YCC a </a:t>
            </a:r>
            <a:r>
              <a:rPr lang="en-US" dirty="0" smtClean="0"/>
              <a:t>loss of </a:t>
            </a:r>
            <a:r>
              <a:rPr lang="en-US" dirty="0" smtClean="0"/>
              <a:t>($5,400</a:t>
            </a:r>
            <a:r>
              <a:rPr lang="en-US" dirty="0" smtClean="0"/>
              <a:t>).  </a:t>
            </a:r>
            <a:r>
              <a:rPr lang="en-US" dirty="0" smtClean="0"/>
              <a:t>The reason for the change from loss to profit is due to the increased DSHS revenues received, which increased from $17,000 to over $42,000.</a:t>
            </a:r>
            <a:endParaRPr lang="en-US" dirty="0" smtClean="0"/>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smtClean="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a:t>
            </a:r>
            <a:r>
              <a:rPr lang="en-US" dirty="0" smtClean="0"/>
              <a:t>$   811,576</a:t>
            </a:r>
            <a:endParaRPr lang="en-US"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a:t>
            </a:r>
            <a:r>
              <a:rPr lang="en-US" dirty="0" err="1" smtClean="0"/>
              <a:t>Srce</a:t>
            </a:r>
            <a:r>
              <a:rPr lang="en-US" dirty="0" smtClean="0"/>
              <a:t>	</a:t>
            </a:r>
            <a:r>
              <a:rPr lang="en-US" dirty="0" smtClean="0"/>
              <a:t>$   337,842</a:t>
            </a:r>
            <a:endParaRPr lang="en-US" dirty="0"/>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			</a:t>
            </a:r>
            <a:r>
              <a:rPr lang="en-US" dirty="0" smtClean="0"/>
              <a:t>$</a:t>
            </a:r>
            <a:r>
              <a:rPr lang="en-US" u="sng" dirty="0" smtClean="0"/>
              <a:t>1,014,438</a:t>
            </a:r>
            <a:endParaRPr lang="en-US" u="sng"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   </a:t>
            </a:r>
            <a:r>
              <a:rPr lang="en-US" dirty="0" smtClean="0"/>
              <a:t>273,338</a:t>
            </a:r>
            <a:endParaRPr lang="en-US" dirty="0" smtClean="0"/>
          </a:p>
        </p:txBody>
      </p:sp>
      <p:sp>
        <p:nvSpPr>
          <p:cNvPr id="2" name="TextBox 1"/>
          <p:cNvSpPr txBox="1"/>
          <p:nvPr/>
        </p:nvSpPr>
        <p:spPr>
          <a:xfrm>
            <a:off x="838200" y="5257800"/>
            <a:ext cx="6629400" cy="1477328"/>
          </a:xfrm>
          <a:prstGeom prst="rect">
            <a:avLst/>
          </a:prstGeom>
          <a:noFill/>
        </p:spPr>
        <p:txBody>
          <a:bodyPr wrap="square" rtlCol="0">
            <a:spAutoFit/>
          </a:bodyPr>
          <a:lstStyle/>
          <a:p>
            <a:r>
              <a:rPr lang="en-US" dirty="0" smtClean="0"/>
              <a:t>Total Fund Balance is made up of $</a:t>
            </a:r>
            <a:r>
              <a:rPr lang="en-US" dirty="0" smtClean="0"/>
              <a:t>75,000 </a:t>
            </a:r>
            <a:r>
              <a:rPr lang="en-US" dirty="0" smtClean="0"/>
              <a:t>in Impact Fees, </a:t>
            </a:r>
            <a:r>
              <a:rPr lang="en-US" dirty="0" smtClean="0"/>
              <a:t>$120,000 </a:t>
            </a:r>
            <a:r>
              <a:rPr lang="en-US" dirty="0" smtClean="0"/>
              <a:t>in Bond Funds, </a:t>
            </a:r>
            <a:r>
              <a:rPr lang="en-US" dirty="0" smtClean="0"/>
              <a:t>$75,000 </a:t>
            </a:r>
            <a:r>
              <a:rPr lang="en-US" dirty="0" smtClean="0"/>
              <a:t>Designated for Future Capital Projects and </a:t>
            </a:r>
            <a:r>
              <a:rPr lang="en-US" dirty="0" smtClean="0"/>
              <a:t>$3,500 </a:t>
            </a:r>
            <a:r>
              <a:rPr lang="en-US" dirty="0" smtClean="0"/>
              <a:t>in KWRL Capital Funds.  </a:t>
            </a:r>
            <a:r>
              <a:rPr lang="en-US" dirty="0" smtClean="0"/>
              <a:t>We finally closed out the WHS project and will be receiving approximately $339,000 in state match funds in November.</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endPar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endParaRPr>
          </a:p>
        </p:txBody>
      </p:sp>
      <p:sp>
        <p:nvSpPr>
          <p:cNvPr id="12" name="Rectangle 11"/>
          <p:cNvSpPr/>
          <p:nvPr/>
        </p:nvSpPr>
        <p:spPr>
          <a:xfrm>
            <a:off x="304800" y="1524000"/>
            <a:ext cx="8534400" cy="646331"/>
          </a:xfrm>
          <a:prstGeom prst="rect">
            <a:avLst/>
          </a:prstGeom>
        </p:spPr>
        <p:txBody>
          <a:bodyPr wrap="square">
            <a:spAutoFit/>
          </a:bodyPr>
          <a:lstStyle/>
          <a:p>
            <a:r>
              <a:rPr lang="en-US" dirty="0" smtClean="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smtClean="0"/>
              <a:t>Amount available for principal/interest at August 31, </a:t>
            </a:r>
            <a:r>
              <a:rPr lang="en-US" dirty="0" smtClean="0"/>
              <a:t>2017 </a:t>
            </a:r>
            <a:r>
              <a:rPr lang="en-US" dirty="0" smtClean="0"/>
              <a:t>= $</a:t>
            </a:r>
            <a:r>
              <a:rPr lang="en-US" dirty="0" smtClean="0"/>
              <a:t>1,727,819</a:t>
            </a:r>
            <a:endParaRPr lang="en-US"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464160745"/>
              </p:ext>
            </p:extLst>
          </p:nvPr>
        </p:nvGraphicFramePr>
        <p:xfrm>
          <a:off x="457200" y="2362200"/>
          <a:ext cx="8305800" cy="2337002"/>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824129">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Debt</a:t>
                      </a:r>
                      <a:r>
                        <a:rPr lang="en-US" baseline="0" dirty="0" smtClean="0">
                          <a:solidFill>
                            <a:schemeClr val="bg1"/>
                          </a:solidFill>
                        </a:rPr>
                        <a:t> Balance </a:t>
                      </a:r>
                      <a:r>
                        <a:rPr lang="en-US" baseline="0" dirty="0" smtClean="0">
                          <a:solidFill>
                            <a:schemeClr val="bg1"/>
                          </a:solidFill>
                        </a:rPr>
                        <a:t>9/1/16</a:t>
                      </a:r>
                      <a:endParaRPr lang="en-US" dirty="0" smtClean="0">
                        <a:solidFill>
                          <a:schemeClr val="bg1"/>
                        </a:solidFill>
                      </a:endParaRPr>
                    </a:p>
                    <a:p>
                      <a:endParaRPr lang="en-US" dirty="0"/>
                    </a:p>
                  </a:txBody>
                  <a:tcPr/>
                </a:tc>
                <a:tc>
                  <a:txBody>
                    <a:bodyPr/>
                    <a:lstStyle/>
                    <a:p>
                      <a:r>
                        <a:rPr lang="en-US" dirty="0" smtClean="0">
                          <a:solidFill>
                            <a:schemeClr val="bg1"/>
                          </a:solidFill>
                        </a:rPr>
                        <a:t>Debt Issued</a:t>
                      </a:r>
                      <a:endParaRPr lang="en-US" dirty="0">
                        <a:solidFill>
                          <a:schemeClr val="bg1"/>
                        </a:solidFill>
                      </a:endParaRPr>
                    </a:p>
                  </a:txBody>
                  <a:tcPr/>
                </a:tc>
                <a:tc>
                  <a:txBody>
                    <a:bodyPr/>
                    <a:lstStyle/>
                    <a:p>
                      <a:r>
                        <a:rPr lang="en-US" dirty="0" smtClean="0">
                          <a:solidFill>
                            <a:schemeClr val="bg1"/>
                          </a:solidFill>
                        </a:rPr>
                        <a:t>Debt Redeemed</a:t>
                      </a:r>
                      <a:endParaRPr lang="en-US" dirty="0">
                        <a:solidFill>
                          <a:schemeClr val="bg1"/>
                        </a:solidFill>
                      </a:endParaRPr>
                    </a:p>
                  </a:txBody>
                  <a:tcPr/>
                </a:tc>
                <a:tc>
                  <a:txBody>
                    <a:bodyPr/>
                    <a:lstStyle/>
                    <a:p>
                      <a:r>
                        <a:rPr lang="en-US" dirty="0" smtClean="0">
                          <a:solidFill>
                            <a:schemeClr val="bg1"/>
                          </a:solidFill>
                        </a:rPr>
                        <a:t>Debt Balance </a:t>
                      </a:r>
                      <a:r>
                        <a:rPr lang="en-US" dirty="0" smtClean="0">
                          <a:solidFill>
                            <a:schemeClr val="bg1"/>
                          </a:solidFill>
                        </a:rPr>
                        <a:t>8/31/17</a:t>
                      </a:r>
                      <a:endParaRPr lang="en-US" dirty="0">
                        <a:solidFill>
                          <a:schemeClr val="bg1"/>
                        </a:solidFill>
                      </a:endParaRPr>
                    </a:p>
                  </a:txBody>
                  <a:tcPr/>
                </a:tc>
              </a:tr>
              <a:tr h="711301">
                <a:tc>
                  <a:txBody>
                    <a:bodyPr/>
                    <a:lstStyle/>
                    <a:p>
                      <a:r>
                        <a:rPr lang="en-US" dirty="0" smtClean="0"/>
                        <a:t>Voted Debt</a:t>
                      </a:r>
                      <a:endParaRPr lang="en-US" dirty="0"/>
                    </a:p>
                  </a:txBody>
                  <a:tcPr/>
                </a:tc>
                <a:tc>
                  <a:txBody>
                    <a:bodyPr/>
                    <a:lstStyle/>
                    <a:p>
                      <a:r>
                        <a:rPr lang="en-US" dirty="0" smtClean="0"/>
                        <a:t>$</a:t>
                      </a:r>
                      <a:r>
                        <a:rPr lang="en-US" dirty="0" smtClean="0"/>
                        <a:t>53,005,000</a:t>
                      </a:r>
                      <a:endParaRPr lang="en-US" dirty="0"/>
                    </a:p>
                  </a:txBody>
                  <a:tcPr/>
                </a:tc>
                <a:tc>
                  <a:txBody>
                    <a:bodyPr/>
                    <a:lstStyle/>
                    <a:p>
                      <a:r>
                        <a:rPr lang="en-US" dirty="0" smtClean="0"/>
                        <a:t>$             0</a:t>
                      </a:r>
                      <a:endParaRPr lang="en-US" dirty="0"/>
                    </a:p>
                  </a:txBody>
                  <a:tcPr/>
                </a:tc>
                <a:tc>
                  <a:txBody>
                    <a:bodyPr/>
                    <a:lstStyle/>
                    <a:p>
                      <a:r>
                        <a:rPr lang="en-US" dirty="0" smtClean="0"/>
                        <a:t>$     </a:t>
                      </a:r>
                      <a:r>
                        <a:rPr lang="en-US" dirty="0" smtClean="0"/>
                        <a:t>855,000</a:t>
                      </a:r>
                      <a:endParaRPr lang="en-US" dirty="0"/>
                    </a:p>
                  </a:txBody>
                  <a:tcPr/>
                </a:tc>
                <a:tc>
                  <a:txBody>
                    <a:bodyPr/>
                    <a:lstStyle/>
                    <a:p>
                      <a:r>
                        <a:rPr lang="en-US" dirty="0" smtClean="0"/>
                        <a:t>$</a:t>
                      </a:r>
                      <a:r>
                        <a:rPr lang="en-US" dirty="0" smtClean="0"/>
                        <a:t>52,150,000</a:t>
                      </a:r>
                      <a:endParaRPr lang="en-US" dirty="0"/>
                    </a:p>
                  </a:txBody>
                  <a:tcPr/>
                </a:tc>
              </a:tr>
              <a:tr h="711301">
                <a:tc>
                  <a:txBody>
                    <a:bodyPr/>
                    <a:lstStyle/>
                    <a:p>
                      <a:r>
                        <a:rPr lang="en-US" dirty="0" smtClean="0"/>
                        <a:t>Total</a:t>
                      </a:r>
                      <a:endParaRPr lang="en-US" dirty="0"/>
                    </a:p>
                  </a:txBody>
                  <a:tcPr/>
                </a:tc>
                <a:tc>
                  <a:txBody>
                    <a:bodyPr/>
                    <a:lstStyle/>
                    <a:p>
                      <a:r>
                        <a:rPr lang="en-US" dirty="0" smtClean="0"/>
                        <a:t>$</a:t>
                      </a:r>
                      <a:r>
                        <a:rPr lang="en-US" dirty="0" smtClean="0"/>
                        <a:t>53,005,000</a:t>
                      </a:r>
                      <a:endParaRPr lang="en-US" dirty="0"/>
                    </a:p>
                  </a:txBody>
                  <a:tcPr/>
                </a:tc>
                <a:tc>
                  <a:txBody>
                    <a:bodyPr/>
                    <a:lstStyle/>
                    <a:p>
                      <a:r>
                        <a:rPr lang="en-US" dirty="0" smtClean="0"/>
                        <a:t>$             0</a:t>
                      </a:r>
                      <a:endParaRPr lang="en-US" dirty="0"/>
                    </a:p>
                  </a:txBody>
                  <a:tcPr/>
                </a:tc>
                <a:tc>
                  <a:txBody>
                    <a:bodyPr/>
                    <a:lstStyle/>
                    <a:p>
                      <a:r>
                        <a:rPr lang="en-US" dirty="0" smtClean="0"/>
                        <a:t>$     855,000</a:t>
                      </a:r>
                      <a:endParaRPr lang="en-US" dirty="0"/>
                    </a:p>
                  </a:txBody>
                  <a:tcPr/>
                </a:tc>
                <a:tc>
                  <a:txBody>
                    <a:bodyPr/>
                    <a:lstStyle/>
                    <a:p>
                      <a:r>
                        <a:rPr lang="en-US" dirty="0" smtClean="0"/>
                        <a:t>$</a:t>
                      </a:r>
                      <a:r>
                        <a:rPr lang="en-US" dirty="0" smtClean="0"/>
                        <a:t>52,150,000</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$167,908</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a:t>
            </a:r>
            <a:r>
              <a:rPr lang="en-US" dirty="0" smtClean="0"/>
              <a:t>$298,670</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smtClean="0"/>
              <a:t>$287,376</a:t>
            </a:r>
            <a:endParaRPr lang="en-US" dirty="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179,232</a:t>
            </a:r>
            <a:endParaRPr lang="en-US" dirty="0" smtClean="0"/>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3,650,013</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   </a:t>
            </a:r>
            <a:r>
              <a:rPr lang="en-US" dirty="0" smtClean="0"/>
              <a:t>777,193</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smtClean="0"/>
              <a:t>$</a:t>
            </a:r>
            <a:r>
              <a:rPr lang="en-US" dirty="0" smtClean="0"/>
              <a:t>1,384,075</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3,043,633</a:t>
            </a:r>
            <a:endParaRPr lang="en-US" dirty="0" smtClean="0"/>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p:txBody>
          <a:bodyPr/>
          <a:lstStyle/>
          <a:p>
            <a:r>
              <a:rPr lang="en-US" dirty="0" smtClean="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48461133"/>
              </p:ext>
            </p:extLst>
          </p:nvPr>
        </p:nvGraphicFramePr>
        <p:xfrm>
          <a:off x="990600" y="2895600"/>
          <a:ext cx="7391400" cy="3362960"/>
        </p:xfrm>
        <a:graphic>
          <a:graphicData uri="http://schemas.openxmlformats.org/drawingml/2006/table">
            <a:tbl>
              <a:tblPr firstRow="1" bandRow="1">
                <a:tableStyleId>{5C22544A-7EE6-4342-B048-85BDC9FD1C3A}</a:tableStyleId>
              </a:tblPr>
              <a:tblGrid>
                <a:gridCol w="1447800"/>
                <a:gridCol w="1981200"/>
                <a:gridCol w="1905000"/>
                <a:gridCol w="2057400"/>
              </a:tblGrid>
              <a:tr h="396240">
                <a:tc>
                  <a:txBody>
                    <a:bodyPr/>
                    <a:lstStyle/>
                    <a:p>
                      <a:pPr algn="ctr"/>
                      <a:r>
                        <a:rPr lang="en-US" dirty="0" smtClean="0"/>
                        <a:t>Year Ended</a:t>
                      </a:r>
                      <a:endParaRPr lang="en-US" dirty="0"/>
                    </a:p>
                  </a:txBody>
                  <a:tcPr/>
                </a:tc>
                <a:tc>
                  <a:txBody>
                    <a:bodyPr/>
                    <a:lstStyle/>
                    <a:p>
                      <a:pPr algn="ctr"/>
                      <a:r>
                        <a:rPr lang="en-US" dirty="0" smtClean="0"/>
                        <a:t>% of Expenditures</a:t>
                      </a:r>
                      <a:endParaRPr lang="en-US" dirty="0"/>
                    </a:p>
                  </a:txBody>
                  <a:tcPr/>
                </a:tc>
                <a:tc>
                  <a:txBody>
                    <a:bodyPr/>
                    <a:lstStyle/>
                    <a:p>
                      <a:pPr algn="ctr"/>
                      <a:r>
                        <a:rPr lang="en-US" dirty="0" smtClean="0"/>
                        <a:t>Budget</a:t>
                      </a:r>
                      <a:endParaRPr lang="en-US" dirty="0"/>
                    </a:p>
                  </a:txBody>
                  <a:tcPr/>
                </a:tc>
                <a:tc>
                  <a:txBody>
                    <a:bodyPr/>
                    <a:lstStyle/>
                    <a:p>
                      <a:pPr algn="ctr"/>
                      <a:r>
                        <a:rPr lang="en-US" dirty="0" smtClean="0"/>
                        <a:t>Total Fund</a:t>
                      </a:r>
                      <a:r>
                        <a:rPr lang="en-US" baseline="0" dirty="0" smtClean="0"/>
                        <a:t> Balance</a:t>
                      </a:r>
                      <a:endParaRPr lang="en-US" dirty="0"/>
                    </a:p>
                  </a:txBody>
                  <a:tcPr/>
                </a:tc>
              </a:tr>
              <a:tr h="370840">
                <a:tc>
                  <a:txBody>
                    <a:bodyPr/>
                    <a:lstStyle/>
                    <a:p>
                      <a:pPr algn="ctr" fontAlgn="b"/>
                      <a:r>
                        <a:rPr lang="en-US" sz="1200" b="0" i="0" u="none" strike="noStrike" dirty="0">
                          <a:effectLst/>
                          <a:latin typeface="Arial"/>
                        </a:rPr>
                        <a:t>2010</a:t>
                      </a:r>
                    </a:p>
                  </a:txBody>
                  <a:tcPr marL="9525" marR="9525" marT="9525" marB="0" anchor="b"/>
                </a:tc>
                <a:tc>
                  <a:txBody>
                    <a:bodyPr/>
                    <a:lstStyle/>
                    <a:p>
                      <a:pPr algn="ctr" fontAlgn="b"/>
                      <a:r>
                        <a:rPr lang="en-US" sz="1200" b="0" i="0" u="none" strike="noStrike" dirty="0">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1,772,478.00 </a:t>
                      </a:r>
                    </a:p>
                  </a:txBody>
                  <a:tcPr marL="9525" marR="9525" marT="9525" marB="0" anchor="b"/>
                </a:tc>
              </a:tr>
              <a:tr h="370840">
                <a:tc>
                  <a:txBody>
                    <a:bodyPr/>
                    <a:lstStyle/>
                    <a:p>
                      <a:pPr algn="ctr" fontAlgn="b"/>
                      <a:r>
                        <a:rPr lang="en-US" sz="1200" b="0" i="0" u="none" strike="noStrike">
                          <a:effectLst/>
                          <a:latin typeface="Arial"/>
                        </a:rPr>
                        <a:t>2011</a:t>
                      </a:r>
                    </a:p>
                  </a:txBody>
                  <a:tcPr marL="9525" marR="9525" marT="9525" marB="0" anchor="b"/>
                </a:tc>
                <a:tc>
                  <a:txBody>
                    <a:bodyPr/>
                    <a:lstStyle/>
                    <a:p>
                      <a:pPr algn="ctr" fontAlgn="b"/>
                      <a:r>
                        <a:rPr lang="en-US" sz="1200" b="0" i="0" u="none" strike="noStrike" dirty="0">
                          <a:effectLst/>
                          <a:latin typeface="Arial"/>
                        </a:rPr>
                        <a:t>11.8%</a:t>
                      </a:r>
                    </a:p>
                  </a:txBody>
                  <a:tcPr marL="9525" marR="9525" marT="9525" marB="0" anchor="b"/>
                </a:tc>
                <a:tc>
                  <a:txBody>
                    <a:bodyPr/>
                    <a:lstStyle/>
                    <a:p>
                      <a:pPr algn="r" fontAlgn="b"/>
                      <a:r>
                        <a:rPr lang="en-US" sz="1200" b="0" i="0" u="none" strike="noStrike" dirty="0">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dirty="0">
                          <a:effectLst/>
                          <a:latin typeface="Arial"/>
                        </a:rPr>
                        <a:t>14.1%</a:t>
                      </a:r>
                    </a:p>
                  </a:txBody>
                  <a:tcPr marL="9525" marR="9525" marT="9525" marB="0" anchor="b"/>
                </a:tc>
                <a:tc>
                  <a:txBody>
                    <a:bodyPr/>
                    <a:lstStyle/>
                    <a:p>
                      <a:pPr algn="r" fontAlgn="b"/>
                      <a:r>
                        <a:rPr lang="en-US" sz="1200" b="0" i="0" u="none" strike="noStrike" dirty="0">
                          <a:effectLst/>
                          <a:latin typeface="Arial"/>
                        </a:rPr>
                        <a:t> $    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2,967,227.00 </a:t>
                      </a:r>
                    </a:p>
                  </a:txBody>
                  <a:tcPr marL="9525" marR="9525" marT="9525" marB="0" anchor="b"/>
                </a:tc>
              </a:tr>
              <a:tr h="370840">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2,785,917.00</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2015</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11.4</a:t>
                      </a:r>
                      <a:r>
                        <a:rPr lang="en-US" sz="1200" b="0" i="0" u="none" strike="noStrike" dirty="0">
                          <a:effectLst/>
                          <a:latin typeface="Arial"/>
                        </a:rPr>
                        <a:t>%</a:t>
                      </a:r>
                      <a:endParaRPr lang="en-US" sz="1200" b="0" i="0" u="none" strike="noStrike" dirty="0" smtClean="0">
                        <a:effectLst/>
                        <a:latin typeface="Arial"/>
                      </a:endParaRPr>
                    </a:p>
                  </a:txBody>
                  <a:tcPr marL="9525" marR="9525" marT="9525" marB="0" anchor="b"/>
                </a:tc>
                <a:tc>
                  <a:txBody>
                    <a:bodyPr/>
                    <a:lstStyle/>
                    <a:p>
                      <a:pPr algn="r" fontAlgn="b"/>
                      <a:r>
                        <a:rPr lang="en-US" sz="1200" b="0" i="0" u="none" strike="noStrike" dirty="0" smtClean="0">
                          <a:effectLst/>
                          <a:latin typeface="Arial"/>
                        </a:rPr>
                        <a:t>$  25,016,430.00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2,842,390.00</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2016</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9.5%</a:t>
                      </a:r>
                    </a:p>
                  </a:txBody>
                  <a:tcPr marL="9525" marR="9525" marT="9525" marB="0" anchor="b"/>
                </a:tc>
                <a:tc>
                  <a:txBody>
                    <a:bodyPr/>
                    <a:lstStyle/>
                    <a:p>
                      <a:pPr algn="r" fontAlgn="b"/>
                      <a:r>
                        <a:rPr lang="en-US" sz="1200" b="0" i="0" u="none" strike="noStrike" dirty="0" smtClean="0">
                          <a:effectLst/>
                          <a:latin typeface="Arial"/>
                        </a:rPr>
                        <a:t>$  28,233,915.00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2,676,560.00</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2017</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 9.1%</a:t>
                      </a:r>
                    </a:p>
                  </a:txBody>
                  <a:tcPr marL="9525" marR="9525" marT="9525" marB="0" anchor="b"/>
                </a:tc>
                <a:tc>
                  <a:txBody>
                    <a:bodyPr/>
                    <a:lstStyle/>
                    <a:p>
                      <a:pPr algn="r" fontAlgn="b"/>
                      <a:r>
                        <a:rPr lang="en-US" sz="1200" b="0" i="0" u="none" strike="noStrike" dirty="0" smtClean="0">
                          <a:effectLst/>
                          <a:latin typeface="Arial"/>
                        </a:rPr>
                        <a:t>$  30,270,375.00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2,764,560.00</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Balance/Enrollment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594546500"/>
              </p:ext>
            </p:extLst>
          </p:nvPr>
        </p:nvGraphicFramePr>
        <p:xfrm>
          <a:off x="457200" y="1828800"/>
          <a:ext cx="7620000" cy="4658360"/>
        </p:xfrm>
        <a:graphic>
          <a:graphicData uri="http://schemas.openxmlformats.org/drawingml/2006/table">
            <a:tbl>
              <a:tblPr firstRow="1" bandRow="1">
                <a:tableStyleId>{5C22544A-7EE6-4342-B048-85BDC9FD1C3A}</a:tableStyleId>
              </a:tblPr>
              <a:tblGrid>
                <a:gridCol w="2667000"/>
                <a:gridCol w="2413000"/>
                <a:gridCol w="2540000"/>
              </a:tblGrid>
              <a:tr h="370840">
                <a:tc>
                  <a:txBody>
                    <a:bodyPr/>
                    <a:lstStyle/>
                    <a:p>
                      <a:endParaRPr lang="en-US" dirty="0"/>
                    </a:p>
                  </a:txBody>
                  <a:tcPr/>
                </a:tc>
                <a:tc>
                  <a:txBody>
                    <a:bodyPr/>
                    <a:lstStyle/>
                    <a:p>
                      <a:r>
                        <a:rPr lang="en-US" dirty="0" smtClean="0"/>
                        <a:t>August 31, 2017</a:t>
                      </a:r>
                      <a:endParaRPr lang="en-US" dirty="0"/>
                    </a:p>
                  </a:txBody>
                  <a:tcPr/>
                </a:tc>
                <a:tc>
                  <a:txBody>
                    <a:bodyPr/>
                    <a:lstStyle/>
                    <a:p>
                      <a:r>
                        <a:rPr lang="en-US" dirty="0" smtClean="0"/>
                        <a:t>August 31, 2016</a:t>
                      </a:r>
                      <a:endParaRPr lang="en-US" dirty="0"/>
                    </a:p>
                  </a:txBody>
                  <a:tcPr/>
                </a:tc>
              </a:tr>
              <a:tr h="370840">
                <a:tc>
                  <a:txBody>
                    <a:bodyPr/>
                    <a:lstStyle/>
                    <a:p>
                      <a:r>
                        <a:rPr lang="en-US" dirty="0" smtClean="0"/>
                        <a:t>Total Ending Fund Balance</a:t>
                      </a:r>
                      <a:endParaRPr lang="en-US" dirty="0"/>
                    </a:p>
                  </a:txBody>
                  <a:tcPr/>
                </a:tc>
                <a:tc>
                  <a:txBody>
                    <a:bodyPr/>
                    <a:lstStyle/>
                    <a:p>
                      <a:pPr algn="ctr"/>
                      <a:r>
                        <a:rPr lang="en-US" dirty="0" smtClean="0"/>
                        <a:t>$2,764,569</a:t>
                      </a:r>
                      <a:endParaRPr lang="en-US" dirty="0"/>
                    </a:p>
                  </a:txBody>
                  <a:tcPr/>
                </a:tc>
                <a:tc>
                  <a:txBody>
                    <a:bodyPr/>
                    <a:lstStyle/>
                    <a:p>
                      <a:pPr algn="ctr"/>
                      <a:r>
                        <a:rPr lang="en-US" dirty="0" smtClean="0"/>
                        <a:t>$2,676,560</a:t>
                      </a:r>
                      <a:endParaRPr lang="en-US" dirty="0"/>
                    </a:p>
                  </a:txBody>
                  <a:tcPr/>
                </a:tc>
              </a:tr>
              <a:tr h="370840">
                <a:tc>
                  <a:txBody>
                    <a:bodyPr/>
                    <a:lstStyle/>
                    <a:p>
                      <a:r>
                        <a:rPr lang="en-US" sz="1400" dirty="0" smtClean="0"/>
                        <a:t>     Restricted for </a:t>
                      </a:r>
                      <a:r>
                        <a:rPr lang="en-US" sz="1400" dirty="0" err="1" smtClean="0"/>
                        <a:t>Pgm</a:t>
                      </a:r>
                      <a:r>
                        <a:rPr lang="en-US" sz="1400" dirty="0" smtClean="0"/>
                        <a:t> Carryover</a:t>
                      </a:r>
                      <a:endParaRPr lang="en-US" sz="1400" dirty="0"/>
                    </a:p>
                  </a:txBody>
                  <a:tcPr/>
                </a:tc>
                <a:tc>
                  <a:txBody>
                    <a:bodyPr/>
                    <a:lstStyle/>
                    <a:p>
                      <a:pPr algn="ctr"/>
                      <a:r>
                        <a:rPr lang="en-US" dirty="0" smtClean="0"/>
                        <a:t>$       9,906</a:t>
                      </a:r>
                      <a:endParaRPr lang="en-US" dirty="0"/>
                    </a:p>
                  </a:txBody>
                  <a:tcPr/>
                </a:tc>
                <a:tc>
                  <a:txBody>
                    <a:bodyPr/>
                    <a:lstStyle/>
                    <a:p>
                      <a:pPr algn="ctr"/>
                      <a:r>
                        <a:rPr lang="en-US" dirty="0" smtClean="0"/>
                        <a:t>$     54,349</a:t>
                      </a:r>
                      <a:endParaRPr lang="en-US" dirty="0"/>
                    </a:p>
                  </a:txBody>
                  <a:tcPr/>
                </a:tc>
              </a:tr>
              <a:tr h="370840">
                <a:tc>
                  <a:txBody>
                    <a:bodyPr/>
                    <a:lstStyle/>
                    <a:p>
                      <a:r>
                        <a:rPr lang="en-US" dirty="0" smtClean="0"/>
                        <a:t>    </a:t>
                      </a:r>
                      <a:r>
                        <a:rPr lang="en-US" sz="1400" dirty="0" err="1" smtClean="0"/>
                        <a:t>Nonspendable</a:t>
                      </a:r>
                      <a:r>
                        <a:rPr lang="en-US" sz="1400" dirty="0" smtClean="0"/>
                        <a:t> for Prepaid</a:t>
                      </a:r>
                      <a:r>
                        <a:rPr lang="en-US" sz="1400" baseline="0" dirty="0" smtClean="0"/>
                        <a:t> </a:t>
                      </a:r>
                      <a:r>
                        <a:rPr lang="en-US" sz="1400" baseline="0" dirty="0" err="1" smtClean="0"/>
                        <a:t>Exp</a:t>
                      </a:r>
                      <a:endParaRPr lang="en-US" sz="1400" dirty="0"/>
                    </a:p>
                  </a:txBody>
                  <a:tcPr/>
                </a:tc>
                <a:tc>
                  <a:txBody>
                    <a:bodyPr/>
                    <a:lstStyle/>
                    <a:p>
                      <a:pPr algn="ctr"/>
                      <a:r>
                        <a:rPr lang="en-US" dirty="0" smtClean="0"/>
                        <a:t>$   233,717</a:t>
                      </a:r>
                      <a:endParaRPr lang="en-US" dirty="0"/>
                    </a:p>
                  </a:txBody>
                  <a:tcPr/>
                </a:tc>
                <a:tc>
                  <a:txBody>
                    <a:bodyPr/>
                    <a:lstStyle/>
                    <a:p>
                      <a:pPr algn="ctr"/>
                      <a:r>
                        <a:rPr lang="en-US" dirty="0" smtClean="0"/>
                        <a:t>$   160,483</a:t>
                      </a:r>
                      <a:endParaRPr lang="en-US" dirty="0"/>
                    </a:p>
                  </a:txBody>
                  <a:tcPr/>
                </a:tc>
              </a:tr>
              <a:tr h="370840">
                <a:tc>
                  <a:txBody>
                    <a:bodyPr/>
                    <a:lstStyle/>
                    <a:p>
                      <a:r>
                        <a:rPr lang="en-US" dirty="0" smtClean="0"/>
                        <a:t>    </a:t>
                      </a:r>
                      <a:r>
                        <a:rPr lang="en-US" sz="1400" dirty="0" smtClean="0"/>
                        <a:t>Assigned</a:t>
                      </a:r>
                      <a:r>
                        <a:rPr lang="en-US" sz="1400" baseline="0" dirty="0" smtClean="0"/>
                        <a:t> for Building/</a:t>
                      </a:r>
                      <a:r>
                        <a:rPr lang="en-US" sz="1400" baseline="0" dirty="0" err="1" smtClean="0"/>
                        <a:t>Dept</a:t>
                      </a:r>
                      <a:r>
                        <a:rPr lang="en-US" sz="1400" baseline="0" dirty="0" smtClean="0"/>
                        <a:t> CO</a:t>
                      </a:r>
                      <a:endParaRPr lang="en-US" sz="1400" dirty="0"/>
                    </a:p>
                  </a:txBody>
                  <a:tcPr/>
                </a:tc>
                <a:tc>
                  <a:txBody>
                    <a:bodyPr/>
                    <a:lstStyle/>
                    <a:p>
                      <a:pPr algn="ctr"/>
                      <a:r>
                        <a:rPr lang="en-US" dirty="0" smtClean="0"/>
                        <a:t>$ </a:t>
                      </a:r>
                      <a:r>
                        <a:rPr lang="en-US" baseline="0" dirty="0" smtClean="0"/>
                        <a:t> </a:t>
                      </a:r>
                      <a:r>
                        <a:rPr lang="en-US" dirty="0" smtClean="0"/>
                        <a:t> 156,751</a:t>
                      </a:r>
                      <a:endParaRPr lang="en-US" dirty="0"/>
                    </a:p>
                  </a:txBody>
                  <a:tcPr/>
                </a:tc>
                <a:tc>
                  <a:txBody>
                    <a:bodyPr/>
                    <a:lstStyle/>
                    <a:p>
                      <a:pPr algn="ctr"/>
                      <a:r>
                        <a:rPr lang="en-US" dirty="0" smtClean="0"/>
                        <a:t>$ </a:t>
                      </a:r>
                      <a:r>
                        <a:rPr lang="en-US" baseline="0" dirty="0" smtClean="0"/>
                        <a:t>   </a:t>
                      </a:r>
                      <a:r>
                        <a:rPr lang="en-US" dirty="0" smtClean="0"/>
                        <a:t> 98,980</a:t>
                      </a:r>
                      <a:endParaRPr lang="en-US" dirty="0"/>
                    </a:p>
                  </a:txBody>
                  <a:tcPr/>
                </a:tc>
              </a:tr>
              <a:tr h="370840">
                <a:tc>
                  <a:txBody>
                    <a:bodyPr/>
                    <a:lstStyle/>
                    <a:p>
                      <a:r>
                        <a:rPr lang="en-US" dirty="0" smtClean="0"/>
                        <a:t>Unassigned</a:t>
                      </a:r>
                      <a:r>
                        <a:rPr lang="en-US" baseline="0" dirty="0" smtClean="0"/>
                        <a:t> Fund Balance</a:t>
                      </a:r>
                      <a:endParaRPr lang="en-US" dirty="0"/>
                    </a:p>
                  </a:txBody>
                  <a:tcPr/>
                </a:tc>
                <a:tc>
                  <a:txBody>
                    <a:bodyPr/>
                    <a:lstStyle/>
                    <a:p>
                      <a:pPr algn="ctr"/>
                      <a:r>
                        <a:rPr lang="en-US" dirty="0" smtClean="0"/>
                        <a:t>$2,364,569</a:t>
                      </a:r>
                      <a:endParaRPr lang="en-US" dirty="0"/>
                    </a:p>
                  </a:txBody>
                  <a:tcPr/>
                </a:tc>
                <a:tc>
                  <a:txBody>
                    <a:bodyPr/>
                    <a:lstStyle/>
                    <a:p>
                      <a:pPr algn="ctr"/>
                      <a:r>
                        <a:rPr lang="en-US" dirty="0" smtClean="0"/>
                        <a:t>$2,362,748</a:t>
                      </a:r>
                      <a:endParaRPr lang="en-US" dirty="0"/>
                    </a:p>
                  </a:txBody>
                  <a:tcPr/>
                </a:tc>
              </a:tr>
              <a:tr h="370840">
                <a:tc>
                  <a:txBody>
                    <a:bodyPr/>
                    <a:lstStyle/>
                    <a:p>
                      <a:pPr algn="l"/>
                      <a:r>
                        <a:rPr lang="en-US" sz="1600" baseline="0" dirty="0" smtClean="0"/>
                        <a:t>Unreserved FB Increase from                                                      15-16 to 16-17</a:t>
                      </a:r>
                      <a:endParaRPr lang="en-US" sz="1600" dirty="0"/>
                    </a:p>
                  </a:txBody>
                  <a:tcPr/>
                </a:tc>
                <a:tc>
                  <a:txBody>
                    <a:bodyPr/>
                    <a:lstStyle/>
                    <a:p>
                      <a:pPr algn="ctr"/>
                      <a:r>
                        <a:rPr lang="en-US" dirty="0" smtClean="0"/>
                        <a:t>$       1,821</a:t>
                      </a:r>
                      <a:endParaRPr lang="en-US" dirty="0"/>
                    </a:p>
                  </a:txBody>
                  <a:tcPr/>
                </a:tc>
                <a:tc>
                  <a:txBody>
                    <a:bodyPr/>
                    <a:lstStyle/>
                    <a:p>
                      <a:pPr algn="ctr"/>
                      <a:endParaRPr lang="en-US" dirty="0"/>
                    </a:p>
                  </a:txBody>
                  <a:tcPr/>
                </a:tc>
              </a:tr>
              <a:tr h="370840">
                <a:tc>
                  <a:txBody>
                    <a:bodyPr/>
                    <a:lstStyle/>
                    <a:p>
                      <a:endParaRPr lang="en-US" sz="1600" dirty="0"/>
                    </a:p>
                  </a:txBody>
                  <a:tcPr/>
                </a:tc>
                <a:tc>
                  <a:txBody>
                    <a:bodyPr/>
                    <a:lstStyle/>
                    <a:p>
                      <a:endParaRPr lang="en-US" dirty="0"/>
                    </a:p>
                  </a:txBody>
                  <a:tcPr/>
                </a:tc>
                <a:tc>
                  <a:txBody>
                    <a:bodyPr/>
                    <a:lstStyle/>
                    <a:p>
                      <a:endParaRPr lang="en-US" dirty="0"/>
                    </a:p>
                  </a:txBody>
                  <a:tcPr/>
                </a:tc>
              </a:tr>
              <a:tr h="370840">
                <a:tc>
                  <a:txBody>
                    <a:bodyPr/>
                    <a:lstStyle/>
                    <a:p>
                      <a:r>
                        <a:rPr lang="en-US" sz="1600" baseline="0" dirty="0" smtClean="0"/>
                        <a:t> BUDGETED ENROLLMENT</a:t>
                      </a:r>
                      <a:endParaRPr lang="en-US" sz="1600" dirty="0"/>
                    </a:p>
                  </a:txBody>
                  <a:tcPr/>
                </a:tc>
                <a:tc>
                  <a:txBody>
                    <a:bodyPr/>
                    <a:lstStyle/>
                    <a:p>
                      <a:pPr algn="ctr"/>
                      <a:r>
                        <a:rPr lang="en-US" dirty="0" smtClean="0"/>
                        <a:t>2,224</a:t>
                      </a:r>
                      <a:endParaRPr lang="en-US" dirty="0"/>
                    </a:p>
                  </a:txBody>
                  <a:tcPr/>
                </a:tc>
                <a:tc>
                  <a:txBody>
                    <a:bodyPr/>
                    <a:lstStyle/>
                    <a:p>
                      <a:pPr algn="ctr"/>
                      <a:r>
                        <a:rPr lang="en-US" dirty="0" smtClean="0"/>
                        <a:t>2,175</a:t>
                      </a:r>
                      <a:endParaRPr lang="en-US" dirty="0"/>
                    </a:p>
                  </a:txBody>
                  <a:tcPr/>
                </a:tc>
              </a:tr>
              <a:tr h="370840">
                <a:tc>
                  <a:txBody>
                    <a:bodyPr/>
                    <a:lstStyle/>
                    <a:p>
                      <a:r>
                        <a:rPr lang="en-US" sz="1600" dirty="0" smtClean="0"/>
                        <a:t>ACTUAL ENROLLMENT</a:t>
                      </a:r>
                      <a:endParaRPr lang="en-US" sz="1600" dirty="0"/>
                    </a:p>
                  </a:txBody>
                  <a:tcPr/>
                </a:tc>
                <a:tc>
                  <a:txBody>
                    <a:bodyPr/>
                    <a:lstStyle/>
                    <a:p>
                      <a:pPr algn="ctr"/>
                      <a:r>
                        <a:rPr lang="en-US" dirty="0" smtClean="0"/>
                        <a:t>2,277.40</a:t>
                      </a:r>
                      <a:endParaRPr lang="en-US" dirty="0"/>
                    </a:p>
                  </a:txBody>
                  <a:tcPr/>
                </a:tc>
                <a:tc>
                  <a:txBody>
                    <a:bodyPr/>
                    <a:lstStyle/>
                    <a:p>
                      <a:pPr algn="ctr"/>
                      <a:r>
                        <a:rPr lang="en-US" dirty="0" smtClean="0"/>
                        <a:t>2,223.66</a:t>
                      </a:r>
                      <a:endParaRPr lang="en-US" dirty="0"/>
                    </a:p>
                  </a:txBody>
                  <a:tcPr/>
                </a:tc>
              </a:tr>
              <a:tr h="370840">
                <a:tc>
                  <a:txBody>
                    <a:bodyPr/>
                    <a:lstStyle/>
                    <a:p>
                      <a:r>
                        <a:rPr lang="en-US" sz="1600" dirty="0" smtClean="0"/>
                        <a:t>Budgeted</a:t>
                      </a:r>
                      <a:r>
                        <a:rPr lang="en-US" sz="1600" baseline="0" dirty="0" smtClean="0"/>
                        <a:t> </a:t>
                      </a:r>
                      <a:r>
                        <a:rPr lang="en-US" sz="1600" baseline="0" dirty="0" err="1" smtClean="0"/>
                        <a:t>Inc</a:t>
                      </a:r>
                      <a:r>
                        <a:rPr lang="en-US" sz="1600" baseline="0" dirty="0" smtClean="0"/>
                        <a:t>/(Dec) in FB</a:t>
                      </a:r>
                      <a:endParaRPr lang="en-US" sz="1600" dirty="0"/>
                    </a:p>
                  </a:txBody>
                  <a:tcPr/>
                </a:tc>
                <a:tc>
                  <a:txBody>
                    <a:bodyPr/>
                    <a:lstStyle/>
                    <a:p>
                      <a:pPr algn="ctr"/>
                      <a:r>
                        <a:rPr lang="en-US" dirty="0" smtClean="0"/>
                        <a:t>$  (197,531)</a:t>
                      </a:r>
                      <a:endParaRPr lang="en-US" dirty="0"/>
                    </a:p>
                  </a:txBody>
                  <a:tcPr/>
                </a:tc>
                <a:tc>
                  <a:txBody>
                    <a:bodyPr/>
                    <a:lstStyle/>
                    <a:p>
                      <a:pPr algn="ctr"/>
                      <a:r>
                        <a:rPr lang="en-US" dirty="0" smtClean="0"/>
                        <a:t>$  (118,359)</a:t>
                      </a:r>
                      <a:endParaRPr lang="en-US" dirty="0"/>
                    </a:p>
                  </a:txBody>
                  <a:tcPr/>
                </a:tc>
              </a:tr>
              <a:tr h="370840">
                <a:tc>
                  <a:txBody>
                    <a:bodyPr/>
                    <a:lstStyle/>
                    <a:p>
                      <a:r>
                        <a:rPr lang="en-US" sz="1600" dirty="0" smtClean="0"/>
                        <a:t>Actual </a:t>
                      </a:r>
                      <a:r>
                        <a:rPr lang="en-US" sz="1600" dirty="0" err="1" smtClean="0"/>
                        <a:t>Inc</a:t>
                      </a:r>
                      <a:r>
                        <a:rPr lang="en-US" sz="1600" dirty="0" smtClean="0"/>
                        <a:t>/(Dec) in FB</a:t>
                      </a:r>
                      <a:endParaRPr lang="en-US" sz="1600" dirty="0"/>
                    </a:p>
                  </a:txBody>
                  <a:tcPr/>
                </a:tc>
                <a:tc>
                  <a:txBody>
                    <a:bodyPr/>
                    <a:lstStyle/>
                    <a:p>
                      <a:pPr algn="ctr"/>
                      <a:r>
                        <a:rPr lang="en-US" dirty="0" smtClean="0"/>
                        <a:t>$      88,009</a:t>
                      </a:r>
                      <a:endParaRPr lang="en-US" dirty="0"/>
                    </a:p>
                  </a:txBody>
                  <a:tcPr/>
                </a:tc>
                <a:tc>
                  <a:txBody>
                    <a:bodyPr/>
                    <a:lstStyle/>
                    <a:p>
                      <a:pPr algn="ctr"/>
                      <a:r>
                        <a:rPr lang="en-US" dirty="0" smtClean="0"/>
                        <a:t>$  (165,830)</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Unbudgeted Items Directly Affecting Total Fund Balance</a:t>
            </a: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1514324959"/>
              </p:ext>
            </p:extLst>
          </p:nvPr>
        </p:nvGraphicFramePr>
        <p:xfrm>
          <a:off x="457200" y="1676401"/>
          <a:ext cx="8077200" cy="4799207"/>
        </p:xfrm>
        <a:graphic>
          <a:graphicData uri="http://schemas.openxmlformats.org/drawingml/2006/table">
            <a:tbl>
              <a:tblPr firstRow="1" bandRow="1">
                <a:tableStyleId>{5C22544A-7EE6-4342-B048-85BDC9FD1C3A}</a:tableStyleId>
              </a:tblPr>
              <a:tblGrid>
                <a:gridCol w="5758003"/>
                <a:gridCol w="2319197"/>
              </a:tblGrid>
              <a:tr h="343320">
                <a:tc>
                  <a:txBody>
                    <a:bodyPr/>
                    <a:lstStyle/>
                    <a:p>
                      <a:r>
                        <a:rPr lang="en-US" sz="1200" dirty="0" smtClean="0"/>
                        <a:t>Item/Description</a:t>
                      </a:r>
                      <a:endParaRPr lang="en-US" sz="1200" dirty="0"/>
                    </a:p>
                  </a:txBody>
                  <a:tcPr/>
                </a:tc>
                <a:tc>
                  <a:txBody>
                    <a:bodyPr/>
                    <a:lstStyle/>
                    <a:p>
                      <a:endParaRPr lang="en-US" sz="1200" dirty="0"/>
                    </a:p>
                  </a:txBody>
                  <a:tcPr/>
                </a:tc>
              </a:tr>
              <a:tr h="286100">
                <a:tc>
                  <a:txBody>
                    <a:bodyPr/>
                    <a:lstStyle/>
                    <a:p>
                      <a:r>
                        <a:rPr lang="en-US" sz="1200" b="0" baseline="0" dirty="0" smtClean="0"/>
                        <a:t>Unbudgeted Legal/Settlement/Survey Fees</a:t>
                      </a:r>
                      <a:endParaRPr lang="en-US" sz="1200" b="0" dirty="0"/>
                    </a:p>
                  </a:txBody>
                  <a:tcPr/>
                </a:tc>
                <a:tc>
                  <a:txBody>
                    <a:bodyPr/>
                    <a:lstStyle/>
                    <a:p>
                      <a:pPr algn="ctr"/>
                      <a:r>
                        <a:rPr lang="en-US" sz="1200" dirty="0" smtClean="0"/>
                        <a:t>($  28,000)</a:t>
                      </a:r>
                      <a:endParaRPr lang="en-US" sz="1200" dirty="0"/>
                    </a:p>
                  </a:txBody>
                  <a:tcPr/>
                </a:tc>
              </a:tr>
              <a:tr h="286100">
                <a:tc>
                  <a:txBody>
                    <a:bodyPr/>
                    <a:lstStyle/>
                    <a:p>
                      <a:r>
                        <a:rPr lang="en-US" sz="1200" b="0" dirty="0" smtClean="0"/>
                        <a:t>Unbudgeted </a:t>
                      </a:r>
                      <a:r>
                        <a:rPr lang="en-US" sz="1200" b="0" baseline="0" dirty="0" smtClean="0"/>
                        <a:t>Costs to Furnish/Convert Elementary Classrooms</a:t>
                      </a:r>
                      <a:endParaRPr lang="en-US" sz="1200" b="0" dirty="0"/>
                    </a:p>
                  </a:txBody>
                  <a:tcPr/>
                </a:tc>
                <a:tc>
                  <a:txBody>
                    <a:bodyPr/>
                    <a:lstStyle/>
                    <a:p>
                      <a:pPr algn="ctr"/>
                      <a:r>
                        <a:rPr lang="en-US" sz="1200" dirty="0" smtClean="0"/>
                        <a:t>($  35,000)</a:t>
                      </a:r>
                      <a:endParaRPr lang="en-US" sz="1200" dirty="0"/>
                    </a:p>
                  </a:txBody>
                  <a:tcPr/>
                </a:tc>
              </a:tr>
              <a:tr h="365777">
                <a:tc>
                  <a:txBody>
                    <a:bodyPr/>
                    <a:lstStyle/>
                    <a:p>
                      <a:r>
                        <a:rPr lang="en-US" sz="1200" b="0" dirty="0" err="1" smtClean="0"/>
                        <a:t>Underbudgeted</a:t>
                      </a:r>
                      <a:r>
                        <a:rPr lang="en-US" sz="1200" b="0" baseline="0" dirty="0" smtClean="0"/>
                        <a:t> Certificated and Classified Subs</a:t>
                      </a:r>
                      <a:endParaRPr lang="en-US" sz="1200" b="0" dirty="0"/>
                    </a:p>
                  </a:txBody>
                  <a:tcPr/>
                </a:tc>
                <a:tc>
                  <a:txBody>
                    <a:bodyPr/>
                    <a:lstStyle/>
                    <a:p>
                      <a:pPr algn="ctr"/>
                      <a:r>
                        <a:rPr lang="en-US" sz="1200" dirty="0" smtClean="0"/>
                        <a:t>($115,000)</a:t>
                      </a:r>
                      <a:endParaRPr lang="en-US" sz="1200" dirty="0"/>
                    </a:p>
                  </a:txBody>
                  <a:tcPr/>
                </a:tc>
              </a:tr>
              <a:tr h="286100">
                <a:tc>
                  <a:txBody>
                    <a:bodyPr/>
                    <a:lstStyle/>
                    <a:p>
                      <a:r>
                        <a:rPr lang="en-US" sz="1200" b="0" dirty="0" smtClean="0"/>
                        <a:t>Unbudgeted Classified Staff (WIS/WPS </a:t>
                      </a:r>
                      <a:r>
                        <a:rPr lang="en-US" sz="1200" b="0" dirty="0" err="1" smtClean="0"/>
                        <a:t>Beh</a:t>
                      </a:r>
                      <a:r>
                        <a:rPr lang="en-US" sz="1200" b="0" dirty="0" smtClean="0"/>
                        <a:t> Support, Registrar,</a:t>
                      </a:r>
                      <a:r>
                        <a:rPr lang="en-US" sz="1200" b="0" baseline="0" dirty="0" smtClean="0"/>
                        <a:t> FCRC, Truancy Spec, Special Education 1:1 Paras, Bus Drivers)</a:t>
                      </a:r>
                      <a:endParaRPr lang="en-US" sz="1200" b="0" dirty="0"/>
                    </a:p>
                  </a:txBody>
                  <a:tcPr/>
                </a:tc>
                <a:tc>
                  <a:txBody>
                    <a:bodyPr/>
                    <a:lstStyle/>
                    <a:p>
                      <a:pPr algn="ctr"/>
                      <a:endParaRPr lang="en-US" sz="1200" dirty="0" smtClean="0"/>
                    </a:p>
                    <a:p>
                      <a:pPr algn="ctr"/>
                      <a:r>
                        <a:rPr lang="en-US" sz="1200" dirty="0" smtClean="0"/>
                        <a:t>($ 242,000)</a:t>
                      </a:r>
                      <a:endParaRPr lang="en-US" sz="1200" dirty="0"/>
                    </a:p>
                  </a:txBody>
                  <a:tcPr/>
                </a:tc>
              </a:tr>
              <a:tr h="286100">
                <a:tc>
                  <a:txBody>
                    <a:bodyPr/>
                    <a:lstStyle/>
                    <a:p>
                      <a:r>
                        <a:rPr lang="en-US" sz="1200" b="0" dirty="0" err="1" smtClean="0"/>
                        <a:t>Under</a:t>
                      </a:r>
                      <a:r>
                        <a:rPr lang="en-US" sz="1200" b="0" baseline="0" dirty="0" err="1" smtClean="0"/>
                        <a:t>budgeted</a:t>
                      </a:r>
                      <a:r>
                        <a:rPr lang="en-US" sz="1200" b="0" baseline="0" dirty="0" smtClean="0"/>
                        <a:t> Classified Overtime and Extra Time</a:t>
                      </a:r>
                      <a:endParaRPr lang="en-US" sz="1200" b="0" dirty="0"/>
                    </a:p>
                  </a:txBody>
                  <a:tcPr/>
                </a:tc>
                <a:tc>
                  <a:txBody>
                    <a:bodyPr/>
                    <a:lstStyle/>
                    <a:p>
                      <a:pPr algn="ctr"/>
                      <a:r>
                        <a:rPr lang="en-US" sz="1200" dirty="0" smtClean="0"/>
                        <a:t>($152,000)</a:t>
                      </a:r>
                      <a:endParaRPr lang="en-US" sz="1200" dirty="0"/>
                    </a:p>
                  </a:txBody>
                  <a:tcPr/>
                </a:tc>
              </a:tr>
              <a:tr h="286100">
                <a:tc>
                  <a:txBody>
                    <a:bodyPr/>
                    <a:lstStyle/>
                    <a:p>
                      <a:r>
                        <a:rPr lang="en-US" sz="1200" b="0" dirty="0" smtClean="0"/>
                        <a:t>Additional Transfer to CPF for KWRL Fiber</a:t>
                      </a:r>
                      <a:r>
                        <a:rPr lang="en-US" sz="1200" b="0" baseline="0" dirty="0" smtClean="0"/>
                        <a:t> Loop</a:t>
                      </a:r>
                      <a:endParaRPr lang="en-US" sz="1200" b="0" dirty="0"/>
                    </a:p>
                  </a:txBody>
                  <a:tcPr/>
                </a:tc>
                <a:tc>
                  <a:txBody>
                    <a:bodyPr/>
                    <a:lstStyle/>
                    <a:p>
                      <a:pPr algn="ctr"/>
                      <a:r>
                        <a:rPr lang="en-US" sz="1200" dirty="0" smtClean="0"/>
                        <a:t>($18,500)</a:t>
                      </a:r>
                      <a:endParaRPr lang="en-US" sz="1200" dirty="0"/>
                    </a:p>
                  </a:txBody>
                  <a:tcPr/>
                </a:tc>
              </a:tr>
              <a:tr h="286100">
                <a:tc>
                  <a:txBody>
                    <a:bodyPr/>
                    <a:lstStyle/>
                    <a:p>
                      <a:r>
                        <a:rPr lang="en-US" sz="1200" b="0" dirty="0" smtClean="0"/>
                        <a:t>Unbudgeted</a:t>
                      </a:r>
                      <a:r>
                        <a:rPr lang="en-US" sz="1200" b="0" baseline="0" dirty="0" smtClean="0"/>
                        <a:t> Maintenance/Utilities</a:t>
                      </a:r>
                      <a:endParaRPr lang="en-US" sz="1200" b="0" dirty="0"/>
                    </a:p>
                  </a:txBody>
                  <a:tcPr/>
                </a:tc>
                <a:tc>
                  <a:txBody>
                    <a:bodyPr/>
                    <a:lstStyle/>
                    <a:p>
                      <a:pPr algn="ctr"/>
                      <a:r>
                        <a:rPr lang="en-US" sz="1200" dirty="0" smtClean="0"/>
                        <a:t>($81,000)</a:t>
                      </a:r>
                      <a:endParaRPr lang="en-US" sz="1200" dirty="0"/>
                    </a:p>
                  </a:txBody>
                  <a:tcPr/>
                </a:tc>
              </a:tr>
              <a:tr h="286100">
                <a:tc>
                  <a:txBody>
                    <a:bodyPr/>
                    <a:lstStyle/>
                    <a:p>
                      <a:pPr algn="l"/>
                      <a:r>
                        <a:rPr lang="en-US" sz="1200" dirty="0" smtClean="0"/>
                        <a:t>Daycare Expenditures</a:t>
                      </a:r>
                      <a:r>
                        <a:rPr lang="en-US" sz="1200" baseline="0" dirty="0" smtClean="0"/>
                        <a:t>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($ 22,000)</a:t>
                      </a:r>
                    </a:p>
                  </a:txBody>
                  <a:tcPr/>
                </a:tc>
              </a:tr>
              <a:tr h="286100">
                <a:tc>
                  <a:txBody>
                    <a:bodyPr/>
                    <a:lstStyle/>
                    <a:p>
                      <a:pPr algn="l"/>
                      <a:r>
                        <a:rPr lang="en-US" sz="1200" baseline="0" dirty="0" smtClean="0"/>
                        <a:t>Daycare Revenues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60,000</a:t>
                      </a:r>
                    </a:p>
                  </a:txBody>
                  <a:tcPr/>
                </a:tc>
              </a:tr>
              <a:tr h="286100">
                <a:tc>
                  <a:txBody>
                    <a:bodyPr/>
                    <a:lstStyle/>
                    <a:p>
                      <a:r>
                        <a:rPr lang="en-US" sz="1200" dirty="0" smtClean="0"/>
                        <a:t>Benefits</a:t>
                      </a:r>
                      <a:r>
                        <a:rPr lang="en-US" sz="1200" baseline="0" dirty="0" smtClean="0"/>
                        <a:t> Budgeted for Capacity</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$120,000</a:t>
                      </a:r>
                    </a:p>
                  </a:txBody>
                  <a:tcPr/>
                </a:tc>
              </a:tr>
              <a:tr h="286100">
                <a:tc>
                  <a:txBody>
                    <a:bodyPr/>
                    <a:lstStyle/>
                    <a:p>
                      <a:r>
                        <a:rPr lang="en-US" sz="1200" dirty="0" err="1" smtClean="0"/>
                        <a:t>Pcard</a:t>
                      </a:r>
                      <a:r>
                        <a:rPr lang="en-US" sz="1200" dirty="0" smtClean="0"/>
                        <a:t> Rebate/Administrative Match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45,000</a:t>
                      </a:r>
                    </a:p>
                  </a:txBody>
                  <a:tcPr/>
                </a:tc>
              </a:tr>
              <a:tr h="286100">
                <a:tc>
                  <a:txBody>
                    <a:bodyPr/>
                    <a:lstStyle/>
                    <a:p>
                      <a:r>
                        <a:rPr lang="en-US" sz="1200" dirty="0" smtClean="0"/>
                        <a:t>53.4 Students Over Budget (not including Running Start)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$330,000</a:t>
                      </a:r>
                    </a:p>
                  </a:txBody>
                  <a:tcPr/>
                </a:tc>
              </a:tr>
              <a:tr h="286100">
                <a:tc>
                  <a:txBody>
                    <a:bodyPr/>
                    <a:lstStyle/>
                    <a:p>
                      <a:r>
                        <a:rPr lang="en-US" sz="1200" dirty="0" smtClean="0"/>
                        <a:t>30 Special Ed Students Over Budget ($172,000)/Safety</a:t>
                      </a:r>
                      <a:r>
                        <a:rPr lang="en-US" sz="1200" baseline="0" dirty="0" smtClean="0"/>
                        <a:t> Net Greater than Budget ($56,000)</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$220,000</a:t>
                      </a:r>
                    </a:p>
                  </a:txBody>
                  <a:tcPr/>
                </a:tc>
              </a:tr>
              <a:tr h="314710">
                <a:tc>
                  <a:txBody>
                    <a:bodyPr/>
                    <a:lstStyle/>
                    <a:p>
                      <a:r>
                        <a:rPr lang="en-US" sz="1200" dirty="0" smtClean="0"/>
                        <a:t>      Total</a:t>
                      </a:r>
                      <a:r>
                        <a:rPr lang="en-US" sz="1200" baseline="0" dirty="0" smtClean="0"/>
                        <a:t> </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$ 89,500</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3715123412"/>
              </p:ext>
            </p:extLst>
          </p:nvPr>
        </p:nvGraphicFramePr>
        <p:xfrm>
          <a:off x="533400" y="1905000"/>
          <a:ext cx="6934200" cy="4038600"/>
        </p:xfrm>
        <a:graphic>
          <a:graphicData uri="http://schemas.openxmlformats.org/drawingml/2006/table">
            <a:tbl>
              <a:tblPr firstRow="1" bandRow="1">
                <a:tableStyleId>{5C22544A-7EE6-4342-B048-85BDC9FD1C3A}</a:tableStyleId>
              </a:tblPr>
              <a:tblGrid>
                <a:gridCol w="3733800"/>
                <a:gridCol w="1676400"/>
                <a:gridCol w="15240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2016-2017</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2015-2016</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832,000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660,020</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$1,683,250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$1,510,700</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405,700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433,150</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$1,198,000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$1,096,660</a:t>
                      </a:r>
                      <a:endParaRPr lang="en-US" sz="1400" b="0" i="0" u="none" strike="noStrike" baseline="0" dirty="0">
                        <a:effectLst/>
                        <a:latin typeface="+mj-lt"/>
                      </a:endParaRPr>
                    </a:p>
                  </a:txBody>
                  <a:tcPr marL="9525" marR="9525" marT="9525" marB="0" anchor="b"/>
                </a:tc>
              </a:tr>
              <a:tr h="304800">
                <a:tc>
                  <a:txBody>
                    <a:bodyPr/>
                    <a:lstStyle/>
                    <a:p>
                      <a:r>
                        <a:rPr lang="en-US" sz="1400" dirty="0" smtClean="0"/>
                        <a:t>Supplies/Services/Travel/Utilities/Insurance</a:t>
                      </a:r>
                      <a:endParaRPr lang="en-US" sz="1400" dirty="0"/>
                    </a:p>
                  </a:txBody>
                  <a:tcPr/>
                </a:tc>
                <a:tc>
                  <a:txBody>
                    <a:bodyPr/>
                    <a:lstStyle/>
                    <a:p>
                      <a:pPr algn="ctr" fontAlgn="b"/>
                      <a:r>
                        <a:rPr lang="en-US" sz="1400" b="0" i="0" u="none" strike="noStrike" baseline="0" dirty="0" smtClean="0">
                          <a:effectLst/>
                          <a:latin typeface="+mj-lt"/>
                        </a:rPr>
                        <a:t>$   169,000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469,200</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a:t>
                      </a:r>
                      <a:r>
                        <a:rPr lang="en-US" sz="1400" baseline="0" dirty="0" smtClean="0">
                          <a:latin typeface="+mj-lt"/>
                        </a:rPr>
                        <a:t>115,00</a:t>
                      </a:r>
                      <a:r>
                        <a:rPr lang="en-US" sz="1400" dirty="0" smtClean="0">
                          <a:latin typeface="+mj-lt"/>
                        </a:rPr>
                        <a:t>0</a:t>
                      </a:r>
                      <a:endParaRPr lang="en-US" sz="1400" dirty="0">
                        <a:latin typeface="+mj-lt"/>
                      </a:endParaRPr>
                    </a:p>
                  </a:txBody>
                  <a:tcPr/>
                </a:tc>
                <a:tc>
                  <a:txBody>
                    <a:bodyPr/>
                    <a:lstStyle/>
                    <a:p>
                      <a:pPr algn="ctr"/>
                      <a:r>
                        <a:rPr lang="en-US" sz="1400" dirty="0" smtClean="0">
                          <a:latin typeface="+mj-lt"/>
                        </a:rPr>
                        <a:t>$   </a:t>
                      </a:r>
                      <a:r>
                        <a:rPr lang="en-US" sz="1400" baseline="0" dirty="0" smtClean="0">
                          <a:latin typeface="+mj-lt"/>
                        </a:rPr>
                        <a:t>  </a:t>
                      </a:r>
                      <a:r>
                        <a:rPr lang="en-US" sz="1400" dirty="0" smtClean="0">
                          <a:latin typeface="+mj-lt"/>
                        </a:rPr>
                        <a:t>85,250</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462,200</a:t>
                      </a:r>
                      <a:endParaRPr lang="en-US" sz="1400" dirty="0">
                        <a:latin typeface="+mj-lt"/>
                      </a:endParaRPr>
                    </a:p>
                  </a:txBody>
                  <a:tcPr/>
                </a:tc>
                <a:tc>
                  <a:txBody>
                    <a:bodyPr/>
                    <a:lstStyle/>
                    <a:p>
                      <a:pPr algn="ctr"/>
                      <a:r>
                        <a:rPr lang="en-US" sz="1400" dirty="0" smtClean="0">
                          <a:latin typeface="+mj-lt"/>
                        </a:rPr>
                        <a:t>$   432,042</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604,400</a:t>
                      </a:r>
                      <a:endParaRPr lang="en-US" sz="1400" dirty="0">
                        <a:latin typeface="+mj-lt"/>
                      </a:endParaRPr>
                    </a:p>
                  </a:txBody>
                  <a:tcPr/>
                </a:tc>
                <a:tc>
                  <a:txBody>
                    <a:bodyPr/>
                    <a:lstStyle/>
                    <a:p>
                      <a:pPr algn="ctr"/>
                      <a:r>
                        <a:rPr lang="en-US" sz="1400" dirty="0" smtClean="0">
                          <a:latin typeface="+mj-lt"/>
                        </a:rPr>
                        <a:t>$   448,800</a:t>
                      </a:r>
                      <a:endParaRPr lang="en-US" sz="1400" dirty="0">
                        <a:latin typeface="+mj-lt"/>
                      </a:endParaRPr>
                    </a:p>
                  </a:txBody>
                  <a:tcPr/>
                </a:tc>
              </a:tr>
              <a:tr h="304800">
                <a:tc>
                  <a:txBody>
                    <a:bodyPr/>
                    <a:lstStyle/>
                    <a:p>
                      <a:r>
                        <a:rPr lang="en-US" sz="1400" smtClean="0"/>
                        <a:t>Food Service Program</a:t>
                      </a:r>
                      <a:endParaRPr lang="en-US" sz="1400" dirty="0"/>
                    </a:p>
                  </a:txBody>
                  <a:tcPr/>
                </a:tc>
                <a:tc>
                  <a:txBody>
                    <a:bodyPr/>
                    <a:lstStyle/>
                    <a:p>
                      <a:pPr algn="ctr"/>
                      <a:r>
                        <a:rPr lang="en-US" sz="1400" dirty="0" smtClean="0">
                          <a:latin typeface="+mj-lt"/>
                        </a:rPr>
                        <a:t>$</a:t>
                      </a:r>
                      <a:r>
                        <a:rPr lang="en-US" sz="1400" baseline="0" dirty="0" smtClean="0">
                          <a:latin typeface="+mj-lt"/>
                        </a:rPr>
                        <a:t>   132,000</a:t>
                      </a:r>
                      <a:endParaRPr lang="en-US" sz="1400" dirty="0">
                        <a:latin typeface="+mj-lt"/>
                      </a:endParaRPr>
                    </a:p>
                  </a:txBody>
                  <a:tcPr/>
                </a:tc>
                <a:tc>
                  <a:txBody>
                    <a:bodyPr/>
                    <a:lstStyle/>
                    <a:p>
                      <a:pPr algn="ctr"/>
                      <a:r>
                        <a:rPr lang="en-US" sz="1400" dirty="0" smtClean="0">
                          <a:latin typeface="+mj-lt"/>
                        </a:rPr>
                        <a:t>$     85,300</a:t>
                      </a:r>
                    </a:p>
                  </a:txBody>
                  <a:tcPr/>
                </a:tc>
              </a:tr>
              <a:tr h="304800">
                <a:tc>
                  <a:txBody>
                    <a:bodyPr/>
                    <a:lstStyle/>
                    <a:p>
                      <a:r>
                        <a:rPr lang="en-US" sz="1400" dirty="0" smtClean="0"/>
                        <a:t>To/From</a:t>
                      </a:r>
                      <a:r>
                        <a:rPr lang="en-US" sz="1400" baseline="0" dirty="0" smtClean="0"/>
                        <a:t> Transportation/Utilities</a:t>
                      </a:r>
                      <a:endParaRPr lang="en-US" sz="1400" dirty="0"/>
                    </a:p>
                  </a:txBody>
                  <a:tcPr/>
                </a:tc>
                <a:tc>
                  <a:txBody>
                    <a:bodyPr/>
                    <a:lstStyle/>
                    <a:p>
                      <a:pPr algn="ctr"/>
                      <a:r>
                        <a:rPr lang="en-US" sz="1400" dirty="0" smtClean="0">
                          <a:latin typeface="+mj-lt"/>
                        </a:rPr>
                        <a:t>$   170,000</a:t>
                      </a:r>
                      <a:endParaRPr lang="en-US" sz="1400" dirty="0">
                        <a:latin typeface="+mj-lt"/>
                      </a:endParaRPr>
                    </a:p>
                  </a:txBody>
                  <a:tcPr/>
                </a:tc>
                <a:tc>
                  <a:txBody>
                    <a:bodyPr/>
                    <a:lstStyle/>
                    <a:p>
                      <a:pPr algn="ctr"/>
                      <a:r>
                        <a:rPr lang="en-US" sz="1400" dirty="0" smtClean="0">
                          <a:latin typeface="+mj-lt"/>
                        </a:rPr>
                        <a:t>$     46,000</a:t>
                      </a:r>
                      <a:endParaRPr lang="en-US" sz="1400" dirty="0">
                        <a:latin typeface="+mj-lt"/>
                      </a:endParaRPr>
                    </a:p>
                  </a:txBody>
                  <a:tcPr/>
                </a:tc>
              </a:tr>
              <a:tr h="304800">
                <a:tc>
                  <a:txBody>
                    <a:bodyPr/>
                    <a:lstStyle/>
                    <a:p>
                      <a:r>
                        <a:rPr lang="en-US" sz="1400" dirty="0" smtClean="0"/>
                        <a:t>KWRL</a:t>
                      </a:r>
                      <a:r>
                        <a:rPr lang="en-US" sz="1400" baseline="0" dirty="0" smtClean="0"/>
                        <a:t>  Fiber Loop</a:t>
                      </a:r>
                      <a:endParaRPr lang="en-US" sz="1400" dirty="0"/>
                    </a:p>
                  </a:txBody>
                  <a:tcPr/>
                </a:tc>
                <a:tc>
                  <a:txBody>
                    <a:bodyPr/>
                    <a:lstStyle/>
                    <a:p>
                      <a:pPr algn="ctr"/>
                      <a:r>
                        <a:rPr lang="en-US" sz="1400" dirty="0" smtClean="0">
                          <a:latin typeface="+mj-lt"/>
                        </a:rPr>
                        <a:t>$     18,500</a:t>
                      </a:r>
                      <a:endParaRPr lang="en-US" sz="1400" dirty="0">
                        <a:latin typeface="+mj-lt"/>
                      </a:endParaRPr>
                    </a:p>
                  </a:txBody>
                  <a:tcPr/>
                </a:tc>
                <a:tc>
                  <a:txBody>
                    <a:bodyPr/>
                    <a:lstStyle/>
                    <a:p>
                      <a:pPr algn="ctr"/>
                      <a:r>
                        <a:rPr lang="en-US" sz="1400" dirty="0" smtClean="0">
                          <a:latin typeface="+mj-lt"/>
                        </a:rPr>
                        <a:t>$   173,000</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649837905"/>
              </p:ext>
            </p:extLst>
          </p:nvPr>
        </p:nvGraphicFramePr>
        <p:xfrm>
          <a:off x="914400" y="2057400"/>
          <a:ext cx="6781800" cy="3337560"/>
        </p:xfrm>
        <a:graphic>
          <a:graphicData uri="http://schemas.openxmlformats.org/drawingml/2006/table">
            <a:tbl>
              <a:tblPr firstRow="1" bandRow="1">
                <a:tableStyleId>{073A0DAA-6AF3-43AB-8588-CEC1D06C72B9}</a:tableStyleId>
              </a:tblPr>
              <a:tblGrid>
                <a:gridCol w="2743200"/>
                <a:gridCol w="1524000"/>
                <a:gridCol w="1295400"/>
                <a:gridCol w="1219200"/>
              </a:tblGrid>
              <a:tr h="370840">
                <a:tc>
                  <a:txBody>
                    <a:bodyPr/>
                    <a:lstStyle/>
                    <a:p>
                      <a:r>
                        <a:rPr lang="en-US" dirty="0" smtClean="0"/>
                        <a:t>Source of Funds</a:t>
                      </a:r>
                      <a:endParaRPr lang="en-US" dirty="0"/>
                    </a:p>
                  </a:txBody>
                  <a:tcPr/>
                </a:tc>
                <a:tc>
                  <a:txBody>
                    <a:bodyPr/>
                    <a:lstStyle/>
                    <a:p>
                      <a:pPr algn="r"/>
                      <a:r>
                        <a:rPr lang="en-US" dirty="0" smtClean="0"/>
                        <a:t>Amount</a:t>
                      </a:r>
                      <a:endParaRPr lang="en-US" dirty="0"/>
                    </a:p>
                  </a:txBody>
                  <a:tcPr/>
                </a:tc>
                <a:tc>
                  <a:txBody>
                    <a:bodyPr/>
                    <a:lstStyle/>
                    <a:p>
                      <a:r>
                        <a:rPr lang="en-US" dirty="0" smtClean="0"/>
                        <a:t>%</a:t>
                      </a:r>
                      <a:r>
                        <a:rPr lang="en-US" baseline="0" dirty="0" smtClean="0"/>
                        <a:t> 16-17</a:t>
                      </a:r>
                      <a:endParaRPr lang="en-US" dirty="0"/>
                    </a:p>
                  </a:txBody>
                  <a:tcPr/>
                </a:tc>
                <a:tc>
                  <a:txBody>
                    <a:bodyPr/>
                    <a:lstStyle/>
                    <a:p>
                      <a:r>
                        <a:rPr lang="en-US" dirty="0" smtClean="0"/>
                        <a:t>%</a:t>
                      </a:r>
                      <a:r>
                        <a:rPr lang="en-US" baseline="0" dirty="0" smtClean="0"/>
                        <a:t> 15-16</a:t>
                      </a:r>
                      <a:endParaRPr lang="en-US" dirty="0"/>
                    </a:p>
                  </a:txBody>
                  <a:tcPr/>
                </a:tc>
              </a:tr>
              <a:tr h="370840">
                <a:tc>
                  <a:txBody>
                    <a:bodyPr/>
                    <a:lstStyle/>
                    <a:p>
                      <a:r>
                        <a:rPr lang="en-US" dirty="0" smtClean="0"/>
                        <a:t>Local Taxes (Levy)</a:t>
                      </a:r>
                      <a:endParaRPr lang="en-US" dirty="0"/>
                    </a:p>
                  </a:txBody>
                  <a:tcPr/>
                </a:tc>
                <a:tc>
                  <a:txBody>
                    <a:bodyPr/>
                    <a:lstStyle/>
                    <a:p>
                      <a:pPr algn="r"/>
                      <a:r>
                        <a:rPr lang="en-US" dirty="0" smtClean="0"/>
                        <a:t>$   4,115,523</a:t>
                      </a:r>
                      <a:endParaRPr lang="en-US" dirty="0"/>
                    </a:p>
                  </a:txBody>
                  <a:tcPr/>
                </a:tc>
                <a:tc>
                  <a:txBody>
                    <a:bodyPr/>
                    <a:lstStyle/>
                    <a:p>
                      <a:pPr algn="r"/>
                      <a:r>
                        <a:rPr lang="en-US" dirty="0" smtClean="0"/>
                        <a:t>13.6%</a:t>
                      </a:r>
                      <a:endParaRPr lang="en-US" dirty="0"/>
                    </a:p>
                  </a:txBody>
                  <a:tcPr/>
                </a:tc>
                <a:tc>
                  <a:txBody>
                    <a:bodyPr/>
                    <a:lstStyle/>
                    <a:p>
                      <a:pPr algn="r"/>
                      <a:r>
                        <a:rPr lang="en-US" dirty="0" smtClean="0"/>
                        <a:t>13.8%</a:t>
                      </a:r>
                      <a:endParaRPr lang="en-US" dirty="0"/>
                    </a:p>
                  </a:txBody>
                  <a:tcPr/>
                </a:tc>
              </a:tr>
              <a:tr h="370840">
                <a:tc>
                  <a:txBody>
                    <a:bodyPr/>
                    <a:lstStyle/>
                    <a:p>
                      <a:r>
                        <a:rPr lang="en-US" dirty="0" smtClean="0"/>
                        <a:t>Local Receipts</a:t>
                      </a:r>
                      <a:endParaRPr lang="en-US" dirty="0"/>
                    </a:p>
                  </a:txBody>
                  <a:tcPr/>
                </a:tc>
                <a:tc>
                  <a:txBody>
                    <a:bodyPr/>
                    <a:lstStyle/>
                    <a:p>
                      <a:pPr algn="r"/>
                      <a:r>
                        <a:rPr lang="en-US" dirty="0" smtClean="0"/>
                        <a:t>$      632,915</a:t>
                      </a:r>
                      <a:endParaRPr lang="en-US" dirty="0"/>
                    </a:p>
                  </a:txBody>
                  <a:tcPr/>
                </a:tc>
                <a:tc>
                  <a:txBody>
                    <a:bodyPr/>
                    <a:lstStyle/>
                    <a:p>
                      <a:pPr algn="r"/>
                      <a:r>
                        <a:rPr lang="en-US" dirty="0" smtClean="0"/>
                        <a:t>2.1%</a:t>
                      </a:r>
                      <a:endParaRPr lang="en-US" dirty="0"/>
                    </a:p>
                  </a:txBody>
                  <a:tcPr/>
                </a:tc>
                <a:tc>
                  <a:txBody>
                    <a:bodyPr/>
                    <a:lstStyle/>
                    <a:p>
                      <a:pPr algn="r"/>
                      <a:r>
                        <a:rPr lang="en-US" dirty="0" smtClean="0"/>
                        <a:t>2.0%</a:t>
                      </a:r>
                      <a:endParaRPr lang="en-US" dirty="0"/>
                    </a:p>
                  </a:txBody>
                  <a:tcPr/>
                </a:tc>
              </a:tr>
              <a:tr h="370840">
                <a:tc>
                  <a:txBody>
                    <a:bodyPr/>
                    <a:lstStyle/>
                    <a:p>
                      <a:r>
                        <a:rPr lang="en-US" dirty="0" smtClean="0"/>
                        <a:t>State</a:t>
                      </a:r>
                      <a:r>
                        <a:rPr lang="en-US" baseline="0" dirty="0" smtClean="0"/>
                        <a:t> Apportionment/LEA</a:t>
                      </a:r>
                      <a:endParaRPr lang="en-US" dirty="0"/>
                    </a:p>
                  </a:txBody>
                  <a:tcPr/>
                </a:tc>
                <a:tc>
                  <a:txBody>
                    <a:bodyPr/>
                    <a:lstStyle/>
                    <a:p>
                      <a:pPr algn="r"/>
                      <a:r>
                        <a:rPr lang="en-US" dirty="0" smtClean="0"/>
                        <a:t>$ 16,065,613</a:t>
                      </a:r>
                      <a:endParaRPr lang="en-US" dirty="0"/>
                    </a:p>
                  </a:txBody>
                  <a:tcPr/>
                </a:tc>
                <a:tc>
                  <a:txBody>
                    <a:bodyPr/>
                    <a:lstStyle/>
                    <a:p>
                      <a:pPr algn="r"/>
                      <a:r>
                        <a:rPr lang="en-US" dirty="0" smtClean="0"/>
                        <a:t>53.2%</a:t>
                      </a:r>
                      <a:endParaRPr lang="en-US" dirty="0"/>
                    </a:p>
                  </a:txBody>
                  <a:tcPr/>
                </a:tc>
                <a:tc>
                  <a:txBody>
                    <a:bodyPr/>
                    <a:lstStyle/>
                    <a:p>
                      <a:pPr algn="r"/>
                      <a:r>
                        <a:rPr lang="en-US" dirty="0" smtClean="0"/>
                        <a:t>53.9%</a:t>
                      </a:r>
                      <a:endParaRPr lang="en-US" dirty="0"/>
                    </a:p>
                  </a:txBody>
                  <a:tcPr/>
                </a:tc>
              </a:tr>
              <a:tr h="370840">
                <a:tc>
                  <a:txBody>
                    <a:bodyPr/>
                    <a:lstStyle/>
                    <a:p>
                      <a:r>
                        <a:rPr lang="en-US" dirty="0" smtClean="0"/>
                        <a:t>State Special Purpose</a:t>
                      </a:r>
                      <a:endParaRPr lang="en-US" dirty="0"/>
                    </a:p>
                  </a:txBody>
                  <a:tcPr/>
                </a:tc>
                <a:tc>
                  <a:txBody>
                    <a:bodyPr/>
                    <a:lstStyle/>
                    <a:p>
                      <a:pPr algn="r"/>
                      <a:r>
                        <a:rPr lang="en-US" dirty="0" smtClean="0"/>
                        <a:t>$   6,545,977</a:t>
                      </a:r>
                      <a:endParaRPr lang="en-US" dirty="0"/>
                    </a:p>
                  </a:txBody>
                  <a:tcPr/>
                </a:tc>
                <a:tc>
                  <a:txBody>
                    <a:bodyPr/>
                    <a:lstStyle/>
                    <a:p>
                      <a:pPr algn="r"/>
                      <a:r>
                        <a:rPr lang="en-US" dirty="0" smtClean="0"/>
                        <a:t>21.8%</a:t>
                      </a:r>
                      <a:endParaRPr lang="en-US" dirty="0"/>
                    </a:p>
                  </a:txBody>
                  <a:tcPr/>
                </a:tc>
                <a:tc>
                  <a:txBody>
                    <a:bodyPr/>
                    <a:lstStyle/>
                    <a:p>
                      <a:pPr algn="r"/>
                      <a:r>
                        <a:rPr lang="en-US" dirty="0" smtClean="0"/>
                        <a:t>13.8%</a:t>
                      </a:r>
                      <a:endParaRPr lang="en-US" dirty="0"/>
                    </a:p>
                  </a:txBody>
                  <a:tcPr/>
                </a:tc>
              </a:tr>
              <a:tr h="370840">
                <a:tc>
                  <a:txBody>
                    <a:bodyPr/>
                    <a:lstStyle/>
                    <a:p>
                      <a:r>
                        <a:rPr lang="en-US" dirty="0" smtClean="0"/>
                        <a:t>Federal Funds</a:t>
                      </a:r>
                      <a:endParaRPr lang="en-US" sz="1200" dirty="0"/>
                    </a:p>
                  </a:txBody>
                  <a:tcPr/>
                </a:tc>
                <a:tc>
                  <a:txBody>
                    <a:bodyPr/>
                    <a:lstStyle/>
                    <a:p>
                      <a:pPr algn="r"/>
                      <a:r>
                        <a:rPr lang="en-US" dirty="0" smtClean="0"/>
                        <a:t>$   1,955,885</a:t>
                      </a:r>
                    </a:p>
                  </a:txBody>
                  <a:tcPr/>
                </a:tc>
                <a:tc>
                  <a:txBody>
                    <a:bodyPr/>
                    <a:lstStyle/>
                    <a:p>
                      <a:pPr algn="r"/>
                      <a:r>
                        <a:rPr lang="en-US" dirty="0" smtClean="0"/>
                        <a:t>6.5%</a:t>
                      </a:r>
                    </a:p>
                  </a:txBody>
                  <a:tcPr/>
                </a:tc>
                <a:tc>
                  <a:txBody>
                    <a:bodyPr/>
                    <a:lstStyle/>
                    <a:p>
                      <a:pPr algn="r"/>
                      <a:r>
                        <a:rPr lang="en-US" dirty="0" smtClean="0"/>
                        <a:t>6.2%</a:t>
                      </a:r>
                    </a:p>
                  </a:txBody>
                  <a:tcPr/>
                </a:tc>
              </a:tr>
              <a:tr h="370840">
                <a:tc>
                  <a:txBody>
                    <a:bodyPr/>
                    <a:lstStyle/>
                    <a:p>
                      <a:r>
                        <a:rPr lang="en-US" sz="1800" dirty="0" smtClean="0">
                          <a:latin typeface="Tw Cen MT" pitchFamily="34" charset="0"/>
                        </a:rPr>
                        <a:t>From</a:t>
                      </a:r>
                      <a:r>
                        <a:rPr lang="en-US" sz="1800" baseline="0" dirty="0" smtClean="0">
                          <a:latin typeface="Tw Cen MT" pitchFamily="34" charset="0"/>
                        </a:rPr>
                        <a:t> Other Districts/Entities</a:t>
                      </a:r>
                      <a:endParaRPr lang="en-US" sz="1800" dirty="0">
                        <a:latin typeface="Tw Cen MT" pitchFamily="34" charset="0"/>
                      </a:endParaRPr>
                    </a:p>
                  </a:txBody>
                  <a:tcPr/>
                </a:tc>
                <a:tc>
                  <a:txBody>
                    <a:bodyPr/>
                    <a:lstStyle/>
                    <a:p>
                      <a:pPr algn="r"/>
                      <a:r>
                        <a:rPr lang="en-US" sz="1800" dirty="0" smtClean="0"/>
                        <a:t>$      595,808</a:t>
                      </a:r>
                    </a:p>
                  </a:txBody>
                  <a:tcPr/>
                </a:tc>
                <a:tc>
                  <a:txBody>
                    <a:bodyPr/>
                    <a:lstStyle/>
                    <a:p>
                      <a:pPr algn="r"/>
                      <a:r>
                        <a:rPr lang="en-US" sz="1800" dirty="0" smtClean="0"/>
                        <a:t>2.0%</a:t>
                      </a:r>
                    </a:p>
                  </a:txBody>
                  <a:tcPr/>
                </a:tc>
                <a:tc>
                  <a:txBody>
                    <a:bodyPr/>
                    <a:lstStyle/>
                    <a:p>
                      <a:pPr algn="r"/>
                      <a:r>
                        <a:rPr lang="en-US" sz="1800" dirty="0" smtClean="0"/>
                        <a:t>9.9%</a:t>
                      </a:r>
                    </a:p>
                  </a:txBody>
                  <a:tcPr/>
                </a:tc>
              </a:tr>
              <a:tr h="370840">
                <a:tc>
                  <a:txBody>
                    <a:bodyPr/>
                    <a:lstStyle/>
                    <a:p>
                      <a:r>
                        <a:rPr lang="en-US" dirty="0" smtClean="0"/>
                        <a:t>Operating</a:t>
                      </a:r>
                      <a:r>
                        <a:rPr lang="en-US" baseline="0" dirty="0" smtClean="0"/>
                        <a:t> Transfer</a:t>
                      </a:r>
                      <a:endParaRPr lang="en-US" dirty="0"/>
                    </a:p>
                  </a:txBody>
                  <a:tcPr/>
                </a:tc>
                <a:tc>
                  <a:txBody>
                    <a:bodyPr/>
                    <a:lstStyle/>
                    <a:p>
                      <a:pPr algn="r"/>
                      <a:r>
                        <a:rPr lang="en-US" dirty="0" smtClean="0"/>
                        <a:t>$      250,000</a:t>
                      </a:r>
                    </a:p>
                  </a:txBody>
                  <a:tcPr/>
                </a:tc>
                <a:tc>
                  <a:txBody>
                    <a:bodyPr/>
                    <a:lstStyle/>
                    <a:p>
                      <a:pPr algn="r"/>
                      <a:r>
                        <a:rPr lang="en-US" dirty="0" smtClean="0"/>
                        <a:t>.8%</a:t>
                      </a:r>
                      <a:endParaRPr lang="en-US" dirty="0"/>
                    </a:p>
                  </a:txBody>
                  <a:tcPr/>
                </a:tc>
                <a:tc>
                  <a:txBody>
                    <a:bodyPr/>
                    <a:lstStyle/>
                    <a:p>
                      <a:pPr algn="r"/>
                      <a:r>
                        <a:rPr lang="en-US" dirty="0" smtClean="0"/>
                        <a:t>.4%</a:t>
                      </a:r>
                      <a:endParaRPr lang="en-US" dirty="0"/>
                    </a:p>
                  </a:txBody>
                  <a:tcPr/>
                </a:tc>
              </a:tr>
              <a:tr h="370840">
                <a:tc>
                  <a:txBody>
                    <a:bodyPr/>
                    <a:lstStyle/>
                    <a:p>
                      <a:r>
                        <a:rPr lang="en-US" dirty="0" smtClean="0"/>
                        <a:t>Total Revenues</a:t>
                      </a:r>
                      <a:endParaRPr lang="en-US" dirty="0"/>
                    </a:p>
                  </a:txBody>
                  <a:tcPr/>
                </a:tc>
                <a:tc>
                  <a:txBody>
                    <a:bodyPr/>
                    <a:lstStyle/>
                    <a:p>
                      <a:pPr algn="r"/>
                      <a:r>
                        <a:rPr lang="en-US" dirty="0" smtClean="0"/>
                        <a:t>$ 30,181,746</a:t>
                      </a:r>
                      <a:endParaRPr lang="en-US" dirty="0"/>
                    </a:p>
                  </a:txBody>
                  <a:tcPr/>
                </a:tc>
                <a:tc>
                  <a:txBody>
                    <a:bodyPr/>
                    <a:lstStyle/>
                    <a:p>
                      <a:pPr algn="r"/>
                      <a:r>
                        <a:rPr lang="en-US" dirty="0" smtClean="0"/>
                        <a:t>100%</a:t>
                      </a:r>
                      <a:endParaRPr lang="en-US" dirty="0"/>
                    </a:p>
                  </a:txBody>
                  <a:tcPr/>
                </a:tc>
                <a:tc>
                  <a:txBody>
                    <a:bodyPr/>
                    <a:lstStyle/>
                    <a:p>
                      <a:pPr algn="r"/>
                      <a:r>
                        <a:rPr lang="en-US" dirty="0" smtClean="0"/>
                        <a:t>100%</a:t>
                      </a:r>
                      <a:endParaRPr lang="en-U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smtClean="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1285360480"/>
              </p:ext>
            </p:extLst>
          </p:nvPr>
        </p:nvGraphicFramePr>
        <p:xfrm>
          <a:off x="533400" y="1524000"/>
          <a:ext cx="82296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smtClean="0"/>
              <a:t>Total Expenditures = $30,055,080</a:t>
            </a:r>
            <a:endParaRPr lang="en-US" dirty="0"/>
          </a:p>
        </p:txBody>
      </p:sp>
      <p:sp>
        <p:nvSpPr>
          <p:cNvPr id="11" name="TextBox 10"/>
          <p:cNvSpPr txBox="1"/>
          <p:nvPr/>
        </p:nvSpPr>
        <p:spPr>
          <a:xfrm>
            <a:off x="6400800" y="4648200"/>
            <a:ext cx="2514600" cy="707886"/>
          </a:xfrm>
          <a:prstGeom prst="rect">
            <a:avLst/>
          </a:prstGeom>
          <a:noFill/>
        </p:spPr>
        <p:txBody>
          <a:bodyPr wrap="square" rtlCol="0">
            <a:spAutoFit/>
          </a:bodyPr>
          <a:lstStyle/>
          <a:p>
            <a:r>
              <a:rPr lang="en-US" sz="1000" dirty="0" smtClean="0">
                <a:latin typeface="+mn-lt"/>
              </a:rPr>
              <a:t>                              15-16             16-17</a:t>
            </a:r>
          </a:p>
          <a:p>
            <a:r>
              <a:rPr lang="en-US" sz="1000" dirty="0" smtClean="0">
                <a:latin typeface="+mn-lt"/>
              </a:rPr>
              <a:t>Administrative   =    4.1%	 4.0%</a:t>
            </a:r>
          </a:p>
          <a:p>
            <a:r>
              <a:rPr lang="en-US" sz="1000" dirty="0" smtClean="0">
                <a:latin typeface="+mn-lt"/>
              </a:rPr>
              <a:t>Certificated      =  29.9%	24.4%</a:t>
            </a:r>
          </a:p>
          <a:p>
            <a:r>
              <a:rPr lang="en-US" sz="1000" dirty="0" smtClean="0">
                <a:latin typeface="+mn-lt"/>
              </a:rPr>
              <a:t>Classified         =  22.6%	23.3%</a:t>
            </a:r>
            <a:endParaRPr lang="en-US" sz="1000" dirty="0">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Salaries – All Programs</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841488991"/>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504046385"/>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$10,097,110</a:t>
            </a:r>
          </a:p>
          <a:p>
            <a:endParaRPr lang="en-US" sz="1400" dirty="0" smtClean="0">
              <a:latin typeface="Arial" pitchFamily="34" charset="0"/>
              <a:cs typeface="Arial" pitchFamily="34" charset="0"/>
            </a:endParaRP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$7,015,151</a:t>
            </a:r>
            <a:endParaRPr lang="en-US" sz="1400" dirty="0" smtClean="0">
              <a:latin typeface="Arial" pitchFamily="34" charset="0"/>
              <a:cs typeface="Arial" pitchFamily="34" charset="0"/>
            </a:endParaRPr>
          </a:p>
          <a:p>
            <a:endParaRPr lang="en-US" sz="14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Expenditures by Program-Comparison to Prior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714703844"/>
              </p:ext>
            </p:extLst>
          </p:nvPr>
        </p:nvGraphicFramePr>
        <p:xfrm>
          <a:off x="609600" y="20574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295400" y="647469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476999"/>
            <a:ext cx="1371600" cy="276999"/>
          </a:xfrm>
          <a:prstGeom prst="rect">
            <a:avLst/>
          </a:prstGeom>
          <a:noFill/>
        </p:spPr>
        <p:txBody>
          <a:bodyPr wrap="square" rtlCol="0">
            <a:spAutoFit/>
          </a:bodyPr>
          <a:lstStyle/>
          <a:p>
            <a:r>
              <a:rPr lang="en-US" sz="1200" dirty="0" smtClean="0"/>
              <a:t>2016-17</a:t>
            </a:r>
            <a:endParaRPr lang="en-US" sz="1200" dirty="0"/>
          </a:p>
        </p:txBody>
      </p:sp>
      <p:sp>
        <p:nvSpPr>
          <p:cNvPr id="12" name="Rectangle 11"/>
          <p:cNvSpPr/>
          <p:nvPr/>
        </p:nvSpPr>
        <p:spPr>
          <a:xfrm>
            <a:off x="3244273" y="6474690"/>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449199"/>
            <a:ext cx="1371600" cy="461665"/>
          </a:xfrm>
          <a:prstGeom prst="rect">
            <a:avLst/>
          </a:prstGeom>
          <a:noFill/>
        </p:spPr>
        <p:txBody>
          <a:bodyPr wrap="square" rtlCol="0">
            <a:spAutoFit/>
          </a:bodyPr>
          <a:lstStyle/>
          <a:p>
            <a:r>
              <a:rPr lang="en-US" sz="1200" dirty="0" smtClean="0"/>
              <a:t>2015-16</a:t>
            </a:r>
            <a:endParaRPr lang="en-US" sz="1200" dirty="0" smtClean="0"/>
          </a:p>
          <a:p>
            <a:endParaRPr lang="en-US" sz="1200"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9324</TotalTime>
  <Words>1256</Words>
  <Application>Microsoft Office PowerPoint</Application>
  <PresentationFormat>On-screen Show (4:3)</PresentationFormat>
  <Paragraphs>346</Paragraphs>
  <Slides>18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Tw Cen MT</vt:lpstr>
      <vt:lpstr>Wingdings</vt:lpstr>
      <vt:lpstr>Wingdings 2</vt:lpstr>
      <vt:lpstr>Median</vt:lpstr>
      <vt:lpstr>WOODLAND School District 2016-2017 Year End Financial Summary</vt:lpstr>
      <vt:lpstr>Historical Fund Balance Summary</vt:lpstr>
      <vt:lpstr>Fund Balance/Enrollment</vt:lpstr>
      <vt:lpstr>Unbudgeted Items Directly Affecting Total Fund Balance</vt:lpstr>
      <vt:lpstr>Levy Dollars</vt:lpstr>
      <vt:lpstr>General Fund Revenues</vt:lpstr>
      <vt:lpstr>Total Expenditures by Type</vt:lpstr>
      <vt:lpstr>Salaries – All Programs</vt:lpstr>
      <vt:lpstr>Expenditures by Program-Comparison to Prior Year</vt:lpstr>
      <vt:lpstr>Activities - General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573</cp:revision>
  <cp:lastPrinted>2014-11-20T22:39:06Z</cp:lastPrinted>
  <dcterms:created xsi:type="dcterms:W3CDTF">2010-10-18T22:51:52Z</dcterms:created>
  <dcterms:modified xsi:type="dcterms:W3CDTF">2017-11-21T22:04:52Z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