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charts/chart2.xml" ContentType="application/vnd.openxmlformats-officedocument.drawingml.chart+xml"/>
  <Override PartName="/ppt/notesSlides/notesSlide6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7.xml" ContentType="application/vnd.openxmlformats-officedocument.presentationml.notesSlide+xml"/>
  <Override PartName="/ppt/charts/chart5.xml" ContentType="application/vnd.openxmlformats-officedocument.drawingml.chart+xml"/>
  <Override PartName="/ppt/notesSlides/notesSlide8.xml" ContentType="application/vnd.openxmlformats-officedocument.presentationml.notesSlide+xml"/>
  <Override PartName="/ppt/charts/chart6.xml" ContentType="application/vnd.openxmlformats-officedocument.drawingml.chart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2"/>
  </p:notesMasterIdLst>
  <p:sldIdLst>
    <p:sldId id="380" r:id="rId2"/>
    <p:sldId id="1030" r:id="rId3"/>
    <p:sldId id="1033" r:id="rId4"/>
    <p:sldId id="268" r:id="rId5"/>
    <p:sldId id="316" r:id="rId6"/>
    <p:sldId id="963" r:id="rId7"/>
    <p:sldId id="991" r:id="rId8"/>
    <p:sldId id="992" r:id="rId9"/>
    <p:sldId id="1042" r:id="rId10"/>
    <p:sldId id="930" r:id="rId11"/>
    <p:sldId id="965" r:id="rId12"/>
    <p:sldId id="932" r:id="rId13"/>
    <p:sldId id="983" r:id="rId14"/>
    <p:sldId id="984" r:id="rId15"/>
    <p:sldId id="986" r:id="rId16"/>
    <p:sldId id="988" r:id="rId17"/>
    <p:sldId id="934" r:id="rId18"/>
    <p:sldId id="1004" r:id="rId19"/>
    <p:sldId id="996" r:id="rId20"/>
    <p:sldId id="949" r:id="rId21"/>
    <p:sldId id="951" r:id="rId22"/>
    <p:sldId id="955" r:id="rId23"/>
    <p:sldId id="957" r:id="rId24"/>
    <p:sldId id="959" r:id="rId25"/>
    <p:sldId id="1046" r:id="rId26"/>
    <p:sldId id="1036" r:id="rId27"/>
    <p:sldId id="884" r:id="rId28"/>
    <p:sldId id="1044" r:id="rId29"/>
    <p:sldId id="1045" r:id="rId30"/>
    <p:sldId id="401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134" autoAdjust="0"/>
    <p:restoredTop sz="94660"/>
  </p:normalViewPr>
  <p:slideViewPr>
    <p:cSldViewPr>
      <p:cViewPr varScale="1">
        <p:scale>
          <a:sx n="85" d="100"/>
          <a:sy n="85" d="100"/>
        </p:scale>
        <p:origin x="138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Pct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AB5C-4B0F-807C-8909810133B7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AB5C-4B0F-807C-8909810133B7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5-AB5C-4B0F-807C-8909810133B7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7-AB5C-4B0F-807C-8909810133B7}"/>
              </c:ext>
            </c:extLst>
          </c:dPt>
          <c:dPt>
            <c:idx val="4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9-AB5C-4B0F-807C-8909810133B7}"/>
              </c:ext>
            </c:extLst>
          </c:dPt>
          <c:dPt>
            <c:idx val="5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B-AB5C-4B0F-807C-8909810133B7}"/>
              </c:ext>
            </c:extLst>
          </c:dPt>
          <c:dPt>
            <c:idx val="7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D-AB5C-4B0F-807C-8909810133B7}"/>
              </c:ext>
            </c:extLst>
          </c:dPt>
          <c:dPt>
            <c:idx val="8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F-AB5C-4B0F-807C-8909810133B7}"/>
              </c:ext>
            </c:extLst>
          </c:dPt>
          <c:dPt>
            <c:idx val="9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1-AB5C-4B0F-807C-8909810133B7}"/>
              </c:ext>
            </c:extLst>
          </c:dPt>
          <c:dPt>
            <c:idx val="1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3-AB5C-4B0F-807C-8909810133B7}"/>
              </c:ext>
            </c:extLst>
          </c:dPt>
          <c:dPt>
            <c:idx val="1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5-AB5C-4B0F-807C-8909810133B7}"/>
              </c:ext>
            </c:extLst>
          </c:dPt>
          <c:dPt>
            <c:idx val="1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7-AB5C-4B0F-807C-8909810133B7}"/>
              </c:ext>
            </c:extLst>
          </c:dPt>
          <c:dPt>
            <c:idx val="14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9-AB5C-4B0F-807C-8909810133B7}"/>
              </c:ext>
            </c:extLst>
          </c:dPt>
          <c:dPt>
            <c:idx val="15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B-AB5C-4B0F-807C-8909810133B7}"/>
              </c:ext>
            </c:extLst>
          </c:dPt>
          <c:dPt>
            <c:idx val="16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D-AB5C-4B0F-807C-8909810133B7}"/>
              </c:ext>
            </c:extLst>
          </c:dPt>
          <c:dPt>
            <c:idx val="17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F-AB5C-4B0F-807C-8909810133B7}"/>
              </c:ext>
            </c:extLst>
          </c:dPt>
          <c:dPt>
            <c:idx val="18"/>
            <c:invertIfNegative val="0"/>
            <c:bubble3D val="0"/>
            <c:extLst>
              <c:ext xmlns:c16="http://schemas.microsoft.com/office/drawing/2014/chart" uri="{C3380CC4-5D6E-409C-BE32-E72D297353CC}">
                <c16:uniqueId val="{00000021-AB5C-4B0F-807C-8909810133B7}"/>
              </c:ext>
            </c:extLst>
          </c:dPt>
          <c:dPt>
            <c:idx val="19"/>
            <c:invertIfNegative val="0"/>
            <c:bubble3D val="0"/>
            <c:extLst>
              <c:ext xmlns:c16="http://schemas.microsoft.com/office/drawing/2014/chart" uri="{C3380CC4-5D6E-409C-BE32-E72D297353CC}">
                <c16:uniqueId val="{00000023-AB5C-4B0F-807C-8909810133B7}"/>
              </c:ext>
            </c:extLst>
          </c:dPt>
          <c:dPt>
            <c:idx val="2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25-AB5C-4B0F-807C-8909810133B7}"/>
              </c:ext>
            </c:extLst>
          </c:dPt>
          <c:dLbls>
            <c:dLbl>
              <c:idx val="0"/>
              <c:layout>
                <c:manualLayout>
                  <c:x val="8.3333333333333072E-3"/>
                  <c:y val="-2.252252252252252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B5C-4B0F-807C-8909810133B7}"/>
                </c:ext>
              </c:extLst>
            </c:dLbl>
            <c:dLbl>
              <c:idx val="1"/>
              <c:layout>
                <c:manualLayout>
                  <c:x val="1.3888888888888888E-2"/>
                  <c:y val="-1.351351351351352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AB5C-4B0F-807C-8909810133B7}"/>
                </c:ext>
              </c:extLst>
            </c:dLbl>
            <c:dLbl>
              <c:idx val="2"/>
              <c:layout>
                <c:manualLayout>
                  <c:x val="1.2500000000000001E-2"/>
                  <c:y val="-2.02702702702702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AB5C-4B0F-807C-8909810133B7}"/>
                </c:ext>
              </c:extLst>
            </c:dLbl>
            <c:dLbl>
              <c:idx val="3"/>
              <c:layout>
                <c:manualLayout>
                  <c:x val="4.1666666666666666E-3"/>
                  <c:y val="-2.252252252252260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AB5C-4B0F-807C-8909810133B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Sheet1!$A$2:$A$8</c:f>
              <c:strCache>
                <c:ptCount val="7"/>
                <c:pt idx="0">
                  <c:v>Woodland Middle School</c:v>
                </c:pt>
                <c:pt idx="1">
                  <c:v>Woodland Intermediate School</c:v>
                </c:pt>
                <c:pt idx="2">
                  <c:v>Woodland Primary School</c:v>
                </c:pt>
                <c:pt idx="3">
                  <c:v>Woodland High School</c:v>
                </c:pt>
                <c:pt idx="4">
                  <c:v>District-wide Services</c:v>
                </c:pt>
                <c:pt idx="5">
                  <c:v>Alternative Education</c:v>
                </c:pt>
                <c:pt idx="6">
                  <c:v>Yale School</c:v>
                </c:pt>
              </c:strCache>
            </c:strRef>
          </c:cat>
          <c:val>
            <c:numRef>
              <c:f>Sheet1!$B$2:$B$8</c:f>
              <c:numCache>
                <c:formatCode>0%</c:formatCode>
                <c:ptCount val="7"/>
                <c:pt idx="0">
                  <c:v>0.28999999999999998</c:v>
                </c:pt>
                <c:pt idx="1">
                  <c:v>0.210999995</c:v>
                </c:pt>
                <c:pt idx="2">
                  <c:v>0.19719999999999999</c:v>
                </c:pt>
                <c:pt idx="3">
                  <c:v>0.16969999699999999</c:v>
                </c:pt>
                <c:pt idx="4">
                  <c:v>0.100900002</c:v>
                </c:pt>
                <c:pt idx="5">
                  <c:v>2.29E-2</c:v>
                </c:pt>
                <c:pt idx="6">
                  <c:v>1.37E-2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6-AB5C-4B0F-807C-8909810133B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24752200"/>
        <c:axId val="424755728"/>
        <c:axId val="0"/>
      </c:bar3DChart>
      <c:catAx>
        <c:axId val="42475220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800" b="1"/>
            </a:pPr>
            <a:endParaRPr lang="en-US"/>
          </a:p>
        </c:txPr>
        <c:crossAx val="424755728"/>
        <c:crosses val="autoZero"/>
        <c:auto val="1"/>
        <c:lblAlgn val="ctr"/>
        <c:lblOffset val="100"/>
        <c:noMultiLvlLbl val="0"/>
      </c:catAx>
      <c:valAx>
        <c:axId val="424755728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en-US"/>
          </a:p>
        </c:txPr>
        <c:crossAx val="42475220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Pct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3CFA-4EC1-B587-AA718EEB68A2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3CFA-4EC1-B587-AA718EEB68A2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5-3CFA-4EC1-B587-AA718EEB68A2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7-3CFA-4EC1-B587-AA718EEB68A2}"/>
              </c:ext>
            </c:extLst>
          </c:dPt>
          <c:dPt>
            <c:idx val="4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9-3CFA-4EC1-B587-AA718EEB68A2}"/>
              </c:ext>
            </c:extLst>
          </c:dPt>
          <c:dPt>
            <c:idx val="5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B-3CFA-4EC1-B587-AA718EEB68A2}"/>
              </c:ext>
            </c:extLst>
          </c:dPt>
          <c:dPt>
            <c:idx val="7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D-3CFA-4EC1-B587-AA718EEB68A2}"/>
              </c:ext>
            </c:extLst>
          </c:dPt>
          <c:dPt>
            <c:idx val="8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F-3CFA-4EC1-B587-AA718EEB68A2}"/>
              </c:ext>
            </c:extLst>
          </c:dPt>
          <c:dPt>
            <c:idx val="9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1-3CFA-4EC1-B587-AA718EEB68A2}"/>
              </c:ext>
            </c:extLst>
          </c:dPt>
          <c:dPt>
            <c:idx val="1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3-3CFA-4EC1-B587-AA718EEB68A2}"/>
              </c:ext>
            </c:extLst>
          </c:dPt>
          <c:dPt>
            <c:idx val="1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5-3CFA-4EC1-B587-AA718EEB68A2}"/>
              </c:ext>
            </c:extLst>
          </c:dPt>
          <c:dPt>
            <c:idx val="1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7-3CFA-4EC1-B587-AA718EEB68A2}"/>
              </c:ext>
            </c:extLst>
          </c:dPt>
          <c:dPt>
            <c:idx val="14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9-3CFA-4EC1-B587-AA718EEB68A2}"/>
              </c:ext>
            </c:extLst>
          </c:dPt>
          <c:dPt>
            <c:idx val="15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B-3CFA-4EC1-B587-AA718EEB68A2}"/>
              </c:ext>
            </c:extLst>
          </c:dPt>
          <c:dPt>
            <c:idx val="16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D-3CFA-4EC1-B587-AA718EEB68A2}"/>
              </c:ext>
            </c:extLst>
          </c:dPt>
          <c:dPt>
            <c:idx val="17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F-3CFA-4EC1-B587-AA718EEB68A2}"/>
              </c:ext>
            </c:extLst>
          </c:dPt>
          <c:dPt>
            <c:idx val="18"/>
            <c:invertIfNegative val="0"/>
            <c:bubble3D val="0"/>
            <c:extLst>
              <c:ext xmlns:c16="http://schemas.microsoft.com/office/drawing/2014/chart" uri="{C3380CC4-5D6E-409C-BE32-E72D297353CC}">
                <c16:uniqueId val="{00000021-3CFA-4EC1-B587-AA718EEB68A2}"/>
              </c:ext>
            </c:extLst>
          </c:dPt>
          <c:dPt>
            <c:idx val="19"/>
            <c:invertIfNegative val="0"/>
            <c:bubble3D val="0"/>
            <c:extLst>
              <c:ext xmlns:c16="http://schemas.microsoft.com/office/drawing/2014/chart" uri="{C3380CC4-5D6E-409C-BE32-E72D297353CC}">
                <c16:uniqueId val="{00000023-3CFA-4EC1-B587-AA718EEB68A2}"/>
              </c:ext>
            </c:extLst>
          </c:dPt>
          <c:dPt>
            <c:idx val="2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25-3CFA-4EC1-B587-AA718EEB68A2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Sheet1!$A$2:$A$7</c:f>
              <c:strCache>
                <c:ptCount val="6"/>
                <c:pt idx="0">
                  <c:v>Administration</c:v>
                </c:pt>
                <c:pt idx="1">
                  <c:v>Other Support Staff (Food service, Transportation, Custodial/Maintenance, etc.)</c:v>
                </c:pt>
                <c:pt idx="2">
                  <c:v>Other</c:v>
                </c:pt>
                <c:pt idx="3">
                  <c:v>Educational Specialist (Counselor, Special Education, Librarian, etc.)</c:v>
                </c:pt>
                <c:pt idx="4">
                  <c:v>Instructional Aide/Paraprofessional</c:v>
                </c:pt>
                <c:pt idx="5">
                  <c:v>Classroom Teacher</c:v>
                </c:pt>
              </c:strCache>
            </c:strRef>
          </c:cat>
          <c:val>
            <c:numRef>
              <c:f>Sheet1!$B$2:$B$7</c:f>
              <c:numCache>
                <c:formatCode>0%</c:formatCode>
                <c:ptCount val="6"/>
                <c:pt idx="0">
                  <c:v>5.5799998000000003E-2</c:v>
                </c:pt>
                <c:pt idx="1">
                  <c:v>6.9700002999999996E-2</c:v>
                </c:pt>
                <c:pt idx="2">
                  <c:v>7.9000003999999999E-2</c:v>
                </c:pt>
                <c:pt idx="3">
                  <c:v>0.134800002</c:v>
                </c:pt>
                <c:pt idx="4">
                  <c:v>0.23720000699999999</c:v>
                </c:pt>
                <c:pt idx="5">
                  <c:v>0.42320001099999999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6-3CFA-4EC1-B587-AA718EEB68A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24756904"/>
        <c:axId val="424753768"/>
        <c:axId val="0"/>
      </c:bar3DChart>
      <c:catAx>
        <c:axId val="424756904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en-US"/>
          </a:p>
        </c:txPr>
        <c:crossAx val="424753768"/>
        <c:crosses val="autoZero"/>
        <c:auto val="1"/>
        <c:lblAlgn val="ctr"/>
        <c:lblOffset val="100"/>
        <c:noMultiLvlLbl val="0"/>
      </c:catAx>
      <c:valAx>
        <c:axId val="424753768"/>
        <c:scaling>
          <c:orientation val="minMax"/>
          <c:max val="0.5"/>
        </c:scaling>
        <c:delete val="0"/>
        <c:axPos val="b"/>
        <c:majorGridlines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en-US"/>
          </a:p>
        </c:txPr>
        <c:crossAx val="424756904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Pct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35A7-44AC-B530-882EC19BDEED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35A7-44AC-B530-882EC19BDEED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5-35A7-44AC-B530-882EC19BDEED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7-35A7-44AC-B530-882EC19BDEED}"/>
              </c:ext>
            </c:extLst>
          </c:dPt>
          <c:dPt>
            <c:idx val="4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9-35A7-44AC-B530-882EC19BDEED}"/>
              </c:ext>
            </c:extLst>
          </c:dPt>
          <c:dPt>
            <c:idx val="5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B-35A7-44AC-B530-882EC19BDEED}"/>
              </c:ext>
            </c:extLst>
          </c:dPt>
          <c:dPt>
            <c:idx val="7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D-35A7-44AC-B530-882EC19BDEED}"/>
              </c:ext>
            </c:extLst>
          </c:dPt>
          <c:dPt>
            <c:idx val="8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F-35A7-44AC-B530-882EC19BDEED}"/>
              </c:ext>
            </c:extLst>
          </c:dPt>
          <c:dPt>
            <c:idx val="9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1-35A7-44AC-B530-882EC19BDEED}"/>
              </c:ext>
            </c:extLst>
          </c:dPt>
          <c:dPt>
            <c:idx val="1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3-35A7-44AC-B530-882EC19BDEED}"/>
              </c:ext>
            </c:extLst>
          </c:dPt>
          <c:dPt>
            <c:idx val="1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5-35A7-44AC-B530-882EC19BDEED}"/>
              </c:ext>
            </c:extLst>
          </c:dPt>
          <c:dPt>
            <c:idx val="1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7-35A7-44AC-B530-882EC19BDEED}"/>
              </c:ext>
            </c:extLst>
          </c:dPt>
          <c:dPt>
            <c:idx val="14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9-35A7-44AC-B530-882EC19BDEED}"/>
              </c:ext>
            </c:extLst>
          </c:dPt>
          <c:dPt>
            <c:idx val="15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B-35A7-44AC-B530-882EC19BDEED}"/>
              </c:ext>
            </c:extLst>
          </c:dPt>
          <c:dPt>
            <c:idx val="16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D-35A7-44AC-B530-882EC19BDEED}"/>
              </c:ext>
            </c:extLst>
          </c:dPt>
          <c:dPt>
            <c:idx val="17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F-35A7-44AC-B530-882EC19BDEED}"/>
              </c:ext>
            </c:extLst>
          </c:dPt>
          <c:dPt>
            <c:idx val="18"/>
            <c:invertIfNegative val="0"/>
            <c:bubble3D val="0"/>
            <c:extLst>
              <c:ext xmlns:c16="http://schemas.microsoft.com/office/drawing/2014/chart" uri="{C3380CC4-5D6E-409C-BE32-E72D297353CC}">
                <c16:uniqueId val="{00000021-35A7-44AC-B530-882EC19BDEED}"/>
              </c:ext>
            </c:extLst>
          </c:dPt>
          <c:dPt>
            <c:idx val="19"/>
            <c:invertIfNegative val="0"/>
            <c:bubble3D val="0"/>
            <c:extLst>
              <c:ext xmlns:c16="http://schemas.microsoft.com/office/drawing/2014/chart" uri="{C3380CC4-5D6E-409C-BE32-E72D297353CC}">
                <c16:uniqueId val="{00000023-35A7-44AC-B530-882EC19BDEED}"/>
              </c:ext>
            </c:extLst>
          </c:dPt>
          <c:dPt>
            <c:idx val="2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25-35A7-44AC-B530-882EC19BDEED}"/>
              </c:ext>
            </c:extLst>
          </c:dPt>
          <c:dLbls>
            <c:dLbl>
              <c:idx val="0"/>
              <c:layout>
                <c:manualLayout>
                  <c:x val="6.9444444444444441E-3"/>
                  <c:y val="-2.927927927927927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5A7-44AC-B530-882EC19BDEED}"/>
                </c:ext>
              </c:extLst>
            </c:dLbl>
            <c:dLbl>
              <c:idx val="1"/>
              <c:layout>
                <c:manualLayout>
                  <c:x val="9.7222222222222224E-3"/>
                  <c:y val="-2.702702702702702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35A7-44AC-B530-882EC19BDEED}"/>
                </c:ext>
              </c:extLst>
            </c:dLbl>
            <c:dLbl>
              <c:idx val="2"/>
              <c:layout>
                <c:manualLayout>
                  <c:x val="2.0833333333333332E-2"/>
                  <c:y val="-3.378378378378378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35A7-44AC-B530-882EC19BDEED}"/>
                </c:ext>
              </c:extLst>
            </c:dLbl>
            <c:dLbl>
              <c:idx val="3"/>
              <c:layout>
                <c:manualLayout>
                  <c:x val="8.3333333333333332E-3"/>
                  <c:y val="-3.153153153153154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35A7-44AC-B530-882EC19BDEED}"/>
                </c:ext>
              </c:extLst>
            </c:dLbl>
            <c:dLbl>
              <c:idx val="4"/>
              <c:layout>
                <c:manualLayout>
                  <c:x val="0"/>
                  <c:y val="-1.801801801801793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35A7-44AC-B530-882EC19BDEE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Sheet1!$A$2:$A$6</c:f>
              <c:strCache>
                <c:ptCount val="5"/>
                <c:pt idx="0">
                  <c:v>1-2</c:v>
                </c:pt>
                <c:pt idx="1">
                  <c:v>3-5 years</c:v>
                </c:pt>
                <c:pt idx="2">
                  <c:v>6-10 years</c:v>
                </c:pt>
                <c:pt idx="3">
                  <c:v>More than 10 years</c:v>
                </c:pt>
                <c:pt idx="4">
                  <c:v>No response</c:v>
                </c:pt>
              </c:strCache>
            </c:strRef>
          </c:cat>
          <c:val>
            <c:numRef>
              <c:f>Sheet1!$B$2:$B$6</c:f>
              <c:numCache>
                <c:formatCode>0%</c:formatCode>
                <c:ptCount val="5"/>
                <c:pt idx="0">
                  <c:v>0.31009998900000002</c:v>
                </c:pt>
                <c:pt idx="1">
                  <c:v>0.189799994</c:v>
                </c:pt>
                <c:pt idx="2">
                  <c:v>0.111100003</c:v>
                </c:pt>
                <c:pt idx="3">
                  <c:v>0.33329999399999999</c:v>
                </c:pt>
                <c:pt idx="4">
                  <c:v>5.5500001E-2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6-35A7-44AC-B530-882EC19BDEE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24760824"/>
        <c:axId val="424758080"/>
        <c:axId val="0"/>
      </c:bar3DChart>
      <c:catAx>
        <c:axId val="42476082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800" b="1"/>
            </a:pPr>
            <a:endParaRPr lang="en-US"/>
          </a:p>
        </c:txPr>
        <c:crossAx val="424758080"/>
        <c:crosses val="autoZero"/>
        <c:auto val="1"/>
        <c:lblAlgn val="ctr"/>
        <c:lblOffset val="100"/>
        <c:noMultiLvlLbl val="0"/>
      </c:catAx>
      <c:valAx>
        <c:axId val="424758080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en-US"/>
          </a:p>
        </c:txPr>
        <c:crossAx val="42476082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Lbls>
            <c:dLbl>
              <c:idx val="0"/>
              <c:layout>
                <c:manualLayout>
                  <c:x val="-3.4932925051035291E-2"/>
                  <c:y val="8.253845645667007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BE70-4A9C-84FA-9096578B111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Too high</c:v>
                </c:pt>
                <c:pt idx="1">
                  <c:v>Just right</c:v>
                </c:pt>
                <c:pt idx="2">
                  <c:v>Too low</c:v>
                </c:pt>
              </c:strCache>
            </c:strRef>
          </c:cat>
          <c:val>
            <c:numRef>
              <c:f>Sheet1!$B$2:$B$4</c:f>
              <c:numCache>
                <c:formatCode>0%</c:formatCode>
                <c:ptCount val="3"/>
                <c:pt idx="0">
                  <c:v>0.09</c:v>
                </c:pt>
                <c:pt idx="1">
                  <c:v>0.68</c:v>
                </c:pt>
                <c:pt idx="2">
                  <c:v>0.23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E70-4A9C-84FA-9096578B111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Pct</c:v>
                </c:pt>
              </c:strCache>
            </c:strRef>
          </c:tx>
          <c:spPr>
            <a:solidFill>
              <a:schemeClr val="accent4"/>
            </a:solidFill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35A7-44AC-B530-882EC19BDEED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35A7-44AC-B530-882EC19BDEED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5-35A7-44AC-B530-882EC19BDEED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7-35A7-44AC-B530-882EC19BDEED}"/>
              </c:ext>
            </c:extLst>
          </c:dPt>
          <c:dPt>
            <c:idx val="4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9-35A7-44AC-B530-882EC19BDEED}"/>
              </c:ext>
            </c:extLst>
          </c:dPt>
          <c:dPt>
            <c:idx val="5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B-35A7-44AC-B530-882EC19BDEED}"/>
              </c:ext>
            </c:extLst>
          </c:dPt>
          <c:dPt>
            <c:idx val="7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D-35A7-44AC-B530-882EC19BDEED}"/>
              </c:ext>
            </c:extLst>
          </c:dPt>
          <c:dPt>
            <c:idx val="8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F-35A7-44AC-B530-882EC19BDEED}"/>
              </c:ext>
            </c:extLst>
          </c:dPt>
          <c:dPt>
            <c:idx val="9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1-35A7-44AC-B530-882EC19BDEED}"/>
              </c:ext>
            </c:extLst>
          </c:dPt>
          <c:dPt>
            <c:idx val="1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3-35A7-44AC-B530-882EC19BDEED}"/>
              </c:ext>
            </c:extLst>
          </c:dPt>
          <c:dPt>
            <c:idx val="1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5-35A7-44AC-B530-882EC19BDEED}"/>
              </c:ext>
            </c:extLst>
          </c:dPt>
          <c:dPt>
            <c:idx val="1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7-35A7-44AC-B530-882EC19BDEED}"/>
              </c:ext>
            </c:extLst>
          </c:dPt>
          <c:dPt>
            <c:idx val="14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9-35A7-44AC-B530-882EC19BDEED}"/>
              </c:ext>
            </c:extLst>
          </c:dPt>
          <c:dPt>
            <c:idx val="15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B-35A7-44AC-B530-882EC19BDEED}"/>
              </c:ext>
            </c:extLst>
          </c:dPt>
          <c:dPt>
            <c:idx val="16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D-35A7-44AC-B530-882EC19BDEED}"/>
              </c:ext>
            </c:extLst>
          </c:dPt>
          <c:dPt>
            <c:idx val="17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F-35A7-44AC-B530-882EC19BDEED}"/>
              </c:ext>
            </c:extLst>
          </c:dPt>
          <c:dPt>
            <c:idx val="18"/>
            <c:invertIfNegative val="0"/>
            <c:bubble3D val="0"/>
            <c:extLst>
              <c:ext xmlns:c16="http://schemas.microsoft.com/office/drawing/2014/chart" uri="{C3380CC4-5D6E-409C-BE32-E72D297353CC}">
                <c16:uniqueId val="{00000021-35A7-44AC-B530-882EC19BDEED}"/>
              </c:ext>
            </c:extLst>
          </c:dPt>
          <c:dPt>
            <c:idx val="19"/>
            <c:invertIfNegative val="0"/>
            <c:bubble3D val="0"/>
            <c:extLst>
              <c:ext xmlns:c16="http://schemas.microsoft.com/office/drawing/2014/chart" uri="{C3380CC4-5D6E-409C-BE32-E72D297353CC}">
                <c16:uniqueId val="{00000023-35A7-44AC-B530-882EC19BDEED}"/>
              </c:ext>
            </c:extLst>
          </c:dPt>
          <c:dPt>
            <c:idx val="2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25-35A7-44AC-B530-882EC19BDEED}"/>
              </c:ext>
            </c:extLst>
          </c:dPt>
          <c:dLbls>
            <c:dLbl>
              <c:idx val="0"/>
              <c:layout>
                <c:manualLayout>
                  <c:x val="6.9444444444444441E-3"/>
                  <c:y val="-2.927927927927927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5A7-44AC-B530-882EC19BDEED}"/>
                </c:ext>
              </c:extLst>
            </c:dLbl>
            <c:dLbl>
              <c:idx val="1"/>
              <c:layout>
                <c:manualLayout>
                  <c:x val="9.7222222222222224E-3"/>
                  <c:y val="-2.702702702702702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35A7-44AC-B530-882EC19BDEED}"/>
                </c:ext>
              </c:extLst>
            </c:dLbl>
            <c:dLbl>
              <c:idx val="2"/>
              <c:layout>
                <c:manualLayout>
                  <c:x val="2.0833333333333332E-2"/>
                  <c:y val="-3.378378378378378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35A7-44AC-B530-882EC19BDEED}"/>
                </c:ext>
              </c:extLst>
            </c:dLbl>
            <c:dLbl>
              <c:idx val="3"/>
              <c:layout>
                <c:manualLayout>
                  <c:x val="8.3333333333333332E-3"/>
                  <c:y val="-3.153153153153154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35A7-44AC-B530-882EC19BDEE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Sheet1!$A$2:$A$6</c:f>
              <c:strCache>
                <c:ptCount val="5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F</c:v>
                </c:pt>
              </c:strCache>
            </c:strRef>
          </c:cat>
          <c:val>
            <c:numRef>
              <c:f>Sheet1!$B$2:$B$6</c:f>
              <c:numCache>
                <c:formatCode>0%</c:formatCode>
                <c:ptCount val="5"/>
                <c:pt idx="0">
                  <c:v>0.18</c:v>
                </c:pt>
                <c:pt idx="1">
                  <c:v>0.54</c:v>
                </c:pt>
                <c:pt idx="2">
                  <c:v>0.24</c:v>
                </c:pt>
                <c:pt idx="3">
                  <c:v>0.04</c:v>
                </c:pt>
                <c:pt idx="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6-35A7-44AC-B530-882EC19BDEE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24760824"/>
        <c:axId val="424758080"/>
        <c:axId val="0"/>
      </c:bar3DChart>
      <c:catAx>
        <c:axId val="42476082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800" b="1"/>
            </a:pPr>
            <a:endParaRPr lang="en-US"/>
          </a:p>
        </c:txPr>
        <c:crossAx val="424758080"/>
        <c:crosses val="autoZero"/>
        <c:auto val="1"/>
        <c:lblAlgn val="ctr"/>
        <c:lblOffset val="100"/>
        <c:noMultiLvlLbl val="0"/>
      </c:catAx>
      <c:valAx>
        <c:axId val="424758080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en-US"/>
          </a:p>
        </c:txPr>
        <c:crossAx val="42476082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Pct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35A7-44AC-B530-882EC19BDEED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35A7-44AC-B530-882EC19BDEED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5-35A7-44AC-B530-882EC19BDEED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7-35A7-44AC-B530-882EC19BDEED}"/>
              </c:ext>
            </c:extLst>
          </c:dPt>
          <c:dPt>
            <c:idx val="4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9-35A7-44AC-B530-882EC19BDEED}"/>
              </c:ext>
            </c:extLst>
          </c:dPt>
          <c:dPt>
            <c:idx val="5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B-35A7-44AC-B530-882EC19BDEED}"/>
              </c:ext>
            </c:extLst>
          </c:dPt>
          <c:dPt>
            <c:idx val="7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D-35A7-44AC-B530-882EC19BDEED}"/>
              </c:ext>
            </c:extLst>
          </c:dPt>
          <c:dPt>
            <c:idx val="8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F-35A7-44AC-B530-882EC19BDEED}"/>
              </c:ext>
            </c:extLst>
          </c:dPt>
          <c:dPt>
            <c:idx val="9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1-35A7-44AC-B530-882EC19BDEED}"/>
              </c:ext>
            </c:extLst>
          </c:dPt>
          <c:dPt>
            <c:idx val="1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3-35A7-44AC-B530-882EC19BDEED}"/>
              </c:ext>
            </c:extLst>
          </c:dPt>
          <c:dPt>
            <c:idx val="1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5-35A7-44AC-B530-882EC19BDEED}"/>
              </c:ext>
            </c:extLst>
          </c:dPt>
          <c:dPt>
            <c:idx val="1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7-35A7-44AC-B530-882EC19BDEED}"/>
              </c:ext>
            </c:extLst>
          </c:dPt>
          <c:dPt>
            <c:idx val="14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9-35A7-44AC-B530-882EC19BDEED}"/>
              </c:ext>
            </c:extLst>
          </c:dPt>
          <c:dPt>
            <c:idx val="15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B-35A7-44AC-B530-882EC19BDEED}"/>
              </c:ext>
            </c:extLst>
          </c:dPt>
          <c:dPt>
            <c:idx val="16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D-35A7-44AC-B530-882EC19BDEED}"/>
              </c:ext>
            </c:extLst>
          </c:dPt>
          <c:dPt>
            <c:idx val="17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F-35A7-44AC-B530-882EC19BDEED}"/>
              </c:ext>
            </c:extLst>
          </c:dPt>
          <c:dPt>
            <c:idx val="18"/>
            <c:invertIfNegative val="0"/>
            <c:bubble3D val="0"/>
            <c:extLst>
              <c:ext xmlns:c16="http://schemas.microsoft.com/office/drawing/2014/chart" uri="{C3380CC4-5D6E-409C-BE32-E72D297353CC}">
                <c16:uniqueId val="{00000021-35A7-44AC-B530-882EC19BDEED}"/>
              </c:ext>
            </c:extLst>
          </c:dPt>
          <c:dPt>
            <c:idx val="19"/>
            <c:invertIfNegative val="0"/>
            <c:bubble3D val="0"/>
            <c:extLst>
              <c:ext xmlns:c16="http://schemas.microsoft.com/office/drawing/2014/chart" uri="{C3380CC4-5D6E-409C-BE32-E72D297353CC}">
                <c16:uniqueId val="{00000023-35A7-44AC-B530-882EC19BDEED}"/>
              </c:ext>
            </c:extLst>
          </c:dPt>
          <c:dPt>
            <c:idx val="2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25-35A7-44AC-B530-882EC19BDEED}"/>
              </c:ext>
            </c:extLst>
          </c:dPt>
          <c:dLbls>
            <c:dLbl>
              <c:idx val="0"/>
              <c:layout>
                <c:manualLayout>
                  <c:x val="6.9444444444444441E-3"/>
                  <c:y val="-2.927927927927927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5A7-44AC-B530-882EC19BDEED}"/>
                </c:ext>
              </c:extLst>
            </c:dLbl>
            <c:dLbl>
              <c:idx val="1"/>
              <c:layout>
                <c:manualLayout>
                  <c:x val="9.7222222222222224E-3"/>
                  <c:y val="-2.702702702702702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35A7-44AC-B530-882EC19BDEED}"/>
                </c:ext>
              </c:extLst>
            </c:dLbl>
            <c:dLbl>
              <c:idx val="2"/>
              <c:layout>
                <c:manualLayout>
                  <c:x val="2.0833333333333332E-2"/>
                  <c:y val="-3.378378378378378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35A7-44AC-B530-882EC19BDEED}"/>
                </c:ext>
              </c:extLst>
            </c:dLbl>
            <c:dLbl>
              <c:idx val="3"/>
              <c:layout>
                <c:manualLayout>
                  <c:x val="8.3333333333333332E-3"/>
                  <c:y val="-3.153153153153154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35A7-44AC-B530-882EC19BDEE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Sheet1!$A$2:$A$7</c:f>
              <c:strCache>
                <c:ptCount val="6"/>
                <c:pt idx="0">
                  <c:v>Much better</c:v>
                </c:pt>
                <c:pt idx="1">
                  <c:v>Better</c:v>
                </c:pt>
                <c:pt idx="2">
                  <c:v>The same</c:v>
                </c:pt>
                <c:pt idx="3">
                  <c:v>Worse</c:v>
                </c:pt>
                <c:pt idx="4">
                  <c:v>Much worse</c:v>
                </c:pt>
                <c:pt idx="5">
                  <c:v>No opinion</c:v>
                </c:pt>
              </c:strCache>
            </c:strRef>
          </c:cat>
          <c:val>
            <c:numRef>
              <c:f>Sheet1!$B$2:$B$7</c:f>
              <c:numCache>
                <c:formatCode>0%</c:formatCode>
                <c:ptCount val="6"/>
                <c:pt idx="0">
                  <c:v>0.1</c:v>
                </c:pt>
                <c:pt idx="1">
                  <c:v>0.28000000000000003</c:v>
                </c:pt>
                <c:pt idx="2">
                  <c:v>0.32</c:v>
                </c:pt>
                <c:pt idx="3">
                  <c:v>0.12</c:v>
                </c:pt>
                <c:pt idx="4">
                  <c:v>0.01</c:v>
                </c:pt>
                <c:pt idx="5">
                  <c:v>0.17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6-35A7-44AC-B530-882EC19BDEE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24760824"/>
        <c:axId val="424758080"/>
        <c:axId val="0"/>
      </c:bar3DChart>
      <c:catAx>
        <c:axId val="42476082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800" b="1"/>
            </a:pPr>
            <a:endParaRPr lang="en-US"/>
          </a:p>
        </c:txPr>
        <c:crossAx val="424758080"/>
        <c:crosses val="autoZero"/>
        <c:auto val="1"/>
        <c:lblAlgn val="ctr"/>
        <c:lblOffset val="100"/>
        <c:noMultiLvlLbl val="0"/>
      </c:catAx>
      <c:valAx>
        <c:axId val="424758080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en-US"/>
          </a:p>
        </c:txPr>
        <c:crossAx val="42476082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466D83-36DA-4B3D-8C36-4DFD28972FFD}" type="datetimeFigureOut">
              <a:rPr lang="en-US" smtClean="0"/>
              <a:pPr/>
              <a:t>5/4/2017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46D95F-2913-4B92-932A-86883D0869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1269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46D95F-2913-4B92-932A-86883D08693B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48783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46D95F-2913-4B92-932A-86883D08693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456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46D95F-2913-4B92-932A-86883D08693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4938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46D95F-2913-4B92-932A-86883D08693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91855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46D95F-2913-4B92-932A-86883D08693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91855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46D95F-2913-4B92-932A-86883D08693B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91855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46D95F-2913-4B92-932A-86883D08693B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0131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46D95F-2913-4B92-932A-86883D08693B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01033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46D95F-2913-4B92-932A-86883D08693B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23531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B7771-B890-4499-A8B2-84795AD9398F}" type="datetimeFigureOut">
              <a:rPr lang="en-US" smtClean="0"/>
              <a:pPr/>
              <a:t>5/4/2017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13667-BD1B-42A8-9C84-CA7EB47CAE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B7771-B890-4499-A8B2-84795AD9398F}" type="datetimeFigureOut">
              <a:rPr lang="en-US" smtClean="0"/>
              <a:pPr/>
              <a:t>5/4/2017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13667-BD1B-42A8-9C84-CA7EB47CAE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B7771-B890-4499-A8B2-84795AD9398F}" type="datetimeFigureOut">
              <a:rPr lang="en-US" smtClean="0"/>
              <a:pPr/>
              <a:t>5/4/2017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13667-BD1B-42A8-9C84-CA7EB47CAE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B7771-B890-4499-A8B2-84795AD9398F}" type="datetimeFigureOut">
              <a:rPr lang="en-US" smtClean="0"/>
              <a:pPr/>
              <a:t>5/4/2017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13667-BD1B-42A8-9C84-CA7EB47CAE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B7771-B890-4499-A8B2-84795AD9398F}" type="datetimeFigureOut">
              <a:rPr lang="en-US" smtClean="0"/>
              <a:pPr/>
              <a:t>5/4/2017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13667-BD1B-42A8-9C84-CA7EB47CAE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B7771-B890-4499-A8B2-84795AD9398F}" type="datetimeFigureOut">
              <a:rPr lang="en-US" smtClean="0"/>
              <a:pPr/>
              <a:t>5/4/2017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13667-BD1B-42A8-9C84-CA7EB47CAE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B7771-B890-4499-A8B2-84795AD9398F}" type="datetimeFigureOut">
              <a:rPr lang="en-US" smtClean="0"/>
              <a:pPr/>
              <a:t>5/4/2017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13667-BD1B-42A8-9C84-CA7EB47CAE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B7771-B890-4499-A8B2-84795AD9398F}" type="datetimeFigureOut">
              <a:rPr lang="en-US" smtClean="0"/>
              <a:pPr/>
              <a:t>5/4/2017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13667-BD1B-42A8-9C84-CA7EB47CAE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B7771-B890-4499-A8B2-84795AD9398F}" type="datetimeFigureOut">
              <a:rPr lang="en-US" smtClean="0"/>
              <a:pPr/>
              <a:t>5/4/2017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13667-BD1B-42A8-9C84-CA7EB47CAE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B7771-B890-4499-A8B2-84795AD9398F}" type="datetimeFigureOut">
              <a:rPr lang="en-US" smtClean="0"/>
              <a:pPr/>
              <a:t>5/4/2017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13667-BD1B-42A8-9C84-CA7EB47CAE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B7771-B890-4499-A8B2-84795AD9398F}" type="datetimeFigureOut">
              <a:rPr lang="en-US" smtClean="0"/>
              <a:pPr/>
              <a:t>5/4/2017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13667-BD1B-42A8-9C84-CA7EB47CAE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6B7771-B890-4499-A8B2-84795AD9398F}" type="datetimeFigureOut">
              <a:rPr lang="en-US" smtClean="0"/>
              <a:pPr/>
              <a:t>5/4/2017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E13667-BD1B-42A8-9C84-CA7EB47CAE0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2095500" y="4038600"/>
            <a:ext cx="4953000" cy="685800"/>
          </a:xfrm>
        </p:spPr>
        <p:txBody>
          <a:bodyPr/>
          <a:lstStyle/>
          <a:p>
            <a:r>
              <a:rPr lang="en-US" dirty="0"/>
              <a:t>Spring 2017</a:t>
            </a:r>
          </a:p>
          <a:p>
            <a:endParaRPr lang="en-US" sz="2400" dirty="0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0" y="1371600"/>
            <a:ext cx="9144000" cy="2819400"/>
          </a:xfrm>
        </p:spPr>
        <p:txBody>
          <a:bodyPr>
            <a:norm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4000" b="1" dirty="0">
                <a:latin typeface="+mn-lt"/>
                <a:ea typeface="Times New Roman"/>
              </a:rPr>
              <a:t>Woodland Public Schools</a:t>
            </a:r>
            <a:br>
              <a:rPr lang="en-US" sz="4000" b="1" dirty="0">
                <a:solidFill>
                  <a:srgbClr val="FF0000"/>
                </a:solidFill>
                <a:latin typeface="+mn-lt"/>
                <a:ea typeface="Times New Roman"/>
              </a:rPr>
            </a:br>
            <a:r>
              <a:rPr lang="en-US" sz="3600" dirty="0">
                <a:latin typeface="+mn-lt"/>
              </a:rPr>
              <a:t>Staff Survey Results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1000" y="5715000"/>
            <a:ext cx="1783380" cy="762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78302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24000"/>
          </a:xfrm>
        </p:spPr>
        <p:txBody>
          <a:bodyPr>
            <a:normAutofit/>
          </a:bodyPr>
          <a:lstStyle/>
          <a:p>
            <a:r>
              <a:rPr lang="en-US" sz="4000" b="1" dirty="0"/>
              <a:t>Change Readiness</a:t>
            </a:r>
            <a:br>
              <a:rPr lang="en-US" dirty="0"/>
            </a:br>
            <a:r>
              <a:rPr lang="en-US" sz="2700" i="1" dirty="0"/>
              <a:t>Strongly agree (5), Agree (4), Disagree (2), Strongly disagree (1)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73051509"/>
              </p:ext>
            </p:extLst>
          </p:nvPr>
        </p:nvGraphicFramePr>
        <p:xfrm>
          <a:off x="0" y="1600196"/>
          <a:ext cx="9143999" cy="52578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025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707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707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138783">
                <a:tc>
                  <a:txBody>
                    <a:bodyPr/>
                    <a:lstStyle/>
                    <a:p>
                      <a:r>
                        <a:rPr lang="en-US" dirty="0"/>
                        <a:t>Item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% Strongly agree/Agree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Average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8836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Our District is committed to making needed improvements as they are identified.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79%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3.68</a:t>
                      </a:r>
                    </a:p>
                  </a:txBody>
                  <a:tcPr marL="9525" marR="9525" marT="9525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8836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Our District has a culture of open dialogue.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76%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3.62</a:t>
                      </a:r>
                    </a:p>
                  </a:txBody>
                  <a:tcPr marL="9525" marR="9525" marT="9525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7114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Our District strives to achieve consensus on areas that need improvement.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70%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3.45</a:t>
                      </a:r>
                    </a:p>
                  </a:txBody>
                  <a:tcPr marL="9525" marR="9525" marT="9525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7114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There is a process for evaluating the effectiveness of new initiatives.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63%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3.23</a:t>
                      </a:r>
                    </a:p>
                  </a:txBody>
                  <a:tcPr marL="9525" marR="9525" marT="9525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035545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24000"/>
          </a:xfrm>
        </p:spPr>
        <p:txBody>
          <a:bodyPr>
            <a:normAutofit/>
          </a:bodyPr>
          <a:lstStyle/>
          <a:p>
            <a:r>
              <a:rPr lang="en-US" sz="4000" b="1" dirty="0"/>
              <a:t>Student Achievement</a:t>
            </a:r>
            <a:br>
              <a:rPr lang="en-US" dirty="0"/>
            </a:br>
            <a:r>
              <a:rPr lang="en-US" sz="2700" i="1" dirty="0"/>
              <a:t>Strongly agree (5), Agree (4), Disagree (2), Strongly disagree (1)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30156727"/>
              </p:ext>
            </p:extLst>
          </p:nvPr>
        </p:nvGraphicFramePr>
        <p:xfrm>
          <a:off x="0" y="1600194"/>
          <a:ext cx="9143999" cy="52578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025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707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707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71455">
                <a:tc>
                  <a:txBody>
                    <a:bodyPr/>
                    <a:lstStyle/>
                    <a:p>
                      <a:r>
                        <a:rPr lang="en-US" dirty="0"/>
                        <a:t>Item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% Strongly agree/Agree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Average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090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Learning targets and curriculum objectives for my job assignment are clear.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87%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3.94</a:t>
                      </a:r>
                    </a:p>
                  </a:txBody>
                  <a:tcPr marL="9525" marR="9525" marT="9525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090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Overall, the school offers a high quality academic program.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85%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3.85</a:t>
                      </a:r>
                    </a:p>
                  </a:txBody>
                  <a:tcPr marL="9525" marR="9525" marT="9525" anchor="ctr"/>
                </a:tc>
                <a:extLst>
                  <a:ext uri="{0D108BD9-81ED-4DB2-BD59-A6C34878D82A}">
                    <a16:rowId xmlns:a16="http://schemas.microsoft.com/office/drawing/2014/main" val="1402166853"/>
                  </a:ext>
                </a:extLst>
              </a:tr>
              <a:tr h="64090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 have been provided the resources to achieve District learning targets and curriculum objectives.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79%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3.72</a:t>
                      </a:r>
                    </a:p>
                  </a:txBody>
                  <a:tcPr marL="9525" marR="9525" marT="9525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090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 academic needs of students are being met.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81%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3.65</a:t>
                      </a:r>
                    </a:p>
                  </a:txBody>
                  <a:tcPr marL="9525" marR="9525" marT="9525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090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Students have access to additional support when needed.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77%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3.60</a:t>
                      </a:r>
                    </a:p>
                  </a:txBody>
                  <a:tcPr marL="9525" marR="9525" marT="9525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4090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 social and emotional needs of students are being met.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76%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3.53</a:t>
                      </a:r>
                    </a:p>
                  </a:txBody>
                  <a:tcPr marL="9525" marR="9525" marT="9525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4090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Student discipline is handled in a consistent manner by all staff.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44%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2.78</a:t>
                      </a:r>
                    </a:p>
                  </a:txBody>
                  <a:tcPr marL="9525" marR="9525" marT="9525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32751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24000"/>
          </a:xfrm>
        </p:spPr>
        <p:txBody>
          <a:bodyPr>
            <a:normAutofit/>
          </a:bodyPr>
          <a:lstStyle/>
          <a:p>
            <a:r>
              <a:rPr lang="en-US" sz="4000" b="1" dirty="0"/>
              <a:t>Engagement</a:t>
            </a:r>
            <a:br>
              <a:rPr lang="en-US" dirty="0"/>
            </a:br>
            <a:r>
              <a:rPr lang="en-US" sz="2700" i="1" dirty="0"/>
              <a:t>Strongly agree (5), Agree (4), Disagree (2), Strongly disagree (1)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7443955"/>
              </p:ext>
            </p:extLst>
          </p:nvPr>
        </p:nvGraphicFramePr>
        <p:xfrm>
          <a:off x="0" y="1600204"/>
          <a:ext cx="9143999" cy="52577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025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707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707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76433">
                <a:tc>
                  <a:txBody>
                    <a:bodyPr/>
                    <a:lstStyle/>
                    <a:p>
                      <a:r>
                        <a:rPr lang="en-US" dirty="0"/>
                        <a:t>Item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% Strongly agree/Agree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Average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404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My job is personally satisfying.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94%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4.36</a:t>
                      </a:r>
                    </a:p>
                  </a:txBody>
                  <a:tcPr marL="9525" marR="9525" marT="9525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3404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My work contributes to the success of our District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97%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4.31</a:t>
                      </a:r>
                    </a:p>
                  </a:txBody>
                  <a:tcPr marL="9525" marR="9525" marT="9525" anchor="ctr"/>
                </a:tc>
                <a:extLst>
                  <a:ext uri="{0D108BD9-81ED-4DB2-BD59-A6C34878D82A}">
                    <a16:rowId xmlns:a16="http://schemas.microsoft.com/office/drawing/2014/main" val="937457015"/>
                  </a:ext>
                </a:extLst>
              </a:tr>
              <a:tr h="67706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 am proud of our District.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90%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4.06</a:t>
                      </a:r>
                    </a:p>
                  </a:txBody>
                  <a:tcPr marL="9525" marR="9525" marT="9525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3404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 would recommend this District to others seeking employment.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87%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4.03</a:t>
                      </a:r>
                    </a:p>
                  </a:txBody>
                  <a:tcPr marL="9525" marR="9525" marT="9525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3404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It would take a lot to get me to leave this District.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80%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3.85</a:t>
                      </a:r>
                    </a:p>
                  </a:txBody>
                  <a:tcPr marL="9525" marR="9525" marT="9525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3404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 enjoy being involved in District affiliated activities outside of the normal school day.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81%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3.78</a:t>
                      </a:r>
                    </a:p>
                  </a:txBody>
                  <a:tcPr marL="9525" marR="9525" marT="9525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3404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 amount of work I am asked to do is reasonable.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77%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3.69</a:t>
                      </a:r>
                    </a:p>
                  </a:txBody>
                  <a:tcPr marL="9525" marR="9525" marT="9525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894766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24000"/>
          </a:xfrm>
        </p:spPr>
        <p:txBody>
          <a:bodyPr>
            <a:normAutofit/>
          </a:bodyPr>
          <a:lstStyle/>
          <a:p>
            <a:r>
              <a:rPr lang="en-US" sz="4000" b="1" dirty="0"/>
              <a:t>Communication</a:t>
            </a:r>
            <a:br>
              <a:rPr lang="en-US" dirty="0"/>
            </a:br>
            <a:r>
              <a:rPr lang="en-US" sz="2700" i="1" dirty="0"/>
              <a:t>Strongly agree (5), Agree (4), Disagree (2), Strongly disagree (1)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46005322"/>
              </p:ext>
            </p:extLst>
          </p:nvPr>
        </p:nvGraphicFramePr>
        <p:xfrm>
          <a:off x="0" y="1600198"/>
          <a:ext cx="9143999" cy="5257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025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707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707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05478">
                <a:tc>
                  <a:txBody>
                    <a:bodyPr/>
                    <a:lstStyle/>
                    <a:p>
                      <a:r>
                        <a:rPr lang="en-US" dirty="0"/>
                        <a:t>Item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% Strongly agree/Agree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Average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538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School/department information is communicated effectively to me.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84%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3.88</a:t>
                      </a:r>
                    </a:p>
                  </a:txBody>
                  <a:tcPr marL="9525" marR="9525" marT="9525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538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 have a good understanding of the goals of the District.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84%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3.84</a:t>
                      </a:r>
                    </a:p>
                  </a:txBody>
                  <a:tcPr marL="9525" marR="9525" marT="9525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2538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School board policies and procedures affecting me are available and clearly communicated.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84%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3.83</a:t>
                      </a:r>
                    </a:p>
                  </a:txBody>
                  <a:tcPr marL="9525" marR="9525" marT="9525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2538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 am kept informed about matters important to my work.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83%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3.81</a:t>
                      </a:r>
                    </a:p>
                  </a:txBody>
                  <a:tcPr marL="9525" marR="9525" marT="9525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2538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 feel comfortable sharing my ideas and opinions.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80%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3.78</a:t>
                      </a:r>
                    </a:p>
                  </a:txBody>
                  <a:tcPr marL="9525" marR="9525" marT="9525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2538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 District clearly communicates with me about important issues.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78%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3.67</a:t>
                      </a:r>
                    </a:p>
                  </a:txBody>
                  <a:tcPr marL="9525" marR="9525" marT="9525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077096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7526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How would you rate the communication from:</a:t>
            </a:r>
            <a:br>
              <a:rPr lang="en-US" b="1" dirty="0"/>
            </a:br>
            <a:r>
              <a:rPr lang="en-US" sz="3100" i="1" dirty="0"/>
              <a:t>Great (4), Good (3), Fair (2), Poor (1)</a:t>
            </a:r>
            <a:endParaRPr lang="en-US" sz="1800" i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26906434"/>
              </p:ext>
            </p:extLst>
          </p:nvPr>
        </p:nvGraphicFramePr>
        <p:xfrm>
          <a:off x="0" y="1823483"/>
          <a:ext cx="9144001" cy="50345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40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21832">
                <a:tc>
                  <a:txBody>
                    <a:bodyPr/>
                    <a:lstStyle/>
                    <a:p>
                      <a:r>
                        <a:rPr lang="en-US" sz="1800" dirty="0"/>
                        <a:t>Item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% Great/ Good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Average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181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Technology Services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85%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3.24</a:t>
                      </a:r>
                    </a:p>
                  </a:txBody>
                  <a:tcPr marL="9525" marR="9525" marT="9525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0181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Principal/Building Administration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81%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3.12</a:t>
                      </a:r>
                    </a:p>
                  </a:txBody>
                  <a:tcPr marL="9525" marR="9525" marT="9525" anchor="ctr"/>
                </a:tc>
                <a:extLst>
                  <a:ext uri="{0D108BD9-81ED-4DB2-BD59-A6C34878D82A}">
                    <a16:rowId xmlns:a16="http://schemas.microsoft.com/office/drawing/2014/main" val="1533855623"/>
                  </a:ext>
                </a:extLst>
              </a:tr>
              <a:tr h="60181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Custodians/Maintenance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75%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3.01</a:t>
                      </a:r>
                    </a:p>
                  </a:txBody>
                  <a:tcPr marL="9525" marR="9525" marT="9525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0181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Food Service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70%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2.84</a:t>
                      </a:r>
                    </a:p>
                  </a:txBody>
                  <a:tcPr marL="9525" marR="9525" marT="9525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0181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Transportation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59%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2.65</a:t>
                      </a:r>
                    </a:p>
                  </a:txBody>
                  <a:tcPr marL="9525" marR="9525" marT="9525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0181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District Administration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60%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2.62</a:t>
                      </a:r>
                    </a:p>
                  </a:txBody>
                  <a:tcPr marL="9525" marR="9525" marT="9525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0181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School Board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60%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2.59</a:t>
                      </a:r>
                    </a:p>
                  </a:txBody>
                  <a:tcPr marL="9525" marR="9525" marT="9525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47059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24000"/>
          </a:xfrm>
        </p:spPr>
        <p:txBody>
          <a:bodyPr>
            <a:normAutofit/>
          </a:bodyPr>
          <a:lstStyle/>
          <a:p>
            <a:r>
              <a:rPr lang="en-US" sz="4000" b="1" dirty="0"/>
              <a:t>Culture</a:t>
            </a:r>
            <a:br>
              <a:rPr lang="en-US" dirty="0"/>
            </a:br>
            <a:r>
              <a:rPr lang="en-US" sz="2700" i="1" dirty="0"/>
              <a:t>Strongly agree (5), Agree (4), Disagree (2), Strongly disagree (1)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48371786"/>
              </p:ext>
            </p:extLst>
          </p:nvPr>
        </p:nvGraphicFramePr>
        <p:xfrm>
          <a:off x="0" y="1600197"/>
          <a:ext cx="9143999" cy="52578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025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707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707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95004">
                <a:tc>
                  <a:txBody>
                    <a:bodyPr/>
                    <a:lstStyle/>
                    <a:p>
                      <a:r>
                        <a:rPr lang="en-US" dirty="0"/>
                        <a:t>Item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% Strongly agree/Agree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Average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599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My co-workers are willing to help me when I have a heavy workload.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92%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4.24</a:t>
                      </a:r>
                    </a:p>
                  </a:txBody>
                  <a:tcPr marL="9525" marR="9525" marT="9525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32824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Our school/department works hard to find ways to improve.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92%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4.13</a:t>
                      </a:r>
                    </a:p>
                  </a:txBody>
                  <a:tcPr marL="9525" marR="9525" marT="9525" anchor="ctr"/>
                </a:tc>
                <a:extLst>
                  <a:ext uri="{0D108BD9-81ED-4DB2-BD59-A6C34878D82A}">
                    <a16:rowId xmlns:a16="http://schemas.microsoft.com/office/drawing/2014/main" val="13745028"/>
                  </a:ext>
                </a:extLst>
              </a:tr>
              <a:tr h="72599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Our school/department operates as a team.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86%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3.98</a:t>
                      </a:r>
                    </a:p>
                  </a:txBody>
                  <a:tcPr marL="9525" marR="9525" marT="9525" anchor="ctr"/>
                </a:tc>
                <a:extLst>
                  <a:ext uri="{0D108BD9-81ED-4DB2-BD59-A6C34878D82A}">
                    <a16:rowId xmlns:a16="http://schemas.microsoft.com/office/drawing/2014/main" val="558176106"/>
                  </a:ext>
                </a:extLst>
              </a:tr>
              <a:tr h="72599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 can bring about change in my school/department.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86%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3.96</a:t>
                      </a:r>
                    </a:p>
                  </a:txBody>
                  <a:tcPr marL="9525" marR="9525" marT="9525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2599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 have adequate opportunities to participate in decisions that affect me.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80%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3.82</a:t>
                      </a:r>
                    </a:p>
                  </a:txBody>
                  <a:tcPr marL="9525" marR="9525" marT="9525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2599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Our school/department is effective at assimilating new employees.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78%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3.74</a:t>
                      </a:r>
                    </a:p>
                  </a:txBody>
                  <a:tcPr marL="9525" marR="9525" marT="9525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911284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en-US" sz="4000" b="1" dirty="0"/>
              <a:t>The academic expectations of our students are: 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1428480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297158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24000"/>
          </a:xfrm>
        </p:spPr>
        <p:txBody>
          <a:bodyPr>
            <a:normAutofit/>
          </a:bodyPr>
          <a:lstStyle/>
          <a:p>
            <a:r>
              <a:rPr lang="en-US" sz="4000" b="1" dirty="0"/>
              <a:t>Work Environment </a:t>
            </a:r>
            <a:r>
              <a:rPr lang="en-US" sz="4000" dirty="0"/>
              <a:t>(Slide 1/2)</a:t>
            </a:r>
            <a:br>
              <a:rPr lang="en-US" dirty="0"/>
            </a:br>
            <a:r>
              <a:rPr lang="en-US" sz="2700" i="1" dirty="0"/>
              <a:t>Strongly agree (5), Agree (4), Disagree (2), Strongly disagree (1)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28992523"/>
              </p:ext>
            </p:extLst>
          </p:nvPr>
        </p:nvGraphicFramePr>
        <p:xfrm>
          <a:off x="0" y="1600200"/>
          <a:ext cx="9143999" cy="52577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025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707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707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93630">
                <a:tc>
                  <a:txBody>
                    <a:bodyPr/>
                    <a:lstStyle/>
                    <a:p>
                      <a:r>
                        <a:rPr lang="en-US" dirty="0"/>
                        <a:t>Item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% Strongly agree/Agree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Average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4402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Based on my interactions with other adults, I feel safe at work.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97%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4.42</a:t>
                      </a:r>
                    </a:p>
                  </a:txBody>
                  <a:tcPr marL="9525" marR="9525" marT="9525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4402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 am satisfied with the technology support available to me.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94%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4.20</a:t>
                      </a:r>
                    </a:p>
                  </a:txBody>
                  <a:tcPr marL="9525" marR="9525" marT="9525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4402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Based on my interactions with students, I feel safe at work.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91%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4.15</a:t>
                      </a:r>
                    </a:p>
                  </a:txBody>
                  <a:tcPr marL="9525" marR="9525" marT="9525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4402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 have the flexibility to do my job the way that I think is most effective.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88%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4.14</a:t>
                      </a:r>
                    </a:p>
                  </a:txBody>
                  <a:tcPr marL="9525" marR="9525" marT="9525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4402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 feel supported by leadership when I make a decision.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87%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4.08</a:t>
                      </a:r>
                    </a:p>
                  </a:txBody>
                  <a:tcPr marL="9525" marR="9525" marT="9525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4402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 feel valued by our community.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90%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4.03</a:t>
                      </a:r>
                    </a:p>
                  </a:txBody>
                  <a:tcPr marL="9525" marR="9525" marT="9525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087266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24000"/>
          </a:xfrm>
        </p:spPr>
        <p:txBody>
          <a:bodyPr>
            <a:normAutofit/>
          </a:bodyPr>
          <a:lstStyle/>
          <a:p>
            <a:r>
              <a:rPr lang="en-US" sz="4000" b="1" dirty="0"/>
              <a:t>Work Environment </a:t>
            </a:r>
            <a:r>
              <a:rPr lang="en-US" sz="4000" dirty="0"/>
              <a:t>(Slide 2/2)</a:t>
            </a:r>
            <a:br>
              <a:rPr lang="en-US" dirty="0"/>
            </a:br>
            <a:r>
              <a:rPr lang="en-US" sz="2700" i="1" dirty="0"/>
              <a:t>Strongly agree (5), Agree (4), Disagree (2), Strongly disagree (1)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2808400"/>
              </p:ext>
            </p:extLst>
          </p:nvPr>
        </p:nvGraphicFramePr>
        <p:xfrm>
          <a:off x="0" y="1600200"/>
          <a:ext cx="9143999" cy="52577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025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707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707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24448">
                <a:tc>
                  <a:txBody>
                    <a:bodyPr/>
                    <a:lstStyle/>
                    <a:p>
                      <a:r>
                        <a:rPr lang="en-US" dirty="0"/>
                        <a:t>Item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% Strongly agree/Agree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Average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6667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Our classrooms, building and grounds are well maintained.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85%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3.91</a:t>
                      </a:r>
                    </a:p>
                  </a:txBody>
                  <a:tcPr marL="9525" marR="9525" marT="9525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6667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 have the materials and supplies I need to do my job effectively.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82%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3.87</a:t>
                      </a:r>
                    </a:p>
                  </a:txBody>
                  <a:tcPr marL="9525" marR="9525" marT="9525" anchor="ctr"/>
                </a:tc>
                <a:extLst>
                  <a:ext uri="{0D108BD9-81ED-4DB2-BD59-A6C34878D82A}">
                    <a16:rowId xmlns:a16="http://schemas.microsoft.com/office/drawing/2014/main" val="4002704547"/>
                  </a:ext>
                </a:extLst>
              </a:tr>
              <a:tr h="86667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 receive the training I need to do my job effectively.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83%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3.84</a:t>
                      </a:r>
                    </a:p>
                  </a:txBody>
                  <a:tcPr marL="9525" marR="9525" marT="9525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6667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 am satisfied with the technology available to me.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80%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3.80</a:t>
                      </a:r>
                    </a:p>
                  </a:txBody>
                  <a:tcPr marL="9525" marR="9525" marT="9525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6667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 have enough time to do my job effectively.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68%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3.45</a:t>
                      </a:r>
                    </a:p>
                  </a:txBody>
                  <a:tcPr marL="9525" marR="9525" marT="9525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983618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24000"/>
          </a:xfrm>
        </p:spPr>
        <p:txBody>
          <a:bodyPr>
            <a:normAutofit/>
          </a:bodyPr>
          <a:lstStyle/>
          <a:p>
            <a:r>
              <a:rPr lang="en-US" sz="4000" b="1" dirty="0"/>
              <a:t>Health and Wellness</a:t>
            </a:r>
            <a:br>
              <a:rPr lang="en-US" dirty="0"/>
            </a:br>
            <a:r>
              <a:rPr lang="en-US" sz="2700" i="1" dirty="0"/>
              <a:t>Strongly agree (5), Agree (4), Disagree (2), Strongly disagree (1)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48174909"/>
              </p:ext>
            </p:extLst>
          </p:nvPr>
        </p:nvGraphicFramePr>
        <p:xfrm>
          <a:off x="0" y="1600201"/>
          <a:ext cx="9143999" cy="5257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025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707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707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232848">
                <a:tc>
                  <a:txBody>
                    <a:bodyPr/>
                    <a:lstStyle/>
                    <a:p>
                      <a:r>
                        <a:rPr lang="en-US" dirty="0"/>
                        <a:t>Item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% Strongly agree/Agree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Average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87646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 manage my stress well.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86%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3.86</a:t>
                      </a:r>
                    </a:p>
                  </a:txBody>
                  <a:tcPr marL="9525" marR="9525" marT="9525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87646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 am able to sustain a healthy work-life balance.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81%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3.78</a:t>
                      </a:r>
                    </a:p>
                  </a:txBody>
                  <a:tcPr marL="9525" marR="9525" marT="9525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87646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 pace of implementing new initiatives is appropriate.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81%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3.72</a:t>
                      </a:r>
                    </a:p>
                  </a:txBody>
                  <a:tcPr marL="9525" marR="9525" marT="9525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62014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 get enough sleep.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68%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3.43</a:t>
                      </a:r>
                    </a:p>
                  </a:txBody>
                  <a:tcPr marL="9525" marR="9525" marT="9525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945462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62000"/>
            <a:ext cx="7659687" cy="1168400"/>
          </a:xfrm>
        </p:spPr>
        <p:txBody>
          <a:bodyPr>
            <a:noAutofit/>
          </a:bodyPr>
          <a:lstStyle/>
          <a:p>
            <a:pPr marL="182880"/>
            <a:r>
              <a:rPr lang="en-US" sz="4000" b="1" dirty="0"/>
              <a:t>School Perceptions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>
          <a:xfrm>
            <a:off x="609601" y="1676400"/>
            <a:ext cx="8153400" cy="3505200"/>
          </a:xfrm>
        </p:spPr>
        <p:txBody>
          <a:bodyPr>
            <a:normAutofit lnSpcReduction="10000"/>
          </a:bodyPr>
          <a:lstStyle/>
          <a:p>
            <a:pPr marL="182880">
              <a:lnSpc>
                <a:spcPct val="110000"/>
              </a:lnSpc>
            </a:pPr>
            <a:r>
              <a:rPr lang="en-US" sz="2600" b="1" dirty="0">
                <a:solidFill>
                  <a:schemeClr val="tx1"/>
                </a:solidFill>
              </a:rPr>
              <a:t>Our mission is to help educational leaders gather, organize and use data to make strategic decisions.</a:t>
            </a:r>
          </a:p>
          <a:p>
            <a:pPr marL="640080" indent="-4572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2600" dirty="0">
                <a:solidFill>
                  <a:schemeClr val="tx1"/>
                </a:solidFill>
              </a:rPr>
              <a:t>Founded in 2002 to provide independent and unbiased research</a:t>
            </a:r>
          </a:p>
          <a:p>
            <a:pPr marL="640080" indent="-4572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2600" dirty="0">
                <a:solidFill>
                  <a:schemeClr val="tx1"/>
                </a:solidFill>
              </a:rPr>
              <a:t>Conducted over 10,000 surveys for school improvement</a:t>
            </a:r>
          </a:p>
          <a:p>
            <a:pPr marL="640080" indent="-4572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2600" dirty="0">
                <a:solidFill>
                  <a:schemeClr val="tx1"/>
                </a:solidFill>
              </a:rPr>
              <a:t>Helped more than 400 districts navigate the strategic planning and referendum planning process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1000" y="5715000"/>
            <a:ext cx="1783380" cy="762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5264764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24000"/>
          </a:xfrm>
        </p:spPr>
        <p:txBody>
          <a:bodyPr>
            <a:normAutofit/>
          </a:bodyPr>
          <a:lstStyle/>
          <a:p>
            <a:r>
              <a:rPr lang="en-US" sz="4000" b="1" dirty="0"/>
              <a:t>Development and Recognition</a:t>
            </a:r>
            <a:br>
              <a:rPr lang="en-US" dirty="0"/>
            </a:br>
            <a:r>
              <a:rPr lang="en-US" sz="2700" i="1" dirty="0"/>
              <a:t>Strongly agree (5), Agree (4), Disagree (2), Strongly disagree (1)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52796161"/>
              </p:ext>
            </p:extLst>
          </p:nvPr>
        </p:nvGraphicFramePr>
        <p:xfrm>
          <a:off x="0" y="1600201"/>
          <a:ext cx="9143999" cy="5257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025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707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707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250536">
                <a:tc>
                  <a:txBody>
                    <a:bodyPr/>
                    <a:lstStyle/>
                    <a:p>
                      <a:r>
                        <a:rPr lang="en-US" dirty="0"/>
                        <a:t>Item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% Strongly agree/Agree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Average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01816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 receive credit and recognition when I do a good job.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85%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3.94</a:t>
                      </a:r>
                    </a:p>
                  </a:txBody>
                  <a:tcPr marL="9525" marR="9525" marT="9525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01816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 receive meaningful and timely feedback that helps me improve my performance.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82%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3.80</a:t>
                      </a:r>
                    </a:p>
                  </a:txBody>
                  <a:tcPr marL="9525" marR="9525" marT="9525" anchor="ctr"/>
                </a:tc>
                <a:extLst>
                  <a:ext uri="{0D108BD9-81ED-4DB2-BD59-A6C34878D82A}">
                    <a16:rowId xmlns:a16="http://schemas.microsoft.com/office/drawing/2014/main" val="273612654"/>
                  </a:ext>
                </a:extLst>
              </a:tr>
              <a:tr h="1001816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 District's in-service days are organized and well-planned.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78%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3.65</a:t>
                      </a:r>
                    </a:p>
                  </a:txBody>
                  <a:tcPr marL="9525" marR="9525" marT="9525" anchor="ctr"/>
                </a:tc>
                <a:extLst>
                  <a:ext uri="{0D108BD9-81ED-4DB2-BD59-A6C34878D82A}">
                    <a16:rowId xmlns:a16="http://schemas.microsoft.com/office/drawing/2014/main" val="3533146309"/>
                  </a:ext>
                </a:extLst>
              </a:tr>
              <a:tr h="1001816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 have adequate opportunities for training/professional development.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74%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3.61</a:t>
                      </a:r>
                    </a:p>
                  </a:txBody>
                  <a:tcPr marL="9525" marR="9525" marT="9525" anchor="ctr"/>
                </a:tc>
                <a:extLst>
                  <a:ext uri="{0D108BD9-81ED-4DB2-BD59-A6C34878D82A}">
                    <a16:rowId xmlns:a16="http://schemas.microsoft.com/office/drawing/2014/main" val="19289544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5882833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24000"/>
          </a:xfrm>
        </p:spPr>
        <p:txBody>
          <a:bodyPr>
            <a:normAutofit/>
          </a:bodyPr>
          <a:lstStyle/>
          <a:p>
            <a:r>
              <a:rPr lang="en-US" sz="4000" b="1" dirty="0"/>
              <a:t>Compensation and Benefits</a:t>
            </a:r>
            <a:br>
              <a:rPr lang="en-US" dirty="0"/>
            </a:br>
            <a:r>
              <a:rPr lang="en-US" sz="2700" i="1" dirty="0"/>
              <a:t>Strongly agree (5), Agree (4), Disagree (2), Strongly disagree (1)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76317102"/>
              </p:ext>
            </p:extLst>
          </p:nvPr>
        </p:nvGraphicFramePr>
        <p:xfrm>
          <a:off x="0" y="1600200"/>
          <a:ext cx="9143999" cy="52577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025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707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707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025674">
                <a:tc>
                  <a:txBody>
                    <a:bodyPr/>
                    <a:lstStyle/>
                    <a:p>
                      <a:r>
                        <a:rPr lang="en-US" dirty="0"/>
                        <a:t>Item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% Strongly agree/Agree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Average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4642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Pay practices are administered consistently for all employees.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81%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3.77</a:t>
                      </a:r>
                    </a:p>
                  </a:txBody>
                  <a:tcPr marL="9525" marR="9525" marT="9525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4642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 am satisfied with my benefits.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79%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3.69</a:t>
                      </a:r>
                    </a:p>
                  </a:txBody>
                  <a:tcPr marL="9525" marR="9525" marT="9525" anchor="ctr"/>
                </a:tc>
                <a:extLst>
                  <a:ext uri="{0D108BD9-81ED-4DB2-BD59-A6C34878D82A}">
                    <a16:rowId xmlns:a16="http://schemas.microsoft.com/office/drawing/2014/main" val="3542842074"/>
                  </a:ext>
                </a:extLst>
              </a:tr>
              <a:tr h="84642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My benefits are competitive with similar jobs I might find elsewhere.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76%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3.58</a:t>
                      </a:r>
                    </a:p>
                  </a:txBody>
                  <a:tcPr marL="9525" marR="9525" marT="9525" anchor="ctr"/>
                </a:tc>
                <a:extLst>
                  <a:ext uri="{0D108BD9-81ED-4DB2-BD59-A6C34878D82A}">
                    <a16:rowId xmlns:a16="http://schemas.microsoft.com/office/drawing/2014/main" val="587904973"/>
                  </a:ext>
                </a:extLst>
              </a:tr>
              <a:tr h="84642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 am satisfied with my pay.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54%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3.01</a:t>
                      </a:r>
                    </a:p>
                  </a:txBody>
                  <a:tcPr marL="9525" marR="9525" marT="9525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4642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My pay is fair in relation to my job responsibilities.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52%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2.92</a:t>
                      </a:r>
                    </a:p>
                  </a:txBody>
                  <a:tcPr marL="9525" marR="9525" marT="9525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526165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24000"/>
          </a:xfrm>
        </p:spPr>
        <p:txBody>
          <a:bodyPr>
            <a:normAutofit/>
          </a:bodyPr>
          <a:lstStyle/>
          <a:p>
            <a:r>
              <a:rPr lang="en-US" sz="4000" b="1" dirty="0"/>
              <a:t>Building Leadership</a:t>
            </a:r>
            <a:br>
              <a:rPr lang="en-US" dirty="0"/>
            </a:br>
            <a:r>
              <a:rPr lang="en-US" sz="2700" i="1" dirty="0"/>
              <a:t>Strongly agree (5), Agree (4), Disagree (2), Strongly disagree (1)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77124625"/>
              </p:ext>
            </p:extLst>
          </p:nvPr>
        </p:nvGraphicFramePr>
        <p:xfrm>
          <a:off x="0" y="1600198"/>
          <a:ext cx="9143999" cy="52578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025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707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707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504891">
                <a:tc>
                  <a:txBody>
                    <a:bodyPr/>
                    <a:lstStyle/>
                    <a:p>
                      <a:r>
                        <a:rPr lang="en-US" dirty="0"/>
                        <a:t>Item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% Strongly agree/Agree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Average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5097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My principal is an effective leader.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88%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4.19</a:t>
                      </a:r>
                    </a:p>
                  </a:txBody>
                  <a:tcPr marL="9525" marR="9525" marT="9525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5097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 trust the leadership in my building.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87%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4.10</a:t>
                      </a:r>
                    </a:p>
                  </a:txBody>
                  <a:tcPr marL="9525" marR="9525" marT="9525" anchor="ctr"/>
                </a:tc>
                <a:extLst>
                  <a:ext uri="{0D108BD9-81ED-4DB2-BD59-A6C34878D82A}">
                    <a16:rowId xmlns:a16="http://schemas.microsoft.com/office/drawing/2014/main" val="401475787"/>
                  </a:ext>
                </a:extLst>
              </a:tr>
              <a:tr h="125097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Building leadership is consistent when administering policies concerning employees.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81%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3.91</a:t>
                      </a:r>
                    </a:p>
                  </a:txBody>
                  <a:tcPr marL="9525" marR="9525" marT="9525" anchor="ctr"/>
                </a:tc>
                <a:extLst>
                  <a:ext uri="{0D108BD9-81ED-4DB2-BD59-A6C34878D82A}">
                    <a16:rowId xmlns:a16="http://schemas.microsoft.com/office/drawing/2014/main" val="8547474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2933196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24000"/>
          </a:xfrm>
        </p:spPr>
        <p:txBody>
          <a:bodyPr>
            <a:normAutofit/>
          </a:bodyPr>
          <a:lstStyle/>
          <a:p>
            <a:r>
              <a:rPr lang="en-US" sz="4000" b="1" dirty="0"/>
              <a:t>District Administration</a:t>
            </a:r>
            <a:br>
              <a:rPr lang="en-US" dirty="0"/>
            </a:br>
            <a:r>
              <a:rPr lang="en-US" sz="2700" i="1" dirty="0"/>
              <a:t>Strongly agree (5), Agree (4), Disagree (2), Strongly disagree (1)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98020602"/>
              </p:ext>
            </p:extLst>
          </p:nvPr>
        </p:nvGraphicFramePr>
        <p:xfrm>
          <a:off x="0" y="1600197"/>
          <a:ext cx="9143999" cy="52578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025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707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707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050397">
                <a:tc>
                  <a:txBody>
                    <a:bodyPr/>
                    <a:lstStyle/>
                    <a:p>
                      <a:r>
                        <a:rPr lang="en-US" dirty="0"/>
                        <a:t>Item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% Strongly agree/Agree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Average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4148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 Superintendent/District Administrator presents a positive image to our community.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91%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4.12</a:t>
                      </a:r>
                    </a:p>
                  </a:txBody>
                  <a:tcPr marL="9525" marR="9525" marT="9525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4148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District administration is doing what it takes to make our District successful.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85%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3.87</a:t>
                      </a:r>
                    </a:p>
                  </a:txBody>
                  <a:tcPr marL="9525" marR="9525" marT="9525" anchor="ctr"/>
                </a:tc>
                <a:extLst>
                  <a:ext uri="{0D108BD9-81ED-4DB2-BD59-A6C34878D82A}">
                    <a16:rowId xmlns:a16="http://schemas.microsoft.com/office/drawing/2014/main" val="3409150310"/>
                  </a:ext>
                </a:extLst>
              </a:tr>
              <a:tr h="84148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 trust the District's leadership.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83%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3.82</a:t>
                      </a:r>
                    </a:p>
                  </a:txBody>
                  <a:tcPr marL="9525" marR="9525" marT="9525" anchor="ctr"/>
                </a:tc>
                <a:extLst>
                  <a:ext uri="{0D108BD9-81ED-4DB2-BD59-A6C34878D82A}">
                    <a16:rowId xmlns:a16="http://schemas.microsoft.com/office/drawing/2014/main" val="3254035090"/>
                  </a:ext>
                </a:extLst>
              </a:tr>
              <a:tr h="84148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District administration is responsive to major concerns of employees.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80%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3.75</a:t>
                      </a:r>
                    </a:p>
                  </a:txBody>
                  <a:tcPr marL="9525" marR="9525" marT="9525" anchor="ctr"/>
                </a:tc>
                <a:extLst>
                  <a:ext uri="{0D108BD9-81ED-4DB2-BD59-A6C34878D82A}">
                    <a16:rowId xmlns:a16="http://schemas.microsoft.com/office/drawing/2014/main" val="1109716981"/>
                  </a:ext>
                </a:extLst>
              </a:tr>
              <a:tr h="84148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District administration is consistent when administering policies concerning employees.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77%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3.69</a:t>
                      </a:r>
                    </a:p>
                  </a:txBody>
                  <a:tcPr marL="9525" marR="9525" marT="9525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747131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24000"/>
          </a:xfrm>
        </p:spPr>
        <p:txBody>
          <a:bodyPr>
            <a:normAutofit/>
          </a:bodyPr>
          <a:lstStyle/>
          <a:p>
            <a:r>
              <a:rPr lang="en-US" sz="4000" b="1" dirty="0"/>
              <a:t>School Board</a:t>
            </a:r>
            <a:br>
              <a:rPr lang="en-US" dirty="0"/>
            </a:br>
            <a:r>
              <a:rPr lang="en-US" sz="2700" i="1" dirty="0"/>
              <a:t>Strongly agree (5), Agree (4), Disagree (2), Strongly disagree (1)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0784484"/>
              </p:ext>
            </p:extLst>
          </p:nvPr>
        </p:nvGraphicFramePr>
        <p:xfrm>
          <a:off x="0" y="1600201"/>
          <a:ext cx="9143999" cy="5257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025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707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707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502477">
                <a:tc>
                  <a:txBody>
                    <a:bodyPr/>
                    <a:lstStyle/>
                    <a:p>
                      <a:r>
                        <a:rPr lang="en-US" dirty="0"/>
                        <a:t>Item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% Strongly agree/Agree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Average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7583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 School Board presents a positive image to our community.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95%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4.09</a:t>
                      </a:r>
                    </a:p>
                  </a:txBody>
                  <a:tcPr marL="9525" marR="9525" marT="9525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7583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 School Board appropriately balances the mission of the District with fiscal responsibility.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94%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4.02</a:t>
                      </a:r>
                    </a:p>
                  </a:txBody>
                  <a:tcPr marL="9525" marR="9525" marT="9525" anchor="ctr"/>
                </a:tc>
                <a:extLst>
                  <a:ext uri="{0D108BD9-81ED-4DB2-BD59-A6C34878D82A}">
                    <a16:rowId xmlns:a16="http://schemas.microsoft.com/office/drawing/2014/main" val="1561846753"/>
                  </a:ext>
                </a:extLst>
              </a:tr>
              <a:tr h="120364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 School Board is doing what it takes to make our District successful.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92%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3.98</a:t>
                      </a:r>
                    </a:p>
                  </a:txBody>
                  <a:tcPr marL="9525" marR="9525" marT="9525" anchor="ctr"/>
                </a:tc>
                <a:extLst>
                  <a:ext uri="{0D108BD9-81ED-4DB2-BD59-A6C34878D82A}">
                    <a16:rowId xmlns:a16="http://schemas.microsoft.com/office/drawing/2014/main" val="9205296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3475798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828800"/>
          </a:xfrm>
        </p:spPr>
        <p:txBody>
          <a:bodyPr>
            <a:normAutofit fontScale="90000"/>
          </a:bodyPr>
          <a:lstStyle/>
          <a:p>
            <a:r>
              <a:rPr lang="en-US" sz="4000" b="1" dirty="0"/>
              <a:t>Salary</a:t>
            </a:r>
            <a:br>
              <a:rPr lang="en-US" sz="4000" b="1" dirty="0"/>
            </a:br>
            <a:r>
              <a:rPr lang="en-US" sz="3600" dirty="0"/>
              <a:t>Please rank the following factors based on their importance in a compensation system. </a:t>
            </a:r>
            <a:br>
              <a:rPr lang="en-US" dirty="0"/>
            </a:br>
            <a:r>
              <a:rPr lang="en-US" sz="2700" i="1" dirty="0"/>
              <a:t>Most important (1), Least important (10)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82119614"/>
              </p:ext>
            </p:extLst>
          </p:nvPr>
        </p:nvGraphicFramePr>
        <p:xfrm>
          <a:off x="0" y="1905000"/>
          <a:ext cx="9144000" cy="49529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91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49658">
                <a:tc>
                  <a:txBody>
                    <a:bodyPr/>
                    <a:lstStyle/>
                    <a:p>
                      <a:r>
                        <a:rPr lang="en-US" dirty="0"/>
                        <a:t>Item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Average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0334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Advanced degrees (Master's, specialist, Ph.D., Ed. D.)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3.36</a:t>
                      </a:r>
                    </a:p>
                  </a:txBody>
                  <a:tcPr marL="9525" marR="9525" marT="9525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0334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Length of service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4.17</a:t>
                      </a:r>
                    </a:p>
                  </a:txBody>
                  <a:tcPr marL="9525" marR="9525" marT="9525" anchor="ctr"/>
                </a:tc>
                <a:extLst>
                  <a:ext uri="{0D108BD9-81ED-4DB2-BD59-A6C34878D82A}">
                    <a16:rowId xmlns:a16="http://schemas.microsoft.com/office/drawing/2014/main" val="3409150310"/>
                  </a:ext>
                </a:extLst>
              </a:tr>
              <a:tr h="440334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Additional skills (certifications, foreign language proficiencies etc.)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4.66</a:t>
                      </a:r>
                    </a:p>
                  </a:txBody>
                  <a:tcPr marL="9525" marR="9525" marT="9525" anchor="ctr"/>
                </a:tc>
                <a:extLst>
                  <a:ext uri="{0D108BD9-81ED-4DB2-BD59-A6C34878D82A}">
                    <a16:rowId xmlns:a16="http://schemas.microsoft.com/office/drawing/2014/main" val="3254035090"/>
                  </a:ext>
                </a:extLst>
              </a:tr>
              <a:tr h="440334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Additional work duties (coach, curriculum writing, research etc.)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4.74</a:t>
                      </a:r>
                    </a:p>
                  </a:txBody>
                  <a:tcPr marL="9525" marR="9525" marT="9525" anchor="ctr"/>
                </a:tc>
                <a:extLst>
                  <a:ext uri="{0D108BD9-81ED-4DB2-BD59-A6C34878D82A}">
                    <a16:rowId xmlns:a16="http://schemas.microsoft.com/office/drawing/2014/main" val="1109716981"/>
                  </a:ext>
                </a:extLst>
              </a:tr>
              <a:tr h="440334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Educator's evaluation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5.43</a:t>
                      </a:r>
                    </a:p>
                  </a:txBody>
                  <a:tcPr marL="9525" marR="9525" marT="9525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34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Student Learning Outcomes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5.64</a:t>
                      </a:r>
                    </a:p>
                  </a:txBody>
                  <a:tcPr marL="9525" marR="9525" marT="9525" anchor="ctr"/>
                </a:tc>
                <a:extLst>
                  <a:ext uri="{0D108BD9-81ED-4DB2-BD59-A6C34878D82A}">
                    <a16:rowId xmlns:a16="http://schemas.microsoft.com/office/drawing/2014/main" val="3153189963"/>
                  </a:ext>
                </a:extLst>
              </a:tr>
              <a:tr h="440334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National Board for Professional Teaching Standards/Master Teacher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5.66</a:t>
                      </a:r>
                    </a:p>
                  </a:txBody>
                  <a:tcPr marL="9525" marR="9525" marT="9525" anchor="ctr"/>
                </a:tc>
                <a:extLst>
                  <a:ext uri="{0D108BD9-81ED-4DB2-BD59-A6C34878D82A}">
                    <a16:rowId xmlns:a16="http://schemas.microsoft.com/office/drawing/2014/main" val="1564674388"/>
                  </a:ext>
                </a:extLst>
              </a:tr>
              <a:tr h="440334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Market demand (hard-to-staff assignment, certification in area of short supply)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5.71</a:t>
                      </a:r>
                    </a:p>
                  </a:txBody>
                  <a:tcPr marL="9525" marR="9525" marT="9525" anchor="ctr"/>
                </a:tc>
                <a:extLst>
                  <a:ext uri="{0D108BD9-81ED-4DB2-BD59-A6C34878D82A}">
                    <a16:rowId xmlns:a16="http://schemas.microsoft.com/office/drawing/2014/main" val="2055932963"/>
                  </a:ext>
                </a:extLst>
              </a:tr>
              <a:tr h="440334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Professional Development Activities (Provided by the district)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5.76</a:t>
                      </a:r>
                    </a:p>
                  </a:txBody>
                  <a:tcPr marL="9525" marR="9525" marT="9525" anchor="ctr"/>
                </a:tc>
                <a:extLst>
                  <a:ext uri="{0D108BD9-81ED-4DB2-BD59-A6C34878D82A}">
                    <a16:rowId xmlns:a16="http://schemas.microsoft.com/office/drawing/2014/main" val="2012621689"/>
                  </a:ext>
                </a:extLst>
              </a:tr>
              <a:tr h="440334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Licensure for PI 34 (Initial Educator, Processional or Master)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6.37</a:t>
                      </a:r>
                    </a:p>
                  </a:txBody>
                  <a:tcPr marL="9525" marR="9525" marT="9525" anchor="ctr"/>
                </a:tc>
                <a:extLst>
                  <a:ext uri="{0D108BD9-81ED-4DB2-BD59-A6C34878D82A}">
                    <a16:rowId xmlns:a16="http://schemas.microsoft.com/office/drawing/2014/main" val="6215182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4806021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944562"/>
          </a:xfrm>
        </p:spPr>
        <p:txBody>
          <a:bodyPr>
            <a:noAutofit/>
          </a:bodyPr>
          <a:lstStyle/>
          <a:p>
            <a:r>
              <a:rPr lang="en-US" sz="3600" b="1" dirty="0"/>
              <a:t>Job Satisfaction</a:t>
            </a:r>
            <a:br>
              <a:rPr lang="en-US" sz="3600" dirty="0"/>
            </a:br>
            <a:r>
              <a:rPr lang="en-US" sz="2800" dirty="0"/>
              <a:t>Please check </a:t>
            </a:r>
            <a:r>
              <a:rPr lang="en-US" sz="2800" u="sng" dirty="0"/>
              <a:t>up to four</a:t>
            </a:r>
            <a:r>
              <a:rPr lang="en-US" sz="2800" dirty="0"/>
              <a:t> of your most important job satisfaction factors:</a:t>
            </a:r>
            <a:endParaRPr lang="en-US" sz="32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32553111"/>
              </p:ext>
            </p:extLst>
          </p:nvPr>
        </p:nvGraphicFramePr>
        <p:xfrm>
          <a:off x="0" y="1524001"/>
          <a:ext cx="9144000" cy="53339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0">
                  <a:extLst>
                    <a:ext uri="{9D8B030D-6E8A-4147-A177-3AD203B41FA5}">
                      <a16:colId xmlns:a16="http://schemas.microsoft.com/office/drawing/2014/main" val="94785703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3480700162"/>
                    </a:ext>
                  </a:extLst>
                </a:gridCol>
              </a:tblGrid>
              <a:tr h="419553">
                <a:tc>
                  <a:txBody>
                    <a:bodyPr/>
                    <a:lstStyle/>
                    <a:p>
                      <a:r>
                        <a:rPr lang="en-US" sz="1800" dirty="0"/>
                        <a:t>Item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% 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7514446"/>
                  </a:ext>
                </a:extLst>
              </a:tr>
              <a:tr h="378034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Meaningful work</a:t>
                      </a:r>
                    </a:p>
                  </a:txBody>
                  <a:tcPr marL="9525" marR="9525" marT="9525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62%</a:t>
                      </a:r>
                    </a:p>
                  </a:txBody>
                  <a:tcPr marL="9525" marR="9525" marT="9525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1124529"/>
                  </a:ext>
                </a:extLst>
              </a:tr>
              <a:tr h="378034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Compensation/Salary</a:t>
                      </a:r>
                    </a:p>
                  </a:txBody>
                  <a:tcPr marL="9525" marR="9525" marT="9525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53%</a:t>
                      </a:r>
                    </a:p>
                  </a:txBody>
                  <a:tcPr marL="9525" marR="9525" marT="9525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0371377"/>
                  </a:ext>
                </a:extLst>
              </a:tr>
              <a:tr h="378034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Healthy culture/working conditions</a:t>
                      </a:r>
                    </a:p>
                  </a:txBody>
                  <a:tcPr marL="9525" marR="9525" marT="9525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49%</a:t>
                      </a:r>
                    </a:p>
                  </a:txBody>
                  <a:tcPr marL="9525" marR="9525" marT="9525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7963558"/>
                  </a:ext>
                </a:extLst>
              </a:tr>
              <a:tr h="378034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Good leadership</a:t>
                      </a:r>
                    </a:p>
                  </a:txBody>
                  <a:tcPr marL="9525" marR="9525" marT="9525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47%</a:t>
                      </a:r>
                    </a:p>
                  </a:txBody>
                  <a:tcPr marL="9525" marR="9525" marT="9525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587288"/>
                  </a:ext>
                </a:extLst>
              </a:tr>
              <a:tr h="378034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Benefits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32%</a:t>
                      </a:r>
                    </a:p>
                  </a:txBody>
                  <a:tcPr marL="9525" marR="9525" marT="9525" anchor="ctr"/>
                </a:tc>
                <a:extLst>
                  <a:ext uri="{0D108BD9-81ED-4DB2-BD59-A6C34878D82A}">
                    <a16:rowId xmlns:a16="http://schemas.microsoft.com/office/drawing/2014/main" val="4124575894"/>
                  </a:ext>
                </a:extLst>
              </a:tr>
              <a:tr h="378034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Support from co-workers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29%</a:t>
                      </a:r>
                    </a:p>
                  </a:txBody>
                  <a:tcPr marL="9525" marR="9525" marT="9525" anchor="ctr"/>
                </a:tc>
                <a:extLst>
                  <a:ext uri="{0D108BD9-81ED-4DB2-BD59-A6C34878D82A}">
                    <a16:rowId xmlns:a16="http://schemas.microsoft.com/office/drawing/2014/main" val="1571517252"/>
                  </a:ext>
                </a:extLst>
              </a:tr>
              <a:tr h="378034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Support from supervisors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29%</a:t>
                      </a:r>
                    </a:p>
                  </a:txBody>
                  <a:tcPr marL="9525" marR="9525" marT="9525" anchor="ctr"/>
                </a:tc>
                <a:extLst>
                  <a:ext uri="{0D108BD9-81ED-4DB2-BD59-A6C34878D82A}">
                    <a16:rowId xmlns:a16="http://schemas.microsoft.com/office/drawing/2014/main" val="1239707020"/>
                  </a:ext>
                </a:extLst>
              </a:tr>
              <a:tr h="378034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Personal growth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23%</a:t>
                      </a:r>
                    </a:p>
                  </a:txBody>
                  <a:tcPr marL="9525" marR="9525" marT="9525" anchor="ctr"/>
                </a:tc>
                <a:extLst>
                  <a:ext uri="{0D108BD9-81ED-4DB2-BD59-A6C34878D82A}">
                    <a16:rowId xmlns:a16="http://schemas.microsoft.com/office/drawing/2014/main" val="3699822350"/>
                  </a:ext>
                </a:extLst>
              </a:tr>
              <a:tr h="378034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Job security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18%</a:t>
                      </a:r>
                    </a:p>
                  </a:txBody>
                  <a:tcPr marL="9525" marR="9525" marT="9525" anchor="ctr"/>
                </a:tc>
                <a:extLst>
                  <a:ext uri="{0D108BD9-81ED-4DB2-BD59-A6C34878D82A}">
                    <a16:rowId xmlns:a16="http://schemas.microsoft.com/office/drawing/2014/main" val="2123032146"/>
                  </a:ext>
                </a:extLst>
              </a:tr>
              <a:tr h="378034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Job training/professional development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18%</a:t>
                      </a:r>
                    </a:p>
                  </a:txBody>
                  <a:tcPr marL="9525" marR="9525" marT="9525" anchor="ctr"/>
                </a:tc>
                <a:extLst>
                  <a:ext uri="{0D108BD9-81ED-4DB2-BD59-A6C34878D82A}">
                    <a16:rowId xmlns:a16="http://schemas.microsoft.com/office/drawing/2014/main" val="1405968538"/>
                  </a:ext>
                </a:extLst>
              </a:tr>
              <a:tr h="378034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Effective communications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16%</a:t>
                      </a:r>
                    </a:p>
                  </a:txBody>
                  <a:tcPr marL="9525" marR="9525" marT="9525" anchor="ctr"/>
                </a:tc>
                <a:extLst>
                  <a:ext uri="{0D108BD9-81ED-4DB2-BD59-A6C34878D82A}">
                    <a16:rowId xmlns:a16="http://schemas.microsoft.com/office/drawing/2014/main" val="235561355"/>
                  </a:ext>
                </a:extLst>
              </a:tr>
              <a:tr h="378034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Recognition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8%</a:t>
                      </a:r>
                    </a:p>
                  </a:txBody>
                  <a:tcPr marL="9525" marR="9525" marT="9525" anchor="ctr"/>
                </a:tc>
                <a:extLst>
                  <a:ext uri="{0D108BD9-81ED-4DB2-BD59-A6C34878D82A}">
                    <a16:rowId xmlns:a16="http://schemas.microsoft.com/office/drawing/2014/main" val="3798991026"/>
                  </a:ext>
                </a:extLst>
              </a:tr>
              <a:tr h="378034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Feeling safe in the workplace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7%</a:t>
                      </a:r>
                    </a:p>
                  </a:txBody>
                  <a:tcPr marL="9525" marR="9525" marT="9525" anchor="ctr"/>
                </a:tc>
                <a:extLst>
                  <a:ext uri="{0D108BD9-81ED-4DB2-BD59-A6C34878D82A}">
                    <a16:rowId xmlns:a16="http://schemas.microsoft.com/office/drawing/2014/main" val="38783298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9541048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76400"/>
          </a:xfrm>
        </p:spPr>
        <p:txBody>
          <a:bodyPr>
            <a:noAutofit/>
          </a:bodyPr>
          <a:lstStyle/>
          <a:p>
            <a:r>
              <a:rPr lang="en-US" sz="4000" b="1" dirty="0"/>
              <a:t>Overall Satisfaction</a:t>
            </a:r>
            <a:br>
              <a:rPr lang="en-US" sz="4000" dirty="0">
                <a:solidFill>
                  <a:prstClr val="black"/>
                </a:solidFill>
              </a:rPr>
            </a:br>
            <a:r>
              <a:rPr lang="en-US" sz="2400" i="1" dirty="0">
                <a:solidFill>
                  <a:prstClr val="black"/>
                </a:solidFill>
              </a:rPr>
              <a:t>Strongly agree (5), Agree (4), Disagree (2), Strongly disagree (1)</a:t>
            </a:r>
            <a:endParaRPr lang="en-US" sz="2000" i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68500288"/>
              </p:ext>
            </p:extLst>
          </p:nvPr>
        </p:nvGraphicFramePr>
        <p:xfrm>
          <a:off x="0" y="1752601"/>
          <a:ext cx="9144000" cy="51053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86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05939">
                <a:tc>
                  <a:txBody>
                    <a:bodyPr/>
                    <a:lstStyle/>
                    <a:p>
                      <a:r>
                        <a:rPr lang="en-US" sz="2000" dirty="0"/>
                        <a:t>Item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% Strongly</a:t>
                      </a:r>
                      <a:r>
                        <a:rPr lang="en-US" sz="2000" baseline="0" dirty="0"/>
                        <a:t> agree/Agree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Average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4986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All things considered, this District is a good place to work.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94%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4.17</a:t>
                      </a:r>
                    </a:p>
                  </a:txBody>
                  <a:tcPr marL="9525" marR="9525" marT="9525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4986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Our community supports education.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91%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3.95</a:t>
                      </a:r>
                    </a:p>
                  </a:txBody>
                  <a:tcPr marL="9525" marR="9525" marT="9525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4986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 District has improved in the past year.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85%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3.90</a:t>
                      </a:r>
                    </a:p>
                  </a:txBody>
                  <a:tcPr marL="9525" marR="9525" marT="9525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4986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 am satisfied with the financial management of the District.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79%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3.67</a:t>
                      </a:r>
                    </a:p>
                  </a:txBody>
                  <a:tcPr marL="9525" marR="9525" marT="9525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5834138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95400"/>
          </a:xfrm>
        </p:spPr>
        <p:txBody>
          <a:bodyPr>
            <a:noAutofit/>
          </a:bodyPr>
          <a:lstStyle/>
          <a:p>
            <a:r>
              <a:rPr lang="en-US" sz="4000" b="1" dirty="0">
                <a:latin typeface="+mn-lt"/>
                <a:ea typeface="Lucida Grande"/>
                <a:cs typeface="Lucida Grande"/>
              </a:rPr>
              <a:t>What grade would you give us? 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41645607"/>
              </p:ext>
            </p:extLst>
          </p:nvPr>
        </p:nvGraphicFramePr>
        <p:xfrm>
          <a:off x="0" y="1219200"/>
          <a:ext cx="9144000" cy="563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8248710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95400"/>
          </a:xfrm>
        </p:spPr>
        <p:txBody>
          <a:bodyPr>
            <a:noAutofit/>
          </a:bodyPr>
          <a:lstStyle/>
          <a:p>
            <a:r>
              <a:rPr lang="en-US" sz="4000" b="1" dirty="0">
                <a:latin typeface="+mn-lt"/>
                <a:ea typeface="Lucida Grande"/>
                <a:cs typeface="Lucida Grande"/>
              </a:rPr>
              <a:t>How would you rate the District compared to neighboring public school districts? 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73869481"/>
              </p:ext>
            </p:extLst>
          </p:nvPr>
        </p:nvGraphicFramePr>
        <p:xfrm>
          <a:off x="0" y="1219200"/>
          <a:ext cx="9144000" cy="563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2035032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b="1" dirty="0"/>
              <a:t>What We Know:</a:t>
            </a:r>
          </a:p>
        </p:txBody>
      </p:sp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550" y="2667000"/>
            <a:ext cx="7962900" cy="1430877"/>
          </a:xfrm>
          <a:prstGeom prst="rect">
            <a:avLst/>
          </a:prstGeom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1000" y="5715000"/>
            <a:ext cx="1783380" cy="762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6276769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2819400"/>
            <a:ext cx="7772400" cy="1012825"/>
          </a:xfrm>
        </p:spPr>
        <p:txBody>
          <a:bodyPr>
            <a:normAutofit/>
          </a:bodyPr>
          <a:lstStyle/>
          <a:p>
            <a:r>
              <a:rPr lang="en-US" sz="4000" b="1" dirty="0"/>
              <a:t>Thank you!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1000" y="5715000"/>
            <a:ext cx="1783380" cy="762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648821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/>
              <a:t>Survey 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Staff Survey was conducted in April of 2017.</a:t>
            </a:r>
          </a:p>
          <a:p>
            <a:pPr lvl="0"/>
            <a:r>
              <a:rPr lang="en-US" dirty="0">
                <a:solidFill>
                  <a:prstClr val="black"/>
                </a:solidFill>
              </a:rPr>
              <a:t>All staff members received a survey invitation via email, which contained a unique access code.  Each access code could only be used once to take the survey. </a:t>
            </a:r>
          </a:p>
          <a:p>
            <a:r>
              <a:rPr lang="en-US" dirty="0"/>
              <a:t>Number of responses: 221 (58% participation)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00"/>
            <a:ext cx="7772400" cy="1470025"/>
          </a:xfrm>
        </p:spPr>
        <p:txBody>
          <a:bodyPr>
            <a:noAutofit/>
          </a:bodyPr>
          <a:lstStyle/>
          <a:p>
            <a:br>
              <a:rPr lang="en-US" dirty="0">
                <a:latin typeface="+mn-lt"/>
              </a:rPr>
            </a:br>
            <a:r>
              <a:rPr lang="en-US" dirty="0">
                <a:latin typeface="+mn-lt"/>
              </a:rPr>
              <a:t>Respondent Information</a:t>
            </a:r>
            <a:br>
              <a:rPr lang="en-US" dirty="0">
                <a:latin typeface="Arial" charset="0"/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42158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95400"/>
          </a:xfrm>
        </p:spPr>
        <p:txBody>
          <a:bodyPr>
            <a:noAutofit/>
          </a:bodyPr>
          <a:lstStyle/>
          <a:p>
            <a:r>
              <a:rPr lang="en-US" sz="4000" b="1" dirty="0">
                <a:latin typeface="+mn-lt"/>
                <a:ea typeface="Lucida Grande"/>
                <a:cs typeface="Lucida Grande"/>
              </a:rPr>
              <a:t>At which location do you spend the most time?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737842"/>
              </p:ext>
            </p:extLst>
          </p:nvPr>
        </p:nvGraphicFramePr>
        <p:xfrm>
          <a:off x="0" y="1219200"/>
          <a:ext cx="9144000" cy="563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9121556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en-US" sz="4000" b="1" dirty="0">
                <a:latin typeface="+mn-lt"/>
                <a:ea typeface="Lucida Grande"/>
                <a:cs typeface="Lucida Grande"/>
              </a:rPr>
              <a:t>What best describes your position?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52206720"/>
              </p:ext>
            </p:extLst>
          </p:nvPr>
        </p:nvGraphicFramePr>
        <p:xfrm>
          <a:off x="0" y="914400"/>
          <a:ext cx="9144000" cy="5943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8409513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95400"/>
          </a:xfrm>
        </p:spPr>
        <p:txBody>
          <a:bodyPr>
            <a:noAutofit/>
          </a:bodyPr>
          <a:lstStyle/>
          <a:p>
            <a:r>
              <a:rPr lang="en-US" sz="4000" b="1" dirty="0">
                <a:latin typeface="+mn-lt"/>
                <a:ea typeface="Lucida Grande"/>
                <a:cs typeface="Lucida Grande"/>
              </a:rPr>
              <a:t>Including the current year, how many years have you worked for this District?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35718725"/>
              </p:ext>
            </p:extLst>
          </p:nvPr>
        </p:nvGraphicFramePr>
        <p:xfrm>
          <a:off x="0" y="1219200"/>
          <a:ext cx="9144000" cy="563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9260497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944562"/>
          </a:xfrm>
        </p:spPr>
        <p:txBody>
          <a:bodyPr>
            <a:noAutofit/>
          </a:bodyPr>
          <a:lstStyle/>
          <a:p>
            <a:r>
              <a:rPr lang="en-US" sz="3600" b="1" dirty="0"/>
              <a:t>Planning</a:t>
            </a:r>
            <a:br>
              <a:rPr lang="en-US" sz="3600" dirty="0"/>
            </a:br>
            <a:r>
              <a:rPr lang="en-US" sz="2800" dirty="0"/>
              <a:t>To provide a quality education for all students, please check </a:t>
            </a:r>
            <a:r>
              <a:rPr lang="en-US" sz="2800" u="sng" dirty="0"/>
              <a:t>a maximum of five</a:t>
            </a:r>
            <a:r>
              <a:rPr lang="en-US" sz="2800" dirty="0"/>
              <a:t> of your highest priorities: </a:t>
            </a:r>
            <a:endParaRPr lang="en-US" sz="32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65510537"/>
              </p:ext>
            </p:extLst>
          </p:nvPr>
        </p:nvGraphicFramePr>
        <p:xfrm>
          <a:off x="0" y="1524000"/>
          <a:ext cx="9144000" cy="53340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0">
                  <a:extLst>
                    <a:ext uri="{9D8B030D-6E8A-4147-A177-3AD203B41FA5}">
                      <a16:colId xmlns:a16="http://schemas.microsoft.com/office/drawing/2014/main" val="94785703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3480700162"/>
                    </a:ext>
                  </a:extLst>
                </a:gridCol>
              </a:tblGrid>
              <a:tr h="391777">
                <a:tc>
                  <a:txBody>
                    <a:bodyPr/>
                    <a:lstStyle/>
                    <a:p>
                      <a:r>
                        <a:rPr lang="en-US" sz="1800" dirty="0"/>
                        <a:t>Item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% 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7514446"/>
                  </a:ext>
                </a:extLst>
              </a:tr>
              <a:tr h="353016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Better prepare students for life after high school—whether this be college or career</a:t>
                      </a:r>
                    </a:p>
                  </a:txBody>
                  <a:tcPr marL="9525" marR="9525" marT="9525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60%</a:t>
                      </a:r>
                    </a:p>
                  </a:txBody>
                  <a:tcPr marL="9525" marR="9525" marT="9525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1124529"/>
                  </a:ext>
                </a:extLst>
              </a:tr>
              <a:tr h="353016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Provide additional intervention/support services for struggling students </a:t>
                      </a:r>
                    </a:p>
                  </a:txBody>
                  <a:tcPr marL="9525" marR="9525" marT="9525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57%</a:t>
                      </a:r>
                    </a:p>
                  </a:txBody>
                  <a:tcPr marL="9525" marR="9525" marT="9525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5735557"/>
                  </a:ext>
                </a:extLst>
              </a:tr>
              <a:tr h="353016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Develop innovative programs to improve student learning</a:t>
                      </a:r>
                    </a:p>
                  </a:txBody>
                  <a:tcPr marL="9525" marR="9525" marT="9525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54%</a:t>
                      </a:r>
                    </a:p>
                  </a:txBody>
                  <a:tcPr marL="9525" marR="9525" marT="9525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0371377"/>
                  </a:ext>
                </a:extLst>
              </a:tr>
              <a:tr h="353016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Receive training/development opportunities to enhance skills </a:t>
                      </a:r>
                    </a:p>
                  </a:txBody>
                  <a:tcPr marL="9525" marR="9525" marT="9525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42%</a:t>
                      </a:r>
                    </a:p>
                  </a:txBody>
                  <a:tcPr marL="9525" marR="9525" marT="9525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7963558"/>
                  </a:ext>
                </a:extLst>
              </a:tr>
              <a:tr h="353016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Increase the number of hands-on/project-based learning opportunities</a:t>
                      </a:r>
                    </a:p>
                  </a:txBody>
                  <a:tcPr marL="9525" marR="9525" marT="9525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41%</a:t>
                      </a:r>
                    </a:p>
                  </a:txBody>
                  <a:tcPr marL="9525" marR="9525" marT="9525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587288"/>
                  </a:ext>
                </a:extLst>
              </a:tr>
              <a:tr h="353016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Increase parents and community communications </a:t>
                      </a:r>
                    </a:p>
                  </a:txBody>
                  <a:tcPr marL="9525" marR="9525" marT="9525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27%</a:t>
                      </a:r>
                    </a:p>
                  </a:txBody>
                  <a:tcPr marL="9525" marR="9525" marT="9525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4575894"/>
                  </a:ext>
                </a:extLst>
              </a:tr>
              <a:tr h="353016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Provide additional counseling, psychologist and social work services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27%</a:t>
                      </a:r>
                    </a:p>
                  </a:txBody>
                  <a:tcPr marL="9525" marR="9525" marT="9525" anchor="ctr"/>
                </a:tc>
                <a:extLst>
                  <a:ext uri="{0D108BD9-81ED-4DB2-BD59-A6C34878D82A}">
                    <a16:rowId xmlns:a16="http://schemas.microsoft.com/office/drawing/2014/main" val="1571517252"/>
                  </a:ext>
                </a:extLst>
              </a:tr>
              <a:tr h="353016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Expand services to students with special needs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24%</a:t>
                      </a:r>
                    </a:p>
                  </a:txBody>
                  <a:tcPr marL="9525" marR="9525" marT="9525" anchor="ctr"/>
                </a:tc>
                <a:extLst>
                  <a:ext uri="{0D108BD9-81ED-4DB2-BD59-A6C34878D82A}">
                    <a16:rowId xmlns:a16="http://schemas.microsoft.com/office/drawing/2014/main" val="1239707020"/>
                  </a:ext>
                </a:extLst>
              </a:tr>
              <a:tr h="353016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Improve school safety and security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21%</a:t>
                      </a:r>
                    </a:p>
                  </a:txBody>
                  <a:tcPr marL="9525" marR="9525" marT="9525" anchor="ctr"/>
                </a:tc>
                <a:extLst>
                  <a:ext uri="{0D108BD9-81ED-4DB2-BD59-A6C34878D82A}">
                    <a16:rowId xmlns:a16="http://schemas.microsoft.com/office/drawing/2014/main" val="3699822350"/>
                  </a:ext>
                </a:extLst>
              </a:tr>
              <a:tr h="353016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Expand students and staff technology access 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18%</a:t>
                      </a:r>
                    </a:p>
                  </a:txBody>
                  <a:tcPr marL="9525" marR="9525" marT="9525" anchor="ctr"/>
                </a:tc>
                <a:extLst>
                  <a:ext uri="{0D108BD9-81ED-4DB2-BD59-A6C34878D82A}">
                    <a16:rowId xmlns:a16="http://schemas.microsoft.com/office/drawing/2014/main" val="2123032146"/>
                  </a:ext>
                </a:extLst>
              </a:tr>
              <a:tr h="353016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Increase STEM opportunities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17%</a:t>
                      </a:r>
                    </a:p>
                  </a:txBody>
                  <a:tcPr marL="9525" marR="9525" marT="9525" anchor="ctr"/>
                </a:tc>
                <a:extLst>
                  <a:ext uri="{0D108BD9-81ED-4DB2-BD59-A6C34878D82A}">
                    <a16:rowId xmlns:a16="http://schemas.microsoft.com/office/drawing/2014/main" val="1405968538"/>
                  </a:ext>
                </a:extLst>
              </a:tr>
              <a:tr h="353016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Increase co-curricular and extra-curricular programs (e.g. music, arts, athletics, etc.)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16%</a:t>
                      </a:r>
                    </a:p>
                  </a:txBody>
                  <a:tcPr marL="9525" marR="9525" marT="9525" anchor="ctr"/>
                </a:tc>
                <a:extLst>
                  <a:ext uri="{0D108BD9-81ED-4DB2-BD59-A6C34878D82A}">
                    <a16:rowId xmlns:a16="http://schemas.microsoft.com/office/drawing/2014/main" val="235561355"/>
                  </a:ext>
                </a:extLst>
              </a:tr>
              <a:tr h="353016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Develop additional community/business partnerships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12%</a:t>
                      </a:r>
                    </a:p>
                  </a:txBody>
                  <a:tcPr marL="9525" marR="9525" marT="9525" anchor="ctr"/>
                </a:tc>
                <a:extLst>
                  <a:ext uri="{0D108BD9-81ED-4DB2-BD59-A6C34878D82A}">
                    <a16:rowId xmlns:a16="http://schemas.microsoft.com/office/drawing/2014/main" val="3798991026"/>
                  </a:ext>
                </a:extLst>
              </a:tr>
              <a:tr h="353016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Increase the number of AP/honors courses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8%</a:t>
                      </a:r>
                    </a:p>
                  </a:txBody>
                  <a:tcPr marL="9525" marR="9525" marT="9525" anchor="ctr"/>
                </a:tc>
                <a:extLst>
                  <a:ext uri="{0D108BD9-81ED-4DB2-BD59-A6C34878D82A}">
                    <a16:rowId xmlns:a16="http://schemas.microsoft.com/office/drawing/2014/main" val="38783298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020470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13977</TotalTime>
  <Words>1640</Words>
  <Application>Microsoft Office PowerPoint</Application>
  <PresentationFormat>On-screen Show (4:3)</PresentationFormat>
  <Paragraphs>418</Paragraphs>
  <Slides>30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Lucida Grande</vt:lpstr>
      <vt:lpstr>Times New Roman</vt:lpstr>
      <vt:lpstr>Office Theme</vt:lpstr>
      <vt:lpstr>Woodland Public Schools Staff Survey Results</vt:lpstr>
      <vt:lpstr>School Perceptions </vt:lpstr>
      <vt:lpstr>What We Know:</vt:lpstr>
      <vt:lpstr>Survey Summary</vt:lpstr>
      <vt:lpstr> Respondent Information </vt:lpstr>
      <vt:lpstr>At which location do you spend the most time?</vt:lpstr>
      <vt:lpstr>What best describes your position?</vt:lpstr>
      <vt:lpstr>Including the current year, how many years have you worked for this District?</vt:lpstr>
      <vt:lpstr>Planning To provide a quality education for all students, please check a maximum of five of your highest priorities: </vt:lpstr>
      <vt:lpstr>Change Readiness Strongly agree (5), Agree (4), Disagree (2), Strongly disagree (1)</vt:lpstr>
      <vt:lpstr>Student Achievement Strongly agree (5), Agree (4), Disagree (2), Strongly disagree (1)</vt:lpstr>
      <vt:lpstr>Engagement Strongly agree (5), Agree (4), Disagree (2), Strongly disagree (1)</vt:lpstr>
      <vt:lpstr>Communication Strongly agree (5), Agree (4), Disagree (2), Strongly disagree (1)</vt:lpstr>
      <vt:lpstr>How would you rate the communication from: Great (4), Good (3), Fair (2), Poor (1)</vt:lpstr>
      <vt:lpstr>Culture Strongly agree (5), Agree (4), Disagree (2), Strongly disagree (1)</vt:lpstr>
      <vt:lpstr>The academic expectations of our students are: </vt:lpstr>
      <vt:lpstr>Work Environment (Slide 1/2) Strongly agree (5), Agree (4), Disagree (2), Strongly disagree (1)</vt:lpstr>
      <vt:lpstr>Work Environment (Slide 2/2) Strongly agree (5), Agree (4), Disagree (2), Strongly disagree (1)</vt:lpstr>
      <vt:lpstr>Health and Wellness Strongly agree (5), Agree (4), Disagree (2), Strongly disagree (1)</vt:lpstr>
      <vt:lpstr>Development and Recognition Strongly agree (5), Agree (4), Disagree (2), Strongly disagree (1)</vt:lpstr>
      <vt:lpstr>Compensation and Benefits Strongly agree (5), Agree (4), Disagree (2), Strongly disagree (1)</vt:lpstr>
      <vt:lpstr>Building Leadership Strongly agree (5), Agree (4), Disagree (2), Strongly disagree (1)</vt:lpstr>
      <vt:lpstr>District Administration Strongly agree (5), Agree (4), Disagree (2), Strongly disagree (1)</vt:lpstr>
      <vt:lpstr>School Board Strongly agree (5), Agree (4), Disagree (2), Strongly disagree (1)</vt:lpstr>
      <vt:lpstr>Salary Please rank the following factors based on their importance in a compensation system.  Most important (1), Least important (10)</vt:lpstr>
      <vt:lpstr>Job Satisfaction Please check up to four of your most important job satisfaction factors:</vt:lpstr>
      <vt:lpstr>Overall Satisfaction Strongly agree (5), Agree (4), Disagree (2), Strongly disagree (1)</vt:lpstr>
      <vt:lpstr>What grade would you give us? </vt:lpstr>
      <vt:lpstr>How would you rate the District compared to neighboring public school districts? </vt:lpstr>
      <vt:lpstr>Thank you!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Greg Diffor</dc:creator>
  <cp:lastModifiedBy>Chelsea Davis</cp:lastModifiedBy>
  <cp:revision>802</cp:revision>
  <dcterms:created xsi:type="dcterms:W3CDTF">2011-11-03T21:32:19Z</dcterms:created>
  <dcterms:modified xsi:type="dcterms:W3CDTF">2017-05-04T20:50:09Z</dcterms:modified>
</cp:coreProperties>
</file>