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rts/chart1.xml" ContentType="application/vnd.openxmlformats-officedocument.drawingml.chart+xml"/>
  <Override PartName="/ppt/charts/chart2.xml" ContentType="application/vnd.openxmlformats-officedocument.drawingml.chart+xml"/>
  <Override PartName="/ppt/charts/chart3.xml" ContentType="application/vnd.openxmlformats-officedocument.drawingml.chart+xml"/>
  <Override PartName="/ppt/charts/chart4.xml" ContentType="application/vnd.openxmlformats-officedocument.drawingml.chart+xml"/>
  <Override PartName="/ppt/notesSlides/notesSlide3.xml" ContentType="application/vnd.openxmlformats-officedocument.presentationml.notesSlide+xml"/>
  <Override PartName="/ppt/charts/chart5.xml" ContentType="application/vnd.openxmlformats-officedocument.drawingml.char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16" r:id="rId2"/>
  </p:sldMasterIdLst>
  <p:notesMasterIdLst>
    <p:notesMasterId r:id="rId21"/>
  </p:notesMasterIdLst>
  <p:handoutMasterIdLst>
    <p:handoutMasterId r:id="rId22"/>
  </p:handoutMasterIdLst>
  <p:sldIdLst>
    <p:sldId id="256" r:id="rId3"/>
    <p:sldId id="272" r:id="rId4"/>
    <p:sldId id="268" r:id="rId5"/>
    <p:sldId id="273" r:id="rId6"/>
    <p:sldId id="260" r:id="rId7"/>
    <p:sldId id="261" r:id="rId8"/>
    <p:sldId id="257" r:id="rId9"/>
    <p:sldId id="262" r:id="rId10"/>
    <p:sldId id="258" r:id="rId11"/>
    <p:sldId id="263" r:id="rId12"/>
    <p:sldId id="259" r:id="rId13"/>
    <p:sldId id="265" r:id="rId14"/>
    <p:sldId id="266" r:id="rId15"/>
    <p:sldId id="264" r:id="rId16"/>
    <p:sldId id="267" r:id="rId17"/>
    <p:sldId id="269" r:id="rId18"/>
    <p:sldId id="270" r:id="rId19"/>
    <p:sldId id="271" r:id="rId20"/>
  </p:sldIdLst>
  <p:sldSz cx="9144000" cy="6858000" type="screen4x3"/>
  <p:notesSz cx="7010400" cy="9236075"/>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4791E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521" autoAdjust="0"/>
    <p:restoredTop sz="94376" autoAdjust="0"/>
  </p:normalViewPr>
  <p:slideViewPr>
    <p:cSldViewPr>
      <p:cViewPr varScale="1">
        <p:scale>
          <a:sx n="83" d="100"/>
          <a:sy n="83" d="100"/>
        </p:scale>
        <p:origin x="451" y="67"/>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tableStyles" Target="tableStyles.xml"/><Relationship Id="rId3" Type="http://schemas.openxmlformats.org/officeDocument/2006/relationships/slide" Target="slides/slide1.xml"/><Relationship Id="rId21" Type="http://schemas.openxmlformats.org/officeDocument/2006/relationships/notesMaster" Target="notesMasters/notesMaster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theme" Target="theme/theme1.xml"/><Relationship Id="rId2" Type="http://schemas.openxmlformats.org/officeDocument/2006/relationships/slideMaster" Target="slideMasters/slideMaster1.xml"/><Relationship Id="rId16" Type="http://schemas.openxmlformats.org/officeDocument/2006/relationships/slide" Target="slides/slide14.xml"/><Relationship Id="rId20" Type="http://schemas.openxmlformats.org/officeDocument/2006/relationships/slide" Target="slides/slide18.xml"/><Relationship Id="rId1" Type="http://schemas.openxmlformats.org/officeDocument/2006/relationships/customXml" Target="../customXml/item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viewProps" Target="view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presProps" Target="presProp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handoutMaster" Target="handoutMasters/handoutMaster1.xml"/></Relationships>
</file>

<file path=ppt/charts/_rels/chart1.xml.rels><?xml version="1.0" encoding="UTF-8" standalone="yes"?>
<Relationships xmlns="http://schemas.openxmlformats.org/package/2006/relationships"><Relationship Id="rId1" Type="http://schemas.openxmlformats.org/officeDocument/2006/relationships/package" Target="../embeddings/Microsoft_Excel_Worksheet1.xlsx"/></Relationships>
</file>

<file path=ppt/charts/_rels/chart2.xml.rels><?xml version="1.0" encoding="UTF-8" standalone="yes"?>
<Relationships xmlns="http://schemas.openxmlformats.org/package/2006/relationships"><Relationship Id="rId1" Type="http://schemas.openxmlformats.org/officeDocument/2006/relationships/package" Target="../embeddings/Microsoft_Excel_Worksheet2.xlsx"/></Relationships>
</file>

<file path=ppt/charts/_rels/chart3.xml.rels><?xml version="1.0" encoding="UTF-8" standalone="yes"?>
<Relationships xmlns="http://schemas.openxmlformats.org/package/2006/relationships"><Relationship Id="rId1" Type="http://schemas.openxmlformats.org/officeDocument/2006/relationships/package" Target="../embeddings/Microsoft_Excel_Worksheet3.xlsx"/></Relationships>
</file>

<file path=ppt/charts/_rels/chart4.xml.rels><?xml version="1.0" encoding="UTF-8" standalone="yes"?>
<Relationships xmlns="http://schemas.openxmlformats.org/package/2006/relationships"><Relationship Id="rId1" Type="http://schemas.openxmlformats.org/officeDocument/2006/relationships/package" Target="../embeddings/Microsoft_Excel_Worksheet4.xlsx"/></Relationships>
</file>

<file path=ppt/charts/_rels/chart5.xml.rels><?xml version="1.0" encoding="UTF-8" standalone="yes"?>
<Relationships xmlns="http://schemas.openxmlformats.org/package/2006/relationships"><Relationship Id="rId1" Type="http://schemas.openxmlformats.org/officeDocument/2006/relationships/package" Target="../embeddings/Microsoft_Excel_Worksheet5.xlsx"/></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layout/>
      <c:overlay val="0"/>
    </c:title>
    <c:autoTitleDeleted val="0"/>
    <c:view3D>
      <c:rotX val="30"/>
      <c:rotY val="0"/>
      <c:rAngAx val="0"/>
    </c:view3D>
    <c:floor>
      <c:thickness val="0"/>
    </c:floor>
    <c:sideWall>
      <c:thickness val="0"/>
    </c:sideWall>
    <c:backWall>
      <c:thickness val="0"/>
    </c:backWall>
    <c:plotArea>
      <c:layout/>
      <c:pie3DChart>
        <c:varyColors val="1"/>
        <c:ser>
          <c:idx val="0"/>
          <c:order val="0"/>
          <c:tx>
            <c:strRef>
              <c:f>Sheet1!$B$1</c:f>
              <c:strCache>
                <c:ptCount val="1"/>
                <c:pt idx="0">
                  <c:v>   </c:v>
                </c:pt>
              </c:strCache>
            </c:strRef>
          </c:tx>
          <c:dLbls>
            <c:dLbl>
              <c:idx val="0"/>
              <c:layout>
                <c:manualLayout>
                  <c:x val="1.7021925289641828E-2"/>
                  <c:y val="-0.11083017400602704"/>
                </c:manualLayout>
              </c:layout>
              <c:showLegendKey val="0"/>
              <c:showVal val="1"/>
              <c:showCatName val="1"/>
              <c:showSerName val="0"/>
              <c:showPercent val="0"/>
              <c:showBubbleSize val="0"/>
              <c:extLst>
                <c:ext xmlns:c15="http://schemas.microsoft.com/office/drawing/2012/chart" uri="{CE6537A1-D6FC-4f65-9D91-7224C49458BB}">
                  <c15:layout/>
                </c:ext>
              </c:extLst>
            </c:dLbl>
            <c:dLbl>
              <c:idx val="1"/>
              <c:layout>
                <c:manualLayout>
                  <c:x val="1.1840054084148576E-2"/>
                  <c:y val="4.5747059395353368E-3"/>
                </c:manualLayout>
              </c:layout>
              <c:showLegendKey val="0"/>
              <c:showVal val="1"/>
              <c:showCatName val="1"/>
              <c:showSerName val="0"/>
              <c:showPercent val="0"/>
              <c:showBubbleSize val="0"/>
              <c:extLst>
                <c:ext xmlns:c15="http://schemas.microsoft.com/office/drawing/2012/chart" uri="{CE6537A1-D6FC-4f65-9D91-7224C49458BB}">
                  <c15:layout/>
                </c:ext>
              </c:extLst>
            </c:dLbl>
            <c:dLbl>
              <c:idx val="4"/>
              <c:layout>
                <c:manualLayout>
                  <c:x val="3.6194623399347807E-2"/>
                  <c:y val="-8.4033488869446879E-2"/>
                </c:manualLayout>
              </c:layout>
              <c:showLegendKey val="0"/>
              <c:showVal val="1"/>
              <c:showCatName val="1"/>
              <c:showSerName val="0"/>
              <c:showPercent val="0"/>
              <c:showBubbleSize val="0"/>
              <c:extLst>
                <c:ext xmlns:c15="http://schemas.microsoft.com/office/drawing/2012/chart" uri="{CE6537A1-D6FC-4f65-9D91-7224C49458BB}">
                  <c15:layout/>
                </c:ext>
              </c:extLst>
            </c:dLbl>
            <c:spPr>
              <a:noFill/>
              <a:ln>
                <a:noFill/>
              </a:ln>
              <a:effectLst/>
            </c:spPr>
            <c:txPr>
              <a:bodyPr/>
              <a:lstStyle/>
              <a:p>
                <a:pPr>
                  <a:defRPr sz="1200"/>
                </a:pPr>
                <a:endParaRPr lang="en-US"/>
              </a:p>
            </c:txPr>
            <c:showLegendKey val="0"/>
            <c:showVal val="1"/>
            <c:showCatName val="1"/>
            <c:showSerName val="0"/>
            <c:showPercent val="0"/>
            <c:showBubbleSize val="0"/>
            <c:showLeaderLines val="1"/>
            <c:extLst>
              <c:ext xmlns:c15="http://schemas.microsoft.com/office/drawing/2012/chart" uri="{CE6537A1-D6FC-4f65-9D91-7224C49458BB}">
                <c15:layout/>
              </c:ext>
            </c:extLst>
          </c:dLbls>
          <c:cat>
            <c:strRef>
              <c:f>Sheet1!$A$2:$A$7</c:f>
              <c:strCache>
                <c:ptCount val="6"/>
                <c:pt idx="0">
                  <c:v>Salaries</c:v>
                </c:pt>
                <c:pt idx="1">
                  <c:v>Benefits</c:v>
                </c:pt>
                <c:pt idx="2">
                  <c:v>Supplies</c:v>
                </c:pt>
                <c:pt idx="3">
                  <c:v>Purchased Services</c:v>
                </c:pt>
                <c:pt idx="4">
                  <c:v>Travel</c:v>
                </c:pt>
                <c:pt idx="5">
                  <c:v>Capital Outlay</c:v>
                </c:pt>
              </c:strCache>
            </c:strRef>
          </c:cat>
          <c:val>
            <c:numRef>
              <c:f>Sheet1!$B$2:$B$7</c:f>
              <c:numCache>
                <c:formatCode>0.0%</c:formatCode>
                <c:ptCount val="6"/>
                <c:pt idx="0">
                  <c:v>0.56753306914688639</c:v>
                </c:pt>
                <c:pt idx="1">
                  <c:v>0.24625244290020601</c:v>
                </c:pt>
                <c:pt idx="2">
                  <c:v>6.1380492874172569E-2</c:v>
                </c:pt>
                <c:pt idx="3">
                  <c:v>0.11743969559853668</c:v>
                </c:pt>
                <c:pt idx="4">
                  <c:v>2.379326877495582E-3</c:v>
                </c:pt>
                <c:pt idx="5">
                  <c:v>5.0149726027027301E-3</c:v>
                </c:pt>
              </c:numCache>
            </c:numRef>
          </c:val>
        </c:ser>
        <c:ser>
          <c:idx val="1"/>
          <c:order val="1"/>
          <c:tx>
            <c:strRef>
              <c:f>Sheet1!$C$1</c:f>
              <c:strCache>
                <c:ptCount val="1"/>
                <c:pt idx="0">
                  <c:v>Column1</c:v>
                </c:pt>
              </c:strCache>
            </c:strRef>
          </c:tx>
          <c:cat>
            <c:strRef>
              <c:f>Sheet1!$A$2:$A$7</c:f>
              <c:strCache>
                <c:ptCount val="6"/>
                <c:pt idx="0">
                  <c:v>Salaries</c:v>
                </c:pt>
                <c:pt idx="1">
                  <c:v>Benefits</c:v>
                </c:pt>
                <c:pt idx="2">
                  <c:v>Supplies</c:v>
                </c:pt>
                <c:pt idx="3">
                  <c:v>Purchased Services</c:v>
                </c:pt>
                <c:pt idx="4">
                  <c:v>Travel</c:v>
                </c:pt>
                <c:pt idx="5">
                  <c:v>Capital Outlay</c:v>
                </c:pt>
              </c:strCache>
            </c:strRef>
          </c:cat>
          <c:val>
            <c:numRef>
              <c:f>Sheet1!$C$2:$C$7</c:f>
              <c:numCache>
                <c:formatCode>_(* #,##0.00_);_(* \(#,##0.00\);_(* "-"??_);_(@_)</c:formatCode>
                <c:ptCount val="6"/>
                <c:pt idx="0">
                  <c:v>15970796</c:v>
                </c:pt>
                <c:pt idx="1">
                  <c:v>6929724</c:v>
                </c:pt>
                <c:pt idx="2">
                  <c:v>1727292</c:v>
                </c:pt>
                <c:pt idx="3">
                  <c:v>3304839</c:v>
                </c:pt>
                <c:pt idx="4">
                  <c:v>66956</c:v>
                </c:pt>
                <c:pt idx="5">
                  <c:v>141125</c:v>
                </c:pt>
              </c:numCache>
            </c:numRef>
          </c:val>
        </c:ser>
        <c:dLbls>
          <c:showLegendKey val="0"/>
          <c:showVal val="0"/>
          <c:showCatName val="0"/>
          <c:showSerName val="0"/>
          <c:showPercent val="0"/>
          <c:showBubbleSize val="0"/>
          <c:showLeaderLines val="1"/>
        </c:dLbls>
      </c:pie3DChart>
    </c:plotArea>
    <c:plotVisOnly val="1"/>
    <c:dispBlanksAs val="gap"/>
    <c:showDLblsOverMax val="0"/>
  </c:chart>
  <c:txPr>
    <a:bodyPr/>
    <a:lstStyle/>
    <a:p>
      <a:pPr>
        <a:defRPr sz="1800"/>
      </a:pPr>
      <a:endParaRPr lang="en-US"/>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a:lstStyle/>
          <a:p>
            <a:pPr>
              <a:defRPr/>
            </a:pPr>
            <a:r>
              <a:rPr lang="en-US" dirty="0"/>
              <a:t>Certificated </a:t>
            </a:r>
            <a:r>
              <a:rPr lang="en-US" dirty="0" smtClean="0"/>
              <a:t>Salaries</a:t>
            </a:r>
          </a:p>
        </c:rich>
      </c:tx>
      <c:layout>
        <c:manualLayout>
          <c:xMode val="edge"/>
          <c:yMode val="edge"/>
          <c:x val="1.8553459119496855E-2"/>
          <c:y val="0.11785337175756851"/>
        </c:manualLayout>
      </c:layout>
      <c:overlay val="0"/>
    </c:title>
    <c:autoTitleDeleted val="0"/>
    <c:view3D>
      <c:rotX val="15"/>
      <c:rotY val="20"/>
      <c:rAngAx val="0"/>
      <c:perspective val="0"/>
    </c:view3D>
    <c:floor>
      <c:thickness val="0"/>
    </c:floor>
    <c:sideWall>
      <c:thickness val="0"/>
    </c:sideWall>
    <c:backWall>
      <c:thickness val="0"/>
    </c:backWall>
    <c:plotArea>
      <c:layout>
        <c:manualLayout>
          <c:layoutTarget val="inner"/>
          <c:xMode val="edge"/>
          <c:yMode val="edge"/>
          <c:x val="9.7091071163274548E-2"/>
          <c:y val="0.18639944692433508"/>
          <c:w val="0.80581785767345393"/>
          <c:h val="0.72643656167759219"/>
        </c:manualLayout>
      </c:layout>
      <c:pie3DChart>
        <c:varyColors val="1"/>
        <c:ser>
          <c:idx val="0"/>
          <c:order val="0"/>
          <c:tx>
            <c:strRef>
              <c:f>Sheet1!$B$1</c:f>
              <c:strCache>
                <c:ptCount val="1"/>
                <c:pt idx="0">
                  <c:v>Certificated Salaries</c:v>
                </c:pt>
              </c:strCache>
            </c:strRef>
          </c:tx>
          <c:explosion val="25"/>
          <c:dPt>
            <c:idx val="3"/>
            <c:bubble3D val="0"/>
            <c:spPr>
              <a:solidFill>
                <a:schemeClr val="accent6">
                  <a:lumMod val="60000"/>
                  <a:lumOff val="40000"/>
                </a:schemeClr>
              </a:solidFill>
            </c:spPr>
          </c:dPt>
          <c:dPt>
            <c:idx val="5"/>
            <c:bubble3D val="0"/>
            <c:spPr>
              <a:solidFill>
                <a:schemeClr val="accent6">
                  <a:lumMod val="50000"/>
                </a:schemeClr>
              </a:solidFill>
            </c:spPr>
          </c:dPt>
          <c:dLbls>
            <c:dLbl>
              <c:idx val="0"/>
              <c:layout>
                <c:manualLayout>
                  <c:x val="-0.16181968999158125"/>
                  <c:y val="2.3341220141962556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1"/>
              <c:layout>
                <c:manualLayout>
                  <c:x val="6.4765017580349846E-3"/>
                  <c:y val="4.5029091046480321E-4"/>
                </c:manualLayout>
              </c:layout>
              <c:showLegendKey val="0"/>
              <c:showVal val="1"/>
              <c:showCatName val="0"/>
              <c:showSerName val="0"/>
              <c:showPercent val="0"/>
              <c:showBubbleSize val="0"/>
              <c:extLst>
                <c:ext xmlns:c15="http://schemas.microsoft.com/office/drawing/2012/chart" uri="{CE6537A1-D6FC-4f65-9D91-7224C49458BB}">
                  <c15:layout/>
                </c:ext>
              </c:extLst>
            </c:dLbl>
            <c:dLbl>
              <c:idx val="4"/>
              <c:layout>
                <c:manualLayout>
                  <c:x val="-7.7308597038577731E-2"/>
                  <c:y val="-7.5985367736619264E-2"/>
                </c:manualLayout>
              </c:layout>
              <c:showLegendKey val="0"/>
              <c:showVal val="1"/>
              <c:showCatName val="0"/>
              <c:showSerName val="0"/>
              <c:showPercent val="0"/>
              <c:showBubbleSize val="0"/>
              <c:extLst>
                <c:ext xmlns:c15="http://schemas.microsoft.com/office/drawing/2012/chart" uri="{CE6537A1-D6FC-4f65-9D91-7224C49458BB}">
                  <c15:layout/>
                </c:ext>
              </c:extLst>
            </c:dLbl>
            <c:spPr>
              <a:noFill/>
              <a:ln>
                <a:noFill/>
              </a:ln>
              <a:effectLst/>
            </c:spPr>
            <c:txPr>
              <a:bodyPr/>
              <a:lstStyle/>
              <a:p>
                <a:pPr>
                  <a:defRPr sz="1200"/>
                </a:pPr>
                <a:endParaRPr lang="en-US"/>
              </a:p>
            </c:txPr>
            <c:showLegendKey val="0"/>
            <c:showVal val="1"/>
            <c:showCatName val="0"/>
            <c:showSerName val="0"/>
            <c:showPercent val="0"/>
            <c:showBubbleSize val="0"/>
            <c:showLeaderLines val="1"/>
            <c:extLst>
              <c:ext xmlns:c15="http://schemas.microsoft.com/office/drawing/2012/chart" uri="{CE6537A1-D6FC-4f65-9D91-7224C49458BB}">
                <c15:layout/>
              </c:ext>
            </c:extLst>
          </c:dLbls>
          <c:cat>
            <c:strRef>
              <c:f>Sheet1!$A$2:$A$7</c:f>
              <c:strCache>
                <c:ptCount val="6"/>
                <c:pt idx="0">
                  <c:v>Instructional</c:v>
                </c:pt>
                <c:pt idx="1">
                  <c:v>Administrative</c:v>
                </c:pt>
                <c:pt idx="2">
                  <c:v>Non-Instructional (Health/Counseling/Psych)</c:v>
                </c:pt>
                <c:pt idx="3">
                  <c:v>Substitutes</c:v>
                </c:pt>
                <c:pt idx="4">
                  <c:v>Extra Curricular</c:v>
                </c:pt>
                <c:pt idx="5">
                  <c:v>Extended Days/Extra Work/Other</c:v>
                </c:pt>
              </c:strCache>
            </c:strRef>
          </c:cat>
          <c:val>
            <c:numRef>
              <c:f>Sheet1!$B$2:$B$7</c:f>
              <c:numCache>
                <c:formatCode>0.0%</c:formatCode>
                <c:ptCount val="6"/>
                <c:pt idx="0">
                  <c:v>0.66158787140946995</c:v>
                </c:pt>
                <c:pt idx="1">
                  <c:v>0.11636933098170202</c:v>
                </c:pt>
                <c:pt idx="2">
                  <c:v>7.6570988569615056E-2</c:v>
                </c:pt>
                <c:pt idx="3">
                  <c:v>2.4110152075626799E-2</c:v>
                </c:pt>
                <c:pt idx="4">
                  <c:v>5.539756616564433E-3</c:v>
                </c:pt>
                <c:pt idx="5">
                  <c:v>0.11582190034702169</c:v>
                </c:pt>
              </c:numCache>
            </c:numRef>
          </c:val>
        </c:ser>
        <c:dLbls>
          <c:showLegendKey val="0"/>
          <c:showVal val="0"/>
          <c:showCatName val="0"/>
          <c:showSerName val="0"/>
          <c:showPercent val="0"/>
          <c:showBubbleSize val="0"/>
          <c:showLeaderLines val="1"/>
        </c:dLbls>
      </c:pie3DChart>
    </c:plotArea>
    <c:legend>
      <c:legendPos val="b"/>
      <c:layout>
        <c:manualLayout>
          <c:xMode val="edge"/>
          <c:yMode val="edge"/>
          <c:x val="6.0176051106819194E-2"/>
          <c:y val="0.8090057298303146"/>
          <c:w val="0.87964789778636165"/>
          <c:h val="0.1741580742043185"/>
        </c:manualLayout>
      </c:layout>
      <c:overlay val="1"/>
      <c:txPr>
        <a:bodyPr/>
        <a:lstStyle/>
        <a:p>
          <a:pPr>
            <a:defRPr sz="1100"/>
          </a:pPr>
          <a:endParaRPr lang="en-US"/>
        </a:p>
      </c:txPr>
    </c:legend>
    <c:plotVisOnly val="1"/>
    <c:dispBlanksAs val="gap"/>
    <c:showDLblsOverMax val="0"/>
  </c:chart>
  <c:txPr>
    <a:bodyPr/>
    <a:lstStyle/>
    <a:p>
      <a:pPr>
        <a:defRPr sz="1800"/>
      </a:pPr>
      <a:endParaRPr lang="en-US"/>
    </a:p>
  </c:txPr>
  <c:externalData r:id="rId1">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a:lstStyle/>
          <a:p>
            <a:pPr>
              <a:defRPr/>
            </a:pPr>
            <a:r>
              <a:rPr lang="en-US" dirty="0" smtClean="0"/>
              <a:t>Classified Salaries</a:t>
            </a:r>
          </a:p>
        </c:rich>
      </c:tx>
      <c:layout>
        <c:manualLayout>
          <c:xMode val="edge"/>
          <c:yMode val="edge"/>
          <c:x val="2.2875816993464053E-3"/>
          <c:y val="5.4671662762134511E-2"/>
        </c:manualLayout>
      </c:layout>
      <c:overlay val="0"/>
    </c:title>
    <c:autoTitleDeleted val="0"/>
    <c:view3D>
      <c:rotX val="15"/>
      <c:rotY val="20"/>
      <c:rAngAx val="0"/>
      <c:perspective val="0"/>
    </c:view3D>
    <c:floor>
      <c:thickness val="0"/>
    </c:floor>
    <c:sideWall>
      <c:thickness val="0"/>
    </c:sideWall>
    <c:backWall>
      <c:thickness val="0"/>
    </c:backWall>
    <c:plotArea>
      <c:layout>
        <c:manualLayout>
          <c:layoutTarget val="inner"/>
          <c:xMode val="edge"/>
          <c:yMode val="edge"/>
          <c:x val="0"/>
          <c:y val="6.0841824918943958E-2"/>
          <c:w val="0.99764175704452074"/>
          <c:h val="0.77531013841695129"/>
        </c:manualLayout>
      </c:layout>
      <c:pie3DChart>
        <c:varyColors val="1"/>
        <c:ser>
          <c:idx val="0"/>
          <c:order val="0"/>
          <c:tx>
            <c:strRef>
              <c:f>Sheet1!$B$1</c:f>
              <c:strCache>
                <c:ptCount val="1"/>
                <c:pt idx="0">
                  <c:v>Classified</c:v>
                </c:pt>
              </c:strCache>
            </c:strRef>
          </c:tx>
          <c:explosion val="25"/>
          <c:dPt>
            <c:idx val="4"/>
            <c:bubble3D val="0"/>
            <c:spPr>
              <a:solidFill>
                <a:schemeClr val="accent3">
                  <a:lumMod val="20000"/>
                  <a:lumOff val="80000"/>
                </a:schemeClr>
              </a:solidFill>
            </c:spPr>
          </c:dPt>
          <c:dLbls>
            <c:dLbl>
              <c:idx val="0"/>
              <c:layout>
                <c:manualLayout>
                  <c:x val="3.2870301589659802E-4"/>
                  <c:y val="-1.3725034871031867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1"/>
              <c:layout>
                <c:manualLayout>
                  <c:x val="0.19583333333333333"/>
                  <c:y val="8.6120815519324882E-3"/>
                </c:manualLayout>
              </c:layout>
              <c:showLegendKey val="0"/>
              <c:showVal val="1"/>
              <c:showCatName val="0"/>
              <c:showSerName val="0"/>
              <c:showPercent val="0"/>
              <c:showBubbleSize val="0"/>
              <c:extLst>
                <c:ext xmlns:c15="http://schemas.microsoft.com/office/drawing/2012/chart" uri="{CE6537A1-D6FC-4f65-9D91-7224C49458BB}">
                  <c15:layout/>
                </c:ext>
              </c:extLst>
            </c:dLbl>
            <c:dLbl>
              <c:idx val="4"/>
              <c:layout>
                <c:manualLayout>
                  <c:x val="1.8473604714505029E-2"/>
                  <c:y val="-4.4217551049356804E-2"/>
                </c:manualLayout>
              </c:layout>
              <c:showLegendKey val="0"/>
              <c:showVal val="1"/>
              <c:showCatName val="0"/>
              <c:showSerName val="0"/>
              <c:showPercent val="0"/>
              <c:showBubbleSize val="0"/>
              <c:extLst>
                <c:ext xmlns:c15="http://schemas.microsoft.com/office/drawing/2012/chart" uri="{CE6537A1-D6FC-4f65-9D91-7224C49458BB}">
                  <c15:layout/>
                </c:ext>
              </c:extLst>
            </c:dLbl>
            <c:spPr>
              <a:noFill/>
              <a:ln>
                <a:noFill/>
              </a:ln>
              <a:effectLst/>
            </c:spPr>
            <c:txPr>
              <a:bodyPr/>
              <a:lstStyle/>
              <a:p>
                <a:pPr>
                  <a:defRPr sz="1200"/>
                </a:pPr>
                <a:endParaRPr lang="en-US"/>
              </a:p>
            </c:txPr>
            <c:showLegendKey val="0"/>
            <c:showVal val="1"/>
            <c:showCatName val="0"/>
            <c:showSerName val="0"/>
            <c:showPercent val="0"/>
            <c:showBubbleSize val="0"/>
            <c:showLeaderLines val="1"/>
            <c:extLst>
              <c:ext xmlns:c15="http://schemas.microsoft.com/office/drawing/2012/chart" uri="{CE6537A1-D6FC-4f65-9D91-7224C49458BB}">
                <c15:layout/>
              </c:ext>
            </c:extLst>
          </c:dLbls>
          <c:cat>
            <c:strRef>
              <c:f>Sheet1!$A$2:$A$7</c:f>
              <c:strCache>
                <c:ptCount val="6"/>
                <c:pt idx="0">
                  <c:v>Administrative</c:v>
                </c:pt>
                <c:pt idx="1">
                  <c:v>Instruction/Secretarial</c:v>
                </c:pt>
                <c:pt idx="2">
                  <c:v>Non-Instructional (Cust/Drivers/Kitchens/Tech)</c:v>
                </c:pt>
                <c:pt idx="3">
                  <c:v>Extended Work</c:v>
                </c:pt>
                <c:pt idx="4">
                  <c:v>Substitutes</c:v>
                </c:pt>
                <c:pt idx="5">
                  <c:v>Athletics</c:v>
                </c:pt>
              </c:strCache>
            </c:strRef>
          </c:cat>
          <c:val>
            <c:numRef>
              <c:f>Sheet1!$B$2:$B$7</c:f>
              <c:numCache>
                <c:formatCode>0.0%</c:formatCode>
                <c:ptCount val="6"/>
                <c:pt idx="0">
                  <c:v>0.28111337946734943</c:v>
                </c:pt>
                <c:pt idx="1">
                  <c:v>0.2812270505805009</c:v>
                </c:pt>
                <c:pt idx="2">
                  <c:v>0.32750502912134433</c:v>
                </c:pt>
                <c:pt idx="3">
                  <c:v>3.6931791829358122E-2</c:v>
                </c:pt>
                <c:pt idx="4">
                  <c:v>4.1511652861312594E-2</c:v>
                </c:pt>
                <c:pt idx="5">
                  <c:v>3.1711096140134627E-2</c:v>
                </c:pt>
              </c:numCache>
            </c:numRef>
          </c:val>
        </c:ser>
        <c:dLbls>
          <c:showLegendKey val="0"/>
          <c:showVal val="0"/>
          <c:showCatName val="0"/>
          <c:showSerName val="0"/>
          <c:showPercent val="0"/>
          <c:showBubbleSize val="0"/>
          <c:showLeaderLines val="1"/>
        </c:dLbls>
      </c:pie3DChart>
    </c:plotArea>
    <c:legend>
      <c:legendPos val="b"/>
      <c:layout>
        <c:manualLayout>
          <c:xMode val="edge"/>
          <c:yMode val="edge"/>
          <c:x val="0.16772016529848663"/>
          <c:y val="0.57359251968503933"/>
          <c:w val="0.748439746662102"/>
          <c:h val="0.38291299984560756"/>
        </c:manualLayout>
      </c:layout>
      <c:overlay val="1"/>
      <c:txPr>
        <a:bodyPr/>
        <a:lstStyle/>
        <a:p>
          <a:pPr>
            <a:defRPr sz="1100"/>
          </a:pPr>
          <a:endParaRPr lang="en-US"/>
        </a:p>
      </c:txPr>
    </c:legend>
    <c:plotVisOnly val="1"/>
    <c:dispBlanksAs val="gap"/>
    <c:showDLblsOverMax val="0"/>
  </c:chart>
  <c:spPr>
    <a:scene3d>
      <a:camera prst="orthographicFront"/>
      <a:lightRig rig="threePt" dir="t"/>
    </a:scene3d>
    <a:sp3d>
      <a:bevelB w="6350"/>
    </a:sp3d>
  </c:spPr>
  <c:txPr>
    <a:bodyPr/>
    <a:lstStyle/>
    <a:p>
      <a:pPr>
        <a:defRPr sz="1800"/>
      </a:pPr>
      <a:endParaRPr lang="en-US"/>
    </a:p>
  </c:txPr>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4"/>
    </mc:Choice>
    <mc:Fallback>
      <c:style val="4"/>
    </mc:Fallback>
  </mc:AlternateContent>
  <c:chart>
    <c:autoTitleDeleted val="1"/>
    <c:view3D>
      <c:rotX val="15"/>
      <c:rotY val="20"/>
      <c:rAngAx val="1"/>
    </c:view3D>
    <c:floor>
      <c:thickness val="0"/>
    </c:floor>
    <c:sideWall>
      <c:thickness val="0"/>
    </c:sideWall>
    <c:backWall>
      <c:thickness val="0"/>
    </c:backWall>
    <c:plotArea>
      <c:layout/>
      <c:bar3DChart>
        <c:barDir val="col"/>
        <c:grouping val="clustered"/>
        <c:varyColors val="0"/>
        <c:ser>
          <c:idx val="0"/>
          <c:order val="0"/>
          <c:tx>
            <c:strRef>
              <c:f>Sheet1!$B$1</c:f>
              <c:strCache>
                <c:ptCount val="1"/>
                <c:pt idx="0">
                  <c:v>2015-16</c:v>
                </c:pt>
              </c:strCache>
            </c:strRef>
          </c:tx>
          <c:spPr>
            <a:solidFill>
              <a:schemeClr val="accent1"/>
            </a:solidFill>
          </c:spPr>
          <c:invertIfNegative val="0"/>
          <c:dPt>
            <c:idx val="0"/>
            <c:invertIfNegative val="0"/>
            <c:bubble3D val="0"/>
          </c:dPt>
          <c:dPt>
            <c:idx val="1"/>
            <c:invertIfNegative val="0"/>
            <c:bubble3D val="0"/>
          </c:dPt>
          <c:dPt>
            <c:idx val="2"/>
            <c:invertIfNegative val="0"/>
            <c:bubble3D val="0"/>
            <c:spPr>
              <a:solidFill>
                <a:schemeClr val="accent1"/>
              </a:solidFill>
              <a:ln>
                <a:solidFill>
                  <a:schemeClr val="accent1"/>
                </a:solidFill>
              </a:ln>
            </c:spPr>
          </c:dPt>
          <c:dPt>
            <c:idx val="3"/>
            <c:invertIfNegative val="0"/>
            <c:bubble3D val="0"/>
          </c:dPt>
          <c:dPt>
            <c:idx val="4"/>
            <c:invertIfNegative val="0"/>
            <c:bubble3D val="0"/>
          </c:dPt>
          <c:dPt>
            <c:idx val="5"/>
            <c:invertIfNegative val="0"/>
            <c:bubble3D val="0"/>
          </c:dPt>
          <c:dPt>
            <c:idx val="6"/>
            <c:invertIfNegative val="0"/>
            <c:bubble3D val="0"/>
          </c:dPt>
          <c:dPt>
            <c:idx val="7"/>
            <c:invertIfNegative val="0"/>
            <c:bubble3D val="0"/>
          </c:dPt>
          <c:dPt>
            <c:idx val="8"/>
            <c:invertIfNegative val="0"/>
            <c:bubble3D val="0"/>
          </c:dPt>
          <c:dPt>
            <c:idx val="9"/>
            <c:invertIfNegative val="0"/>
            <c:bubble3D val="0"/>
          </c:dPt>
          <c:dLbls>
            <c:dLbl>
              <c:idx val="0"/>
              <c:layout>
                <c:manualLayout>
                  <c:x val="1.6975308641975311E-2"/>
                  <c:y val="-4.4896522574311828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1"/>
              <c:layout>
                <c:manualLayout>
                  <c:x val="9.2592592592592934E-3"/>
                  <c:y val="-3.9284457252522831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2"/>
              <c:layout>
                <c:manualLayout>
                  <c:x val="1.6975308641975332E-2"/>
                  <c:y val="-3.0866580217293035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3"/>
              <c:layout>
                <c:manualLayout>
                  <c:x val="1.0802469135802534E-2"/>
                  <c:y val="-2.5254293948050444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4"/>
              <c:layout>
                <c:manualLayout>
                  <c:x val="1.2345679012345668E-2"/>
                  <c:y val="-1.9642228626261506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5"/>
              <c:layout>
                <c:manualLayout>
                  <c:x val="1.5432098765432115E-2"/>
                  <c:y val="-3.6478424591628346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6"/>
              <c:layout>
                <c:manualLayout>
                  <c:x val="1.5432098765432155E-2"/>
                  <c:y val="-2.5254293948050392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7"/>
              <c:layout>
                <c:manualLayout>
                  <c:x val="7.7160493827160932E-3"/>
                  <c:y val="-2.8060326608944881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8"/>
              <c:layout>
                <c:manualLayout>
                  <c:x val="9.2592592592593316E-3"/>
                  <c:y val="-3.6478424591628346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9"/>
              <c:layout>
                <c:manualLayout>
                  <c:x val="2.3148026635559548E-2"/>
                  <c:y val="-3.3672391930733854E-2"/>
                </c:manualLayout>
              </c:layout>
              <c:showLegendKey val="0"/>
              <c:showVal val="1"/>
              <c:showCatName val="0"/>
              <c:showSerName val="0"/>
              <c:showPercent val="0"/>
              <c:showBubbleSize val="0"/>
              <c:extLst>
                <c:ext xmlns:c15="http://schemas.microsoft.com/office/drawing/2012/chart" uri="{CE6537A1-D6FC-4f65-9D91-7224C49458BB}">
                  <c15:layout/>
                </c:ext>
              </c:extLst>
            </c:dLbl>
            <c:dLbl>
              <c:idx val="10"/>
              <c:layout>
                <c:manualLayout>
                  <c:x val="1.2345679012345801E-2"/>
                  <c:y val="-2.8060326608944881E-2"/>
                </c:manualLayout>
              </c:layout>
              <c:showLegendKey val="0"/>
              <c:showVal val="1"/>
              <c:showCatName val="0"/>
              <c:showSerName val="0"/>
              <c:showPercent val="0"/>
              <c:showBubbleSize val="0"/>
              <c:extLst>
                <c:ext xmlns:c15="http://schemas.microsoft.com/office/drawing/2012/chart" uri="{CE6537A1-D6FC-4f65-9D91-7224C49458BB}"/>
              </c:extLst>
            </c:dLbl>
            <c:dLbl>
              <c:idx val="11"/>
              <c:layout>
                <c:manualLayout>
                  <c:x val="2.3148148148148147E-2"/>
                  <c:y val="-1.9642228626261506E-2"/>
                </c:manualLayout>
              </c:layout>
              <c:showLegendKey val="0"/>
              <c:showVal val="1"/>
              <c:showCatName val="0"/>
              <c:showSerName val="0"/>
              <c:showPercent val="0"/>
              <c:showBubbleSize val="0"/>
              <c:extLst>
                <c:ext xmlns:c15="http://schemas.microsoft.com/office/drawing/2012/chart" uri="{CE6537A1-D6FC-4f65-9D91-7224C49458BB}"/>
              </c:extLst>
            </c:dLbl>
            <c:numFmt formatCode="0.0%" sourceLinked="0"/>
            <c:spPr>
              <a:noFill/>
              <a:ln>
                <a:noFill/>
              </a:ln>
              <a:effectLst/>
            </c:spPr>
            <c:txPr>
              <a:bodyPr anchor="t" anchorCtr="0"/>
              <a:lstStyle/>
              <a:p>
                <a:pPr>
                  <a:defRPr sz="1200" baseline="0"/>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Sheet1!$A$2:$A$11</c:f>
              <c:strCache>
                <c:ptCount val="10"/>
                <c:pt idx="0">
                  <c:v>Basic Education</c:v>
                </c:pt>
                <c:pt idx="1">
                  <c:v>Alternative Learning</c:v>
                </c:pt>
                <c:pt idx="2">
                  <c:v>District Wide Support</c:v>
                </c:pt>
                <c:pt idx="3">
                  <c:v>CTE</c:v>
                </c:pt>
                <c:pt idx="4">
                  <c:v>Special Education</c:v>
                </c:pt>
                <c:pt idx="5">
                  <c:v>Pupil Transportation</c:v>
                </c:pt>
                <c:pt idx="6">
                  <c:v>Food Services</c:v>
                </c:pt>
                <c:pt idx="7">
                  <c:v>Remediation</c:v>
                </c:pt>
                <c:pt idx="8">
                  <c:v>Misc State/Fed'l Programs</c:v>
                </c:pt>
                <c:pt idx="9">
                  <c:v>Daycare</c:v>
                </c:pt>
              </c:strCache>
            </c:strRef>
          </c:cat>
          <c:val>
            <c:numRef>
              <c:f>Sheet1!$B$2:$B$11</c:f>
              <c:numCache>
                <c:formatCode>0.0%</c:formatCode>
                <c:ptCount val="10"/>
                <c:pt idx="0">
                  <c:v>0.47034553080049479</c:v>
                </c:pt>
                <c:pt idx="1">
                  <c:v>1.3578715238156732E-2</c:v>
                </c:pt>
                <c:pt idx="2">
                  <c:v>0.15687370332535402</c:v>
                </c:pt>
                <c:pt idx="3">
                  <c:v>1.8900929126473003E-2</c:v>
                </c:pt>
                <c:pt idx="4">
                  <c:v>0.11147513463846162</c:v>
                </c:pt>
                <c:pt idx="5">
                  <c:v>0.13871660699101193</c:v>
                </c:pt>
                <c:pt idx="6">
                  <c:v>3.2581631757779728E-2</c:v>
                </c:pt>
                <c:pt idx="7">
                  <c:v>3.5771847165459406E-2</c:v>
                </c:pt>
                <c:pt idx="8">
                  <c:v>1.7328226667016812E-2</c:v>
                </c:pt>
                <c:pt idx="9">
                  <c:v>4.4276742897919538E-3</c:v>
                </c:pt>
              </c:numCache>
            </c:numRef>
          </c:val>
        </c:ser>
        <c:ser>
          <c:idx val="1"/>
          <c:order val="1"/>
          <c:tx>
            <c:strRef>
              <c:f>Sheet1!$C$1</c:f>
              <c:strCache>
                <c:ptCount val="1"/>
                <c:pt idx="0">
                  <c:v>2014-15</c:v>
                </c:pt>
              </c:strCache>
            </c:strRef>
          </c:tx>
          <c:invertIfNegative val="0"/>
          <c:dLbls>
            <c:spPr>
              <a:noFill/>
              <a:ln>
                <a:noFill/>
              </a:ln>
              <a:effectLst/>
            </c:spPr>
            <c:txPr>
              <a:bodyPr anchor="t" anchorCtr="1"/>
              <a:lstStyle/>
              <a:p>
                <a:pPr>
                  <a:defRPr sz="1200" baseline="0"/>
                </a:pPr>
                <a:endParaRPr lang="en-US"/>
              </a:p>
            </c:txPr>
            <c:showLegendKey val="0"/>
            <c:showVal val="1"/>
            <c:showCatName val="0"/>
            <c:showSerName val="0"/>
            <c:showPercent val="0"/>
            <c:showBubbleSize val="0"/>
            <c:showLeaderLines val="0"/>
            <c:extLst>
              <c:ext xmlns:c15="http://schemas.microsoft.com/office/drawing/2012/chart" uri="{CE6537A1-D6FC-4f65-9D91-7224C49458BB}">
                <c15:layout/>
                <c15:showLeaderLines val="0"/>
              </c:ext>
            </c:extLst>
          </c:dLbls>
          <c:cat>
            <c:strRef>
              <c:f>Sheet1!$A$2:$A$11</c:f>
              <c:strCache>
                <c:ptCount val="10"/>
                <c:pt idx="0">
                  <c:v>Basic Education</c:v>
                </c:pt>
                <c:pt idx="1">
                  <c:v>Alternative Learning</c:v>
                </c:pt>
                <c:pt idx="2">
                  <c:v>District Wide Support</c:v>
                </c:pt>
                <c:pt idx="3">
                  <c:v>CTE</c:v>
                </c:pt>
                <c:pt idx="4">
                  <c:v>Special Education</c:v>
                </c:pt>
                <c:pt idx="5">
                  <c:v>Pupil Transportation</c:v>
                </c:pt>
                <c:pt idx="6">
                  <c:v>Food Services</c:v>
                </c:pt>
                <c:pt idx="7">
                  <c:v>Remediation</c:v>
                </c:pt>
                <c:pt idx="8">
                  <c:v>Misc State/Fed'l Programs</c:v>
                </c:pt>
                <c:pt idx="9">
                  <c:v>Daycare</c:v>
                </c:pt>
              </c:strCache>
            </c:strRef>
          </c:cat>
          <c:val>
            <c:numRef>
              <c:f>Sheet1!$C$2:$C$11</c:f>
              <c:numCache>
                <c:formatCode>0.0%</c:formatCode>
                <c:ptCount val="10"/>
                <c:pt idx="0">
                  <c:v>0.4746484061368067</c:v>
                </c:pt>
                <c:pt idx="1">
                  <c:v>2.1174045296832492E-2</c:v>
                </c:pt>
                <c:pt idx="2">
                  <c:v>0.1393824151470989</c:v>
                </c:pt>
                <c:pt idx="3">
                  <c:v>2.6321406784119716E-2</c:v>
                </c:pt>
                <c:pt idx="4">
                  <c:v>8.8475836367528315E-2</c:v>
                </c:pt>
                <c:pt idx="5">
                  <c:v>0.14992627931066196</c:v>
                </c:pt>
                <c:pt idx="6">
                  <c:v>3.1477507061392102E-2</c:v>
                </c:pt>
                <c:pt idx="7">
                  <c:v>4.5450403875601952E-2</c:v>
                </c:pt>
                <c:pt idx="8">
                  <c:v>1.8210995770982532E-2</c:v>
                </c:pt>
                <c:pt idx="9">
                  <c:v>4.9327042489753234E-3</c:v>
                </c:pt>
              </c:numCache>
            </c:numRef>
          </c:val>
        </c:ser>
        <c:dLbls>
          <c:showLegendKey val="0"/>
          <c:showVal val="0"/>
          <c:showCatName val="0"/>
          <c:showSerName val="0"/>
          <c:showPercent val="0"/>
          <c:showBubbleSize val="0"/>
        </c:dLbls>
        <c:gapWidth val="25"/>
        <c:gapDepth val="89"/>
        <c:shape val="box"/>
        <c:axId val="298196936"/>
        <c:axId val="298197328"/>
        <c:axId val="0"/>
      </c:bar3DChart>
      <c:catAx>
        <c:axId val="298196936"/>
        <c:scaling>
          <c:orientation val="minMax"/>
        </c:scaling>
        <c:delete val="0"/>
        <c:axPos val="b"/>
        <c:numFmt formatCode="General" sourceLinked="0"/>
        <c:majorTickMark val="out"/>
        <c:minorTickMark val="none"/>
        <c:tickLblPos val="nextTo"/>
        <c:crossAx val="298197328"/>
        <c:crosses val="autoZero"/>
        <c:auto val="1"/>
        <c:lblAlgn val="ctr"/>
        <c:lblOffset val="100"/>
        <c:noMultiLvlLbl val="0"/>
      </c:catAx>
      <c:valAx>
        <c:axId val="298197328"/>
        <c:scaling>
          <c:orientation val="minMax"/>
        </c:scaling>
        <c:delete val="0"/>
        <c:axPos val="l"/>
        <c:majorGridlines/>
        <c:numFmt formatCode="0.0%" sourceLinked="1"/>
        <c:majorTickMark val="out"/>
        <c:minorTickMark val="none"/>
        <c:tickLblPos val="nextTo"/>
        <c:crossAx val="298196936"/>
        <c:crosses val="autoZero"/>
        <c:crossBetween val="between"/>
      </c:valAx>
    </c:plotArea>
    <c:plotVisOnly val="1"/>
    <c:dispBlanksAs val="gap"/>
    <c:showDLblsOverMax val="0"/>
  </c:chart>
  <c:txPr>
    <a:bodyPr/>
    <a:lstStyle/>
    <a:p>
      <a:pPr>
        <a:defRPr sz="1800"/>
      </a:pPr>
      <a:endParaRPr lang="en-US"/>
    </a:p>
  </c:txPr>
  <c:externalData r:id="rId1">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27"/>
    </mc:Choice>
    <mc:Fallback>
      <c:style val="27"/>
    </mc:Fallback>
  </mc:AlternateContent>
  <c:chart>
    <c:autoTitleDeleted val="1"/>
    <c:plotArea>
      <c:layout>
        <c:manualLayout>
          <c:layoutTarget val="inner"/>
          <c:xMode val="edge"/>
          <c:yMode val="edge"/>
          <c:x val="0.23163325070477303"/>
          <c:y val="9.9997724241227784E-2"/>
          <c:w val="0.73027644113930201"/>
          <c:h val="0.87194194914982814"/>
        </c:manualLayout>
      </c:layout>
      <c:barChart>
        <c:barDir val="bar"/>
        <c:grouping val="clustered"/>
        <c:varyColors val="0"/>
        <c:ser>
          <c:idx val="1"/>
          <c:order val="0"/>
          <c:tx>
            <c:strRef>
              <c:f>Sheet1!#REF!</c:f>
              <c:strCache>
                <c:ptCount val="1"/>
                <c:pt idx="0">
                  <c:v>#REF!</c:v>
                </c:pt>
              </c:strCache>
            </c:strRef>
          </c:tx>
          <c:spPr>
            <a:solidFill>
              <a:schemeClr val="tx2">
                <a:lumMod val="75000"/>
              </a:schemeClr>
            </a:solidFill>
          </c:spPr>
          <c:invertIfNegative val="0"/>
          <c:dLbls>
            <c:spPr>
              <a:noFill/>
              <a:ln>
                <a:noFill/>
              </a:ln>
              <a:effectLst/>
            </c:spPr>
            <c:txPr>
              <a:bodyPr/>
              <a:lstStyle/>
              <a:p>
                <a:pPr>
                  <a:defRPr sz="1200" baseline="0">
                    <a:solidFill>
                      <a:schemeClr val="tx1"/>
                    </a:solidFill>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layout/>
                <c15:showLeaderLines val="0"/>
              </c:ext>
            </c:extLst>
          </c:dLbls>
          <c:cat>
            <c:strRef>
              <c:f>Sheet1!$A$2:$A$11</c:f>
              <c:strCache>
                <c:ptCount val="10"/>
                <c:pt idx="0">
                  <c:v>Mainenance &amp; Operations</c:v>
                </c:pt>
                <c:pt idx="1">
                  <c:v>Utilities</c:v>
                </c:pt>
                <c:pt idx="2">
                  <c:v>Technology</c:v>
                </c:pt>
                <c:pt idx="3">
                  <c:v>Superintendent's Office</c:v>
                </c:pt>
                <c:pt idx="4">
                  <c:v>Insurance/Plant Security</c:v>
                </c:pt>
                <c:pt idx="5">
                  <c:v>Business Office</c:v>
                </c:pt>
                <c:pt idx="6">
                  <c:v>Human Resources</c:v>
                </c:pt>
                <c:pt idx="7">
                  <c:v>Board of Directors/Public Rel</c:v>
                </c:pt>
                <c:pt idx="8">
                  <c:v>Printing</c:v>
                </c:pt>
                <c:pt idx="9">
                  <c:v>Motorpool</c:v>
                </c:pt>
              </c:strCache>
            </c:strRef>
          </c:cat>
          <c:val>
            <c:numRef>
              <c:f>Sheet1!$B$2:$B$11</c:f>
              <c:numCache>
                <c:formatCode>0.0%</c:formatCode>
                <c:ptCount val="10"/>
                <c:pt idx="0">
                  <c:v>0.46629433644275509</c:v>
                </c:pt>
                <c:pt idx="1">
                  <c:v>0.14734558980097587</c:v>
                </c:pt>
                <c:pt idx="2">
                  <c:v>9.4199848681855866E-2</c:v>
                </c:pt>
                <c:pt idx="3">
                  <c:v>6.9575765538425288E-2</c:v>
                </c:pt>
                <c:pt idx="4">
                  <c:v>4.4109239014710477E-2</c:v>
                </c:pt>
                <c:pt idx="5">
                  <c:v>7.5533577677402403E-2</c:v>
                </c:pt>
                <c:pt idx="6">
                  <c:v>3.2818821440059438E-2</c:v>
                </c:pt>
                <c:pt idx="7">
                  <c:v>3.1761633148640625E-2</c:v>
                </c:pt>
                <c:pt idx="8">
                  <c:v>2.63979939019694E-2</c:v>
                </c:pt>
                <c:pt idx="9">
                  <c:v>1.1963194353205543E-2</c:v>
                </c:pt>
              </c:numCache>
            </c:numRef>
          </c:val>
        </c:ser>
        <c:ser>
          <c:idx val="2"/>
          <c:order val="1"/>
          <c:tx>
            <c:strRef>
              <c:f>Sheet1!$C$1</c:f>
              <c:strCache>
                <c:ptCount val="1"/>
                <c:pt idx="0">
                  <c:v>2014-15</c:v>
                </c:pt>
              </c:strCache>
            </c:strRef>
          </c:tx>
          <c:spPr>
            <a:solidFill>
              <a:schemeClr val="tx1"/>
            </a:solidFill>
          </c:spPr>
          <c:invertIfNegative val="0"/>
          <c:dLbls>
            <c:spPr>
              <a:noFill/>
              <a:ln>
                <a:noFill/>
              </a:ln>
              <a:effectLst/>
            </c:spPr>
            <c:txPr>
              <a:bodyPr/>
              <a:lstStyle/>
              <a:p>
                <a:pPr>
                  <a:defRPr sz="1200" baseline="0"/>
                </a:pPr>
                <a:endParaRPr lang="en-US"/>
              </a:p>
            </c:txPr>
            <c:showLegendKey val="0"/>
            <c:showVal val="1"/>
            <c:showCatName val="0"/>
            <c:showSerName val="0"/>
            <c:showPercent val="0"/>
            <c:showBubbleSize val="0"/>
            <c:showLeaderLines val="0"/>
            <c:extLst>
              <c:ext xmlns:c15="http://schemas.microsoft.com/office/drawing/2012/chart" uri="{CE6537A1-D6FC-4f65-9D91-7224C49458BB}">
                <c15:layout/>
                <c15:showLeaderLines val="0"/>
              </c:ext>
            </c:extLst>
          </c:dLbls>
          <c:cat>
            <c:strRef>
              <c:f>Sheet1!$A$2:$A$11</c:f>
              <c:strCache>
                <c:ptCount val="10"/>
                <c:pt idx="0">
                  <c:v>Mainenance &amp; Operations</c:v>
                </c:pt>
                <c:pt idx="1">
                  <c:v>Utilities</c:v>
                </c:pt>
                <c:pt idx="2">
                  <c:v>Technology</c:v>
                </c:pt>
                <c:pt idx="3">
                  <c:v>Superintendent's Office</c:v>
                </c:pt>
                <c:pt idx="4">
                  <c:v>Insurance/Plant Security</c:v>
                </c:pt>
                <c:pt idx="5">
                  <c:v>Business Office</c:v>
                </c:pt>
                <c:pt idx="6">
                  <c:v>Human Resources</c:v>
                </c:pt>
                <c:pt idx="7">
                  <c:v>Board of Directors/Public Rel</c:v>
                </c:pt>
                <c:pt idx="8">
                  <c:v>Printing</c:v>
                </c:pt>
                <c:pt idx="9">
                  <c:v>Motorpool</c:v>
                </c:pt>
              </c:strCache>
            </c:strRef>
          </c:cat>
          <c:val>
            <c:numRef>
              <c:f>Sheet1!$C$2:$C$11</c:f>
              <c:numCache>
                <c:formatCode>0.0%</c:formatCode>
                <c:ptCount val="10"/>
                <c:pt idx="0">
                  <c:v>0.4006798647137893</c:v>
                </c:pt>
                <c:pt idx="1">
                  <c:v>0.12816641536987083</c:v>
                </c:pt>
                <c:pt idx="2">
                  <c:v>0.10795932526557847</c:v>
                </c:pt>
                <c:pt idx="3">
                  <c:v>6.8245510741801879E-2</c:v>
                </c:pt>
                <c:pt idx="4">
                  <c:v>3.6125639645444289E-2</c:v>
                </c:pt>
                <c:pt idx="5">
                  <c:v>7.9854564293771843E-2</c:v>
                </c:pt>
                <c:pt idx="6">
                  <c:v>2.2838889635092816E-2</c:v>
                </c:pt>
                <c:pt idx="7">
                  <c:v>0.10695018264042408</c:v>
                </c:pt>
                <c:pt idx="8">
                  <c:v>2.8266344979837345E-2</c:v>
                </c:pt>
                <c:pt idx="9">
                  <c:v>2.0913262714389157E-2</c:v>
                </c:pt>
              </c:numCache>
            </c:numRef>
          </c:val>
        </c:ser>
        <c:dLbls>
          <c:showLegendKey val="0"/>
          <c:showVal val="0"/>
          <c:showCatName val="0"/>
          <c:showSerName val="0"/>
          <c:showPercent val="0"/>
          <c:showBubbleSize val="0"/>
        </c:dLbls>
        <c:gapWidth val="0"/>
        <c:axId val="364370792"/>
        <c:axId val="364370400"/>
      </c:barChart>
      <c:valAx>
        <c:axId val="364370400"/>
        <c:scaling>
          <c:orientation val="minMax"/>
        </c:scaling>
        <c:delete val="0"/>
        <c:axPos val="t"/>
        <c:majorGridlines/>
        <c:numFmt formatCode="0.0%" sourceLinked="1"/>
        <c:majorTickMark val="out"/>
        <c:minorTickMark val="none"/>
        <c:tickLblPos val="nextTo"/>
        <c:txPr>
          <a:bodyPr/>
          <a:lstStyle/>
          <a:p>
            <a:pPr>
              <a:defRPr sz="1000"/>
            </a:pPr>
            <a:endParaRPr lang="en-US"/>
          </a:p>
        </c:txPr>
        <c:crossAx val="364370792"/>
        <c:crosses val="autoZero"/>
        <c:crossBetween val="between"/>
      </c:valAx>
      <c:catAx>
        <c:axId val="364370792"/>
        <c:scaling>
          <c:orientation val="maxMin"/>
        </c:scaling>
        <c:delete val="0"/>
        <c:axPos val="l"/>
        <c:numFmt formatCode="General" sourceLinked="1"/>
        <c:majorTickMark val="out"/>
        <c:minorTickMark val="none"/>
        <c:tickLblPos val="nextTo"/>
        <c:txPr>
          <a:bodyPr/>
          <a:lstStyle/>
          <a:p>
            <a:pPr>
              <a:defRPr sz="1200"/>
            </a:pPr>
            <a:endParaRPr lang="en-US"/>
          </a:p>
        </c:txPr>
        <c:crossAx val="364370400"/>
        <c:crosses val="autoZero"/>
        <c:auto val="1"/>
        <c:lblAlgn val="ctr"/>
        <c:lblOffset val="100"/>
        <c:noMultiLvlLbl val="0"/>
      </c:catAx>
    </c:plotArea>
    <c:plotVisOnly val="1"/>
    <c:dispBlanksAs val="gap"/>
    <c:showDLblsOverMax val="0"/>
  </c:chart>
  <c:txPr>
    <a:bodyPr/>
    <a:lstStyle/>
    <a:p>
      <a:pPr>
        <a:defRPr sz="1800"/>
      </a:pPr>
      <a:endParaRPr lang="en-US"/>
    </a:p>
  </c:txPr>
  <c:externalData r:id="rId1">
    <c:autoUpdate val="0"/>
  </c:externalData>
</c:chartSpac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0"/>
            <a:ext cx="3038475" cy="46212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41" y="0"/>
            <a:ext cx="3038475" cy="462120"/>
          </a:xfrm>
          <a:prstGeom prst="rect">
            <a:avLst/>
          </a:prstGeom>
        </p:spPr>
        <p:txBody>
          <a:bodyPr vert="horz" lIns="91440" tIns="45720" rIns="91440" bIns="45720" rtlCol="0"/>
          <a:lstStyle>
            <a:lvl1pPr algn="r">
              <a:defRPr sz="1200"/>
            </a:lvl1pPr>
          </a:lstStyle>
          <a:p>
            <a:fld id="{D64E2401-7F29-4645-8E4E-D90ACACA5CD5}" type="datetimeFigureOut">
              <a:rPr lang="en-US" smtClean="0"/>
              <a:t>12/15/2016</a:t>
            </a:fld>
            <a:endParaRPr lang="en-US"/>
          </a:p>
        </p:txBody>
      </p:sp>
      <p:sp>
        <p:nvSpPr>
          <p:cNvPr id="4" name="Footer Placeholder 3"/>
          <p:cNvSpPr>
            <a:spLocks noGrp="1"/>
          </p:cNvSpPr>
          <p:nvPr>
            <p:ph type="ftr" sz="quarter" idx="2"/>
          </p:nvPr>
        </p:nvSpPr>
        <p:spPr>
          <a:xfrm>
            <a:off x="2" y="8772378"/>
            <a:ext cx="3038475" cy="46212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41" y="8772378"/>
            <a:ext cx="3038475" cy="462120"/>
          </a:xfrm>
          <a:prstGeom prst="rect">
            <a:avLst/>
          </a:prstGeom>
        </p:spPr>
        <p:txBody>
          <a:bodyPr vert="horz" lIns="91440" tIns="45720" rIns="91440" bIns="45720" rtlCol="0" anchor="b"/>
          <a:lstStyle>
            <a:lvl1pPr algn="r">
              <a:defRPr sz="1200"/>
            </a:lvl1pPr>
          </a:lstStyle>
          <a:p>
            <a:fld id="{8BF6E418-46D1-43A0-B2CF-C6D18CB2C554}" type="slidenum">
              <a:rPr lang="en-US" smtClean="0"/>
              <a:t>‹#›</a:t>
            </a:fld>
            <a:endParaRPr lang="en-US"/>
          </a:p>
        </p:txBody>
      </p:sp>
    </p:spTree>
    <p:extLst>
      <p:ext uri="{BB962C8B-B14F-4D97-AF65-F5344CB8AC3E}">
        <p14:creationId xmlns:p14="http://schemas.microsoft.com/office/powerpoint/2010/main" val="864783323"/>
      </p:ext>
    </p:extLst>
  </p:cSld>
  <p:clrMap bg1="lt1" tx1="dk1" bg2="lt2" tx2="dk2" accent1="accent1" accent2="accent2" accent3="accent3" accent4="accent4" accent5="accent5" accent6="accent6" hlink="hlink" folHlink="folHlink"/>
</p:handoutMaster>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3037840" cy="461804"/>
          </a:xfrm>
          <a:prstGeom prst="rect">
            <a:avLst/>
          </a:prstGeom>
        </p:spPr>
        <p:txBody>
          <a:bodyPr vert="horz" lIns="93744" tIns="46872" rIns="93744" bIns="46872" rtlCol="0"/>
          <a:lstStyle>
            <a:lvl1pPr algn="l" fontAlgn="auto">
              <a:spcBef>
                <a:spcPts val="0"/>
              </a:spcBef>
              <a:spcAft>
                <a:spcPts val="0"/>
              </a:spcAft>
              <a:defRPr sz="1200" smtClean="0">
                <a:latin typeface="+mn-lt"/>
              </a:defRPr>
            </a:lvl1pPr>
          </a:lstStyle>
          <a:p>
            <a:pPr>
              <a:defRPr/>
            </a:pPr>
            <a:endParaRPr lang="en-US"/>
          </a:p>
        </p:txBody>
      </p:sp>
      <p:sp>
        <p:nvSpPr>
          <p:cNvPr id="3" name="Date Placeholder 2"/>
          <p:cNvSpPr>
            <a:spLocks noGrp="1"/>
          </p:cNvSpPr>
          <p:nvPr>
            <p:ph type="dt" idx="1"/>
          </p:nvPr>
        </p:nvSpPr>
        <p:spPr>
          <a:xfrm>
            <a:off x="3970938" y="1"/>
            <a:ext cx="3037840" cy="461804"/>
          </a:xfrm>
          <a:prstGeom prst="rect">
            <a:avLst/>
          </a:prstGeom>
        </p:spPr>
        <p:txBody>
          <a:bodyPr vert="horz" lIns="93744" tIns="46872" rIns="93744" bIns="46872" rtlCol="0"/>
          <a:lstStyle>
            <a:lvl1pPr algn="r" fontAlgn="auto">
              <a:spcBef>
                <a:spcPts val="0"/>
              </a:spcBef>
              <a:spcAft>
                <a:spcPts val="0"/>
              </a:spcAft>
              <a:defRPr sz="1200" smtClean="0">
                <a:latin typeface="+mn-lt"/>
              </a:defRPr>
            </a:lvl1pPr>
          </a:lstStyle>
          <a:p>
            <a:pPr>
              <a:defRPr/>
            </a:pPr>
            <a:fld id="{93A7E935-795E-47D6-AA3E-B049C2EAD326}" type="datetimeFigureOut">
              <a:rPr lang="en-US"/>
              <a:pPr>
                <a:defRPr/>
              </a:pPr>
              <a:t>12/15/2016</a:t>
            </a:fld>
            <a:endParaRPr lang="en-US"/>
          </a:p>
        </p:txBody>
      </p:sp>
      <p:sp>
        <p:nvSpPr>
          <p:cNvPr id="4" name="Slide Image Placeholder 3"/>
          <p:cNvSpPr>
            <a:spLocks noGrp="1" noRot="1" noChangeAspect="1"/>
          </p:cNvSpPr>
          <p:nvPr>
            <p:ph type="sldImg" idx="2"/>
          </p:nvPr>
        </p:nvSpPr>
        <p:spPr>
          <a:xfrm>
            <a:off x="1195388" y="692150"/>
            <a:ext cx="4619625" cy="3465513"/>
          </a:xfrm>
          <a:prstGeom prst="rect">
            <a:avLst/>
          </a:prstGeom>
          <a:noFill/>
          <a:ln w="12700">
            <a:solidFill>
              <a:prstClr val="black"/>
            </a:solidFill>
          </a:ln>
        </p:spPr>
        <p:txBody>
          <a:bodyPr vert="horz" lIns="93744" tIns="46872" rIns="93744" bIns="46872" rtlCol="0" anchor="ctr"/>
          <a:lstStyle/>
          <a:p>
            <a:pPr lvl="0"/>
            <a:endParaRPr lang="en-US" noProof="0" smtClean="0"/>
          </a:p>
        </p:txBody>
      </p:sp>
      <p:sp>
        <p:nvSpPr>
          <p:cNvPr id="5" name="Notes Placeholder 4"/>
          <p:cNvSpPr>
            <a:spLocks noGrp="1"/>
          </p:cNvSpPr>
          <p:nvPr>
            <p:ph type="body" sz="quarter" idx="3"/>
          </p:nvPr>
        </p:nvSpPr>
        <p:spPr>
          <a:xfrm>
            <a:off x="701040" y="4387136"/>
            <a:ext cx="5608320" cy="4156234"/>
          </a:xfrm>
          <a:prstGeom prst="rect">
            <a:avLst/>
          </a:prstGeom>
        </p:spPr>
        <p:txBody>
          <a:bodyPr vert="horz" lIns="93744" tIns="46872" rIns="93744" bIns="46872"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772669"/>
            <a:ext cx="3037840" cy="461804"/>
          </a:xfrm>
          <a:prstGeom prst="rect">
            <a:avLst/>
          </a:prstGeom>
        </p:spPr>
        <p:txBody>
          <a:bodyPr vert="horz" lIns="93744" tIns="46872" rIns="93744" bIns="46872" rtlCol="0" anchor="b"/>
          <a:lstStyle>
            <a:lvl1pPr algn="l" fontAlgn="auto">
              <a:spcBef>
                <a:spcPts val="0"/>
              </a:spcBef>
              <a:spcAft>
                <a:spcPts val="0"/>
              </a:spcAft>
              <a:defRPr sz="1200" smtClean="0">
                <a:latin typeface="+mn-lt"/>
              </a:defRPr>
            </a:lvl1pPr>
          </a:lstStyle>
          <a:p>
            <a:pPr>
              <a:defRPr/>
            </a:pPr>
            <a:endParaRPr lang="en-US"/>
          </a:p>
        </p:txBody>
      </p:sp>
      <p:sp>
        <p:nvSpPr>
          <p:cNvPr id="7" name="Slide Number Placeholder 6"/>
          <p:cNvSpPr>
            <a:spLocks noGrp="1"/>
          </p:cNvSpPr>
          <p:nvPr>
            <p:ph type="sldNum" sz="quarter" idx="5"/>
          </p:nvPr>
        </p:nvSpPr>
        <p:spPr>
          <a:xfrm>
            <a:off x="3970938" y="8772669"/>
            <a:ext cx="3037840" cy="461804"/>
          </a:xfrm>
          <a:prstGeom prst="rect">
            <a:avLst/>
          </a:prstGeom>
        </p:spPr>
        <p:txBody>
          <a:bodyPr vert="horz" lIns="93744" tIns="46872" rIns="93744" bIns="46872" rtlCol="0" anchor="b"/>
          <a:lstStyle>
            <a:lvl1pPr algn="r" fontAlgn="auto">
              <a:spcBef>
                <a:spcPts val="0"/>
              </a:spcBef>
              <a:spcAft>
                <a:spcPts val="0"/>
              </a:spcAft>
              <a:defRPr sz="1200" smtClean="0">
                <a:latin typeface="+mn-lt"/>
              </a:defRPr>
            </a:lvl1pPr>
          </a:lstStyle>
          <a:p>
            <a:pPr>
              <a:defRPr/>
            </a:pPr>
            <a:fld id="{699557E7-C6BC-499F-924A-241CFA0F231B}" type="slidenum">
              <a:rPr lang="en-US"/>
              <a:pPr>
                <a:defRPr/>
              </a:pPr>
              <a:t>‹#›</a:t>
            </a:fld>
            <a:endParaRPr lang="en-US"/>
          </a:p>
        </p:txBody>
      </p:sp>
    </p:spTree>
    <p:extLst>
      <p:ext uri="{BB962C8B-B14F-4D97-AF65-F5344CB8AC3E}">
        <p14:creationId xmlns:p14="http://schemas.microsoft.com/office/powerpoint/2010/main" val="1693988766"/>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p:spPr>
      </p:sp>
      <p:sp>
        <p:nvSpPr>
          <p:cNvPr id="1024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24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CB97B7E-A32D-4EAA-BEE3-86450DF058BF}" type="slidenum">
              <a:rPr lang="en-US"/>
              <a:pPr fontAlgn="base">
                <a:spcBef>
                  <a:spcPct val="0"/>
                </a:spcBef>
                <a:spcAft>
                  <a:spcPct val="0"/>
                </a:spcAft>
              </a:pPr>
              <a:t>1</a:t>
            </a:fld>
            <a:endParaRPr lang="en-US"/>
          </a:p>
        </p:txBody>
      </p:sp>
    </p:spTree>
    <p:extLst>
      <p:ext uri="{BB962C8B-B14F-4D97-AF65-F5344CB8AC3E}">
        <p14:creationId xmlns:p14="http://schemas.microsoft.com/office/powerpoint/2010/main" val="16970456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Slide Image Placeholder 1"/>
          <p:cNvSpPr>
            <a:spLocks noGrp="1" noRot="1" noChangeAspect="1" noTextEdit="1"/>
          </p:cNvSpPr>
          <p:nvPr>
            <p:ph type="sldImg"/>
          </p:nvPr>
        </p:nvSpPr>
        <p:spPr bwMode="auto">
          <a:noFill/>
          <a:ln>
            <a:solidFill>
              <a:srgbClr val="000000"/>
            </a:solidFill>
            <a:miter lim="800000"/>
            <a:headEnd/>
            <a:tailEnd/>
          </a:ln>
        </p:spPr>
      </p:sp>
      <p:sp>
        <p:nvSpPr>
          <p:cNvPr id="1126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26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59622F42-8273-46A1-9368-9530C6C2A49B}" type="slidenum">
              <a:rPr lang="en-US"/>
              <a:pPr fontAlgn="base">
                <a:spcBef>
                  <a:spcPct val="0"/>
                </a:spcBef>
                <a:spcAft>
                  <a:spcPct val="0"/>
                </a:spcAft>
              </a:pPr>
              <a:t>7</a:t>
            </a:fld>
            <a:endParaRPr lang="en-US"/>
          </a:p>
        </p:txBody>
      </p:sp>
    </p:spTree>
    <p:extLst>
      <p:ext uri="{BB962C8B-B14F-4D97-AF65-F5344CB8AC3E}">
        <p14:creationId xmlns:p14="http://schemas.microsoft.com/office/powerpoint/2010/main" val="193340475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699557E7-C6BC-499F-924A-241CFA0F231B}" type="slidenum">
              <a:rPr lang="en-US" smtClean="0"/>
              <a:pPr>
                <a:defRPr/>
              </a:pPr>
              <a:t>11</a:t>
            </a:fld>
            <a:endParaRPr lang="en-US"/>
          </a:p>
        </p:txBody>
      </p:sp>
    </p:spTree>
    <p:extLst>
      <p:ext uri="{BB962C8B-B14F-4D97-AF65-F5344CB8AC3E}">
        <p14:creationId xmlns:p14="http://schemas.microsoft.com/office/powerpoint/2010/main" val="24175132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bwMode="white">
          <a:xfrm>
            <a:off x="0" y="5971032"/>
            <a:ext cx="9144000" cy="886968"/>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9144" y="6053328"/>
            <a:ext cx="2249424" cy="71323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a:off x="2359152" y="6044184"/>
            <a:ext cx="6784848" cy="713232"/>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2362200" y="4038600"/>
            <a:ext cx="6477000" cy="1828800"/>
          </a:xfrm>
        </p:spPr>
        <p:txBody>
          <a:bodyPr anchor="b"/>
          <a:lstStyle>
            <a:lvl1pPr>
              <a:defRPr cap="all" baseline="0"/>
            </a:lvl1pPr>
          </a:lstStyle>
          <a:p>
            <a:r>
              <a:rPr kumimoji="0" lang="en-US" smtClean="0"/>
              <a:t>Click to edit Master title style</a:t>
            </a:r>
            <a:endParaRPr kumimoji="0" lang="en-US"/>
          </a:p>
        </p:txBody>
      </p:sp>
      <p:sp>
        <p:nvSpPr>
          <p:cNvPr id="9" name="Subtitle 8"/>
          <p:cNvSpPr>
            <a:spLocks noGrp="1"/>
          </p:cNvSpPr>
          <p:nvPr>
            <p:ph type="subTitle" idx="1"/>
          </p:nvPr>
        </p:nvSpPr>
        <p:spPr>
          <a:xfrm>
            <a:off x="2362200" y="6050037"/>
            <a:ext cx="6705600" cy="685800"/>
          </a:xfrm>
        </p:spPr>
        <p:txBody>
          <a:bodyPr anchor="ctr">
            <a:normAutofit/>
          </a:bodyPr>
          <a:lstStyle>
            <a:lvl1pPr marL="0" indent="0" algn="l">
              <a:buNone/>
              <a:defRPr sz="2600">
                <a:solidFill>
                  <a:srgbClr val="FFFFFF"/>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a:xfrm>
            <a:off x="76200" y="6068699"/>
            <a:ext cx="2057400" cy="685800"/>
          </a:xfrm>
        </p:spPr>
        <p:txBody>
          <a:bodyPr>
            <a:noAutofit/>
          </a:bodyPr>
          <a:lstStyle>
            <a:lvl1pPr algn="ctr">
              <a:defRPr sz="2000">
                <a:solidFill>
                  <a:srgbClr val="FFFFFF"/>
                </a:solidFill>
              </a:defRPr>
            </a:lvl1pPr>
          </a:lstStyle>
          <a:p>
            <a:pPr>
              <a:defRPr/>
            </a:pPr>
            <a:fld id="{15942040-786F-48B9-85DF-2F38A900C966}" type="datetimeFigureOut">
              <a:rPr lang="en-US" smtClean="0"/>
              <a:pPr>
                <a:defRPr/>
              </a:pPr>
              <a:t>12/15/2016</a:t>
            </a:fld>
            <a:endParaRPr lang="en-US"/>
          </a:p>
        </p:txBody>
      </p:sp>
      <p:sp>
        <p:nvSpPr>
          <p:cNvPr id="17" name="Footer Placeholder 16"/>
          <p:cNvSpPr>
            <a:spLocks noGrp="1"/>
          </p:cNvSpPr>
          <p:nvPr>
            <p:ph type="ftr" sz="quarter" idx="11"/>
          </p:nvPr>
        </p:nvSpPr>
        <p:spPr>
          <a:xfrm>
            <a:off x="2085393" y="236538"/>
            <a:ext cx="5867400" cy="365125"/>
          </a:xfrm>
        </p:spPr>
        <p:txBody>
          <a:bodyPr/>
          <a:lstStyle>
            <a:lvl1pPr algn="r">
              <a:defRPr>
                <a:solidFill>
                  <a:schemeClr val="tx2"/>
                </a:solidFill>
              </a:defRPr>
            </a:lvl1pPr>
          </a:lstStyle>
          <a:p>
            <a:pPr>
              <a:defRPr/>
            </a:pPr>
            <a:endParaRPr lang="en-US"/>
          </a:p>
        </p:txBody>
      </p:sp>
      <p:sp>
        <p:nvSpPr>
          <p:cNvPr id="29" name="Slide Number Placeholder 28"/>
          <p:cNvSpPr>
            <a:spLocks noGrp="1"/>
          </p:cNvSpPr>
          <p:nvPr>
            <p:ph type="sldNum" sz="quarter" idx="12"/>
          </p:nvPr>
        </p:nvSpPr>
        <p:spPr>
          <a:xfrm>
            <a:off x="8001000" y="228600"/>
            <a:ext cx="838200" cy="381000"/>
          </a:xfrm>
        </p:spPr>
        <p:txBody>
          <a:bodyPr/>
          <a:lstStyle>
            <a:lvl1pPr>
              <a:defRPr>
                <a:solidFill>
                  <a:schemeClr val="tx2"/>
                </a:solidFill>
              </a:defRPr>
            </a:lvl1pPr>
          </a:lstStyle>
          <a:p>
            <a:pPr>
              <a:defRPr/>
            </a:pPr>
            <a:fld id="{883AB3C6-BE4E-44BD-AA93-F10D57E4A546}" type="slidenum">
              <a:rPr lang="en-US" smtClean="0"/>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12/15/2016</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609600"/>
            <a:ext cx="2057400" cy="55165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609600"/>
            <a:ext cx="5562600" cy="5516564"/>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6553200" y="6248402"/>
            <a:ext cx="2209800" cy="365125"/>
          </a:xfrm>
        </p:spPr>
        <p:txBody>
          <a:bodyPr/>
          <a:lstStyle/>
          <a:p>
            <a:pPr>
              <a:defRPr/>
            </a:pPr>
            <a:fld id="{15942040-786F-48B9-85DF-2F38A900C966}" type="datetimeFigureOut">
              <a:rPr lang="en-US" smtClean="0"/>
              <a:pPr>
                <a:defRPr/>
              </a:pPr>
              <a:t>12/15/2016</a:t>
            </a:fld>
            <a:endParaRPr lang="en-US"/>
          </a:p>
        </p:txBody>
      </p:sp>
      <p:sp>
        <p:nvSpPr>
          <p:cNvPr id="5" name="Footer Placeholder 4"/>
          <p:cNvSpPr>
            <a:spLocks noGrp="1"/>
          </p:cNvSpPr>
          <p:nvPr>
            <p:ph type="ftr" sz="quarter" idx="11"/>
          </p:nvPr>
        </p:nvSpPr>
        <p:spPr>
          <a:xfrm>
            <a:off x="457201" y="6248207"/>
            <a:ext cx="5573483" cy="365125"/>
          </a:xfrm>
        </p:spPr>
        <p:txBody>
          <a:bodyPr/>
          <a:lstStyle/>
          <a:p>
            <a:pPr>
              <a:defRPr/>
            </a:pPr>
            <a:endParaRPr lang="en-US"/>
          </a:p>
        </p:txBody>
      </p:sp>
      <p:sp>
        <p:nvSpPr>
          <p:cNvPr id="7" name="Rectangle 6"/>
          <p:cNvSpPr/>
          <p:nvPr/>
        </p:nvSpPr>
        <p:spPr bwMode="white">
          <a:xfrm>
            <a:off x="6096318" y="0"/>
            <a:ext cx="320040" cy="6858000"/>
          </a:xfrm>
          <a:prstGeom prst="rect">
            <a:avLst/>
          </a:prstGeom>
          <a:solidFill>
            <a:srgbClr val="FFFFFF"/>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8" name="Rectangle 7"/>
          <p:cNvSpPr/>
          <p:nvPr/>
        </p:nvSpPr>
        <p:spPr>
          <a:xfrm>
            <a:off x="6142038" y="609600"/>
            <a:ext cx="228600" cy="6248400"/>
          </a:xfrm>
          <a:prstGeom prst="rect">
            <a:avLst/>
          </a:prstGeom>
          <a:solidFill>
            <a:schemeClr val="accent1"/>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9" name="Rectangle 8"/>
          <p:cNvSpPr/>
          <p:nvPr/>
        </p:nvSpPr>
        <p:spPr>
          <a:xfrm>
            <a:off x="6142038" y="0"/>
            <a:ext cx="228600" cy="533400"/>
          </a:xfrm>
          <a:prstGeom prst="rect">
            <a:avLst/>
          </a:prstGeom>
          <a:solidFill>
            <a:schemeClr val="accent2"/>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6" name="Slide Number Placeholder 5"/>
          <p:cNvSpPr>
            <a:spLocks noGrp="1"/>
          </p:cNvSpPr>
          <p:nvPr>
            <p:ph type="sldNum" sz="quarter" idx="12"/>
          </p:nvPr>
        </p:nvSpPr>
        <p:spPr>
          <a:xfrm rot="5400000">
            <a:off x="5989638" y="144462"/>
            <a:ext cx="533400" cy="244476"/>
          </a:xfrm>
        </p:spPr>
        <p:txBody>
          <a:bodyPr/>
          <a:lstStyle/>
          <a:p>
            <a:pPr>
              <a:defRPr/>
            </a:pPr>
            <a:fld id="{883AB3C6-BE4E-44BD-AA93-F10D57E4A546}" type="slidenum">
              <a:rPr lang="en-US" smtClean="0"/>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12648" y="228600"/>
            <a:ext cx="8153400" cy="990600"/>
          </a:xfrm>
        </p:spPr>
        <p:txBody>
          <a:bodyPr/>
          <a:lstStyle/>
          <a:p>
            <a:r>
              <a:rPr kumimoji="0" lang="en-US" smtClean="0"/>
              <a:t>Click to edit Master title style</a:t>
            </a:r>
            <a:endParaRPr kumimoji="0" lang="en-US"/>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12/15/2016</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lvl1pPr>
              <a:defRPr>
                <a:solidFill>
                  <a:srgbClr val="FFFFFF"/>
                </a:solidFill>
              </a:defRPr>
            </a:lvl1pPr>
          </a:lstStyle>
          <a:p>
            <a:pPr>
              <a:defRPr/>
            </a:pPr>
            <a:fld id="{883AB3C6-BE4E-44BD-AA93-F10D57E4A546}" type="slidenum">
              <a:rPr lang="en-US" smtClean="0"/>
              <a:pPr>
                <a:defRPr/>
              </a:pPr>
              <a:t>‹#›</a:t>
            </a:fld>
            <a:endParaRPr lang="en-US"/>
          </a:p>
        </p:txBody>
      </p:sp>
      <p:sp>
        <p:nvSpPr>
          <p:cNvPr id="8" name="Content Placeholder 7"/>
          <p:cNvSpPr>
            <a:spLocks noGrp="1"/>
          </p:cNvSpPr>
          <p:nvPr>
            <p:ph sz="quarter" idx="1"/>
          </p:nvPr>
        </p:nvSpPr>
        <p:spPr>
          <a:xfrm>
            <a:off x="612648" y="1600200"/>
            <a:ext cx="8153400" cy="44958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371600" y="2743200"/>
            <a:ext cx="7123113" cy="1673225"/>
          </a:xfrm>
        </p:spPr>
        <p:txBody>
          <a:bodyPr anchor="t"/>
          <a:lstStyle>
            <a:lvl1pPr marL="0" indent="0">
              <a:buNone/>
              <a:defRPr sz="280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7" name="Rectangle 6"/>
          <p:cNvSpPr/>
          <p:nvPr/>
        </p:nvSpPr>
        <p:spPr bwMode="white">
          <a:xfrm>
            <a:off x="0" y="1524000"/>
            <a:ext cx="9144000" cy="1143000"/>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0" y="1600200"/>
            <a:ext cx="1295400" cy="990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1371600" y="1600200"/>
            <a:ext cx="7772400" cy="990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1371600" y="1600200"/>
            <a:ext cx="7620000" cy="990600"/>
          </a:xfrm>
        </p:spPr>
        <p:txBody>
          <a:bodyPr/>
          <a:lstStyle>
            <a:lvl1pPr algn="l">
              <a:buNone/>
              <a:defRPr sz="4400" b="0" cap="none">
                <a:solidFill>
                  <a:srgbClr val="FFFFFF"/>
                </a:solidFill>
              </a:defRPr>
            </a:lvl1pPr>
          </a:lstStyle>
          <a:p>
            <a:r>
              <a:rPr kumimoji="0" lang="en-US" smtClean="0"/>
              <a:t>Click to edit Master title style</a:t>
            </a:r>
            <a:endParaRPr kumimoji="0" lang="en-US"/>
          </a:p>
        </p:txBody>
      </p:sp>
      <p:sp>
        <p:nvSpPr>
          <p:cNvPr id="12" name="Date Placeholder 11"/>
          <p:cNvSpPr>
            <a:spLocks noGrp="1"/>
          </p:cNvSpPr>
          <p:nvPr>
            <p:ph type="dt" sz="half" idx="10"/>
          </p:nvPr>
        </p:nvSpPr>
        <p:spPr/>
        <p:txBody>
          <a:bodyPr/>
          <a:lstStyle/>
          <a:p>
            <a:pPr>
              <a:defRPr/>
            </a:pPr>
            <a:fld id="{15942040-786F-48B9-85DF-2F38A900C966}" type="datetimeFigureOut">
              <a:rPr lang="en-US" smtClean="0"/>
              <a:pPr>
                <a:defRPr/>
              </a:pPr>
              <a:t>12/15/2016</a:t>
            </a:fld>
            <a:endParaRPr lang="en-US"/>
          </a:p>
        </p:txBody>
      </p:sp>
      <p:sp>
        <p:nvSpPr>
          <p:cNvPr id="13" name="Slide Number Placeholder 12"/>
          <p:cNvSpPr>
            <a:spLocks noGrp="1"/>
          </p:cNvSpPr>
          <p:nvPr>
            <p:ph type="sldNum" sz="quarter" idx="11"/>
          </p:nvPr>
        </p:nvSpPr>
        <p:spPr>
          <a:xfrm>
            <a:off x="0" y="1752600"/>
            <a:ext cx="1295400" cy="701676"/>
          </a:xfrm>
        </p:spPr>
        <p:txBody>
          <a:bodyPr>
            <a:noAutofit/>
          </a:bodyPr>
          <a:lstStyle>
            <a:lvl1pPr>
              <a:defRPr sz="2400">
                <a:solidFill>
                  <a:srgbClr val="FFFFFF"/>
                </a:solidFill>
              </a:defRPr>
            </a:lvl1pPr>
          </a:lstStyle>
          <a:p>
            <a:pPr>
              <a:defRPr/>
            </a:pPr>
            <a:fld id="{883AB3C6-BE4E-44BD-AA93-F10D57E4A546}" type="slidenum">
              <a:rPr lang="en-US" smtClean="0"/>
              <a:pPr>
                <a:defRPr/>
              </a:pPr>
              <a:t>‹#›</a:t>
            </a:fld>
            <a:endParaRPr lang="en-US"/>
          </a:p>
        </p:txBody>
      </p:sp>
      <p:sp>
        <p:nvSpPr>
          <p:cNvPr id="14" name="Footer Placeholder 13"/>
          <p:cNvSpPr>
            <a:spLocks noGrp="1"/>
          </p:cNvSpPr>
          <p:nvPr>
            <p:ph type="ftr" sz="quarter" idx="12"/>
          </p:nvPr>
        </p:nvSpPr>
        <p:spPr/>
        <p:txBody>
          <a:bodyPr/>
          <a:lstStyle/>
          <a:p>
            <a:pPr>
              <a:defRPr/>
            </a:pPr>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9" name="Content Placeholder 8"/>
          <p:cNvSpPr>
            <a:spLocks noGrp="1"/>
          </p:cNvSpPr>
          <p:nvPr>
            <p:ph sz="quarter" idx="1"/>
          </p:nvPr>
        </p:nvSpPr>
        <p:spPr>
          <a:xfrm>
            <a:off x="609600" y="1589567"/>
            <a:ext cx="38862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844901" y="1589567"/>
            <a:ext cx="38862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8" name="Date Placeholder 7"/>
          <p:cNvSpPr>
            <a:spLocks noGrp="1"/>
          </p:cNvSpPr>
          <p:nvPr>
            <p:ph type="dt" sz="half" idx="15"/>
          </p:nvPr>
        </p:nvSpPr>
        <p:spPr/>
        <p:txBody>
          <a:bodyPr rtlCol="0"/>
          <a:lstStyle/>
          <a:p>
            <a:pPr>
              <a:defRPr/>
            </a:pPr>
            <a:fld id="{15942040-786F-48B9-85DF-2F38A900C966}" type="datetimeFigureOut">
              <a:rPr lang="en-US" smtClean="0"/>
              <a:pPr>
                <a:defRPr/>
              </a:pPr>
              <a:t>12/15/2016</a:t>
            </a:fld>
            <a:endParaRPr lang="en-US"/>
          </a:p>
        </p:txBody>
      </p:sp>
      <p:sp>
        <p:nvSpPr>
          <p:cNvPr id="10" name="Slide Number Placeholder 9"/>
          <p:cNvSpPr>
            <a:spLocks noGrp="1"/>
          </p:cNvSpPr>
          <p:nvPr>
            <p:ph type="sldNum" sz="quarter" idx="16"/>
          </p:nvPr>
        </p:nvSpPr>
        <p:spPr/>
        <p:txBody>
          <a:bodyPr rtlCol="0"/>
          <a:lstStyle/>
          <a:p>
            <a:pPr>
              <a:defRPr/>
            </a:pPr>
            <a:fld id="{883AB3C6-BE4E-44BD-AA93-F10D57E4A546}" type="slidenum">
              <a:rPr lang="en-US" smtClean="0"/>
              <a:pPr>
                <a:defRPr/>
              </a:pPr>
              <a:t>‹#›</a:t>
            </a:fld>
            <a:endParaRPr lang="en-US"/>
          </a:p>
        </p:txBody>
      </p:sp>
      <p:sp>
        <p:nvSpPr>
          <p:cNvPr id="12" name="Footer Placeholder 11"/>
          <p:cNvSpPr>
            <a:spLocks noGrp="1"/>
          </p:cNvSpPr>
          <p:nvPr>
            <p:ph type="ftr" sz="quarter" idx="17"/>
          </p:nvPr>
        </p:nvSpPr>
        <p:spPr/>
        <p:txBody>
          <a:bodyPr rtlCol="0"/>
          <a:lstStyle/>
          <a:p>
            <a:pPr>
              <a:defRPr/>
            </a:pP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33400" y="273050"/>
            <a:ext cx="8153400" cy="869950"/>
          </a:xfrm>
        </p:spPr>
        <p:txBody>
          <a:bodyPr anchor="ctr"/>
          <a:lstStyle>
            <a:lvl1pPr>
              <a:defRPr/>
            </a:lvl1pPr>
          </a:lstStyle>
          <a:p>
            <a:r>
              <a:rPr kumimoji="0" lang="en-US" smtClean="0"/>
              <a:t>Click to edit Master title style</a:t>
            </a:r>
            <a:endParaRPr kumimoji="0" lang="en-US"/>
          </a:p>
        </p:txBody>
      </p:sp>
      <p:sp>
        <p:nvSpPr>
          <p:cNvPr id="11" name="Content Placeholder 10"/>
          <p:cNvSpPr>
            <a:spLocks noGrp="1"/>
          </p:cNvSpPr>
          <p:nvPr>
            <p:ph sz="quarter" idx="2"/>
          </p:nvPr>
        </p:nvSpPr>
        <p:spPr>
          <a:xfrm>
            <a:off x="609600" y="2438400"/>
            <a:ext cx="3886200" cy="35814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quarter" idx="4"/>
          </p:nvPr>
        </p:nvSpPr>
        <p:spPr>
          <a:xfrm>
            <a:off x="4800600" y="2438400"/>
            <a:ext cx="3886200" cy="35814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0" name="Date Placeholder 9"/>
          <p:cNvSpPr>
            <a:spLocks noGrp="1"/>
          </p:cNvSpPr>
          <p:nvPr>
            <p:ph type="dt" sz="half" idx="15"/>
          </p:nvPr>
        </p:nvSpPr>
        <p:spPr/>
        <p:txBody>
          <a:bodyPr rtlCol="0"/>
          <a:lstStyle/>
          <a:p>
            <a:pPr>
              <a:defRPr/>
            </a:pPr>
            <a:fld id="{15942040-786F-48B9-85DF-2F38A900C966}" type="datetimeFigureOut">
              <a:rPr lang="en-US" smtClean="0"/>
              <a:pPr>
                <a:defRPr/>
              </a:pPr>
              <a:t>12/15/2016</a:t>
            </a:fld>
            <a:endParaRPr lang="en-US"/>
          </a:p>
        </p:txBody>
      </p:sp>
      <p:sp>
        <p:nvSpPr>
          <p:cNvPr id="12" name="Slide Number Placeholder 11"/>
          <p:cNvSpPr>
            <a:spLocks noGrp="1"/>
          </p:cNvSpPr>
          <p:nvPr>
            <p:ph type="sldNum" sz="quarter" idx="16"/>
          </p:nvPr>
        </p:nvSpPr>
        <p:spPr/>
        <p:txBody>
          <a:bodyPr rtlCol="0"/>
          <a:lstStyle/>
          <a:p>
            <a:pPr>
              <a:defRPr/>
            </a:pPr>
            <a:fld id="{883AB3C6-BE4E-44BD-AA93-F10D57E4A546}" type="slidenum">
              <a:rPr lang="en-US" smtClean="0"/>
              <a:pPr>
                <a:defRPr/>
              </a:pPr>
              <a:t>‹#›</a:t>
            </a:fld>
            <a:endParaRPr lang="en-US"/>
          </a:p>
        </p:txBody>
      </p:sp>
      <p:sp>
        <p:nvSpPr>
          <p:cNvPr id="14" name="Footer Placeholder 13"/>
          <p:cNvSpPr>
            <a:spLocks noGrp="1"/>
          </p:cNvSpPr>
          <p:nvPr>
            <p:ph type="ftr" sz="quarter" idx="17"/>
          </p:nvPr>
        </p:nvSpPr>
        <p:spPr/>
        <p:txBody>
          <a:bodyPr rtlCol="0"/>
          <a:lstStyle/>
          <a:p>
            <a:pPr>
              <a:defRPr/>
            </a:pPr>
            <a:endParaRPr lang="en-US"/>
          </a:p>
        </p:txBody>
      </p:sp>
      <p:sp>
        <p:nvSpPr>
          <p:cNvPr id="16" name="Text Placeholder 15"/>
          <p:cNvSpPr>
            <a:spLocks noGrp="1"/>
          </p:cNvSpPr>
          <p:nvPr>
            <p:ph type="body" sz="quarter" idx="1"/>
          </p:nvPr>
        </p:nvSpPr>
        <p:spPr>
          <a:xfrm>
            <a:off x="609600" y="1752600"/>
            <a:ext cx="3886200" cy="640080"/>
          </a:xfrm>
          <a:solidFill>
            <a:schemeClr val="accent2"/>
          </a:solidFill>
        </p:spPr>
        <p:txBody>
          <a:bodyPr rtlCol="0" anchor="ct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
        <p:nvSpPr>
          <p:cNvPr id="15" name="Text Placeholder 14"/>
          <p:cNvSpPr>
            <a:spLocks noGrp="1"/>
          </p:cNvSpPr>
          <p:nvPr>
            <p:ph type="body" sz="quarter" idx="3"/>
          </p:nvPr>
        </p:nvSpPr>
        <p:spPr>
          <a:xfrm>
            <a:off x="4800600" y="1752600"/>
            <a:ext cx="3886200" cy="640080"/>
          </a:xfrm>
          <a:solidFill>
            <a:schemeClr val="accent4"/>
          </a:solidFill>
        </p:spPr>
        <p:txBody>
          <a:bodyPr rtlCol="0" anchor="ct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pPr>
              <a:defRPr/>
            </a:pPr>
            <a:fld id="{15942040-786F-48B9-85DF-2F38A900C966}" type="datetimeFigureOut">
              <a:rPr lang="en-US" smtClean="0"/>
              <a:pPr>
                <a:defRPr/>
              </a:pPr>
              <a:t>12/15/2016</a:t>
            </a:fld>
            <a:endParaRPr lang="en-US"/>
          </a:p>
        </p:txBody>
      </p:sp>
      <p:sp>
        <p:nvSpPr>
          <p:cNvPr id="4" name="Footer Placeholder 3"/>
          <p:cNvSpPr>
            <a:spLocks noGrp="1"/>
          </p:cNvSpPr>
          <p:nvPr>
            <p:ph type="ftr" sz="quarter" idx="11"/>
          </p:nvPr>
        </p:nvSpPr>
        <p:spPr/>
        <p:txBody>
          <a:bodyPr/>
          <a:lstStyle/>
          <a:p>
            <a:pPr>
              <a:defRPr/>
            </a:pPr>
            <a:endParaRPr lang="en-US"/>
          </a:p>
        </p:txBody>
      </p:sp>
      <p:sp>
        <p:nvSpPr>
          <p:cNvPr id="5" name="Slide Number Placeholder 4"/>
          <p:cNvSpPr>
            <a:spLocks noGrp="1"/>
          </p:cNvSpPr>
          <p:nvPr>
            <p:ph type="sldNum" sz="quarter" idx="12"/>
          </p:nvPr>
        </p:nvSpPr>
        <p:spPr/>
        <p:txBody>
          <a:bodyPr/>
          <a:lstStyle>
            <a:lvl1pPr>
              <a:defRPr>
                <a:solidFill>
                  <a:srgbClr val="FFFFFF"/>
                </a:solidFill>
              </a:defRPr>
            </a:lvl1pPr>
          </a:lstStyle>
          <a:p>
            <a:pPr>
              <a:defRPr/>
            </a:pPr>
            <a:fld id="{883AB3C6-BE4E-44BD-AA93-F10D57E4A546}" type="slidenum">
              <a:rPr lang="en-US" smtClean="0"/>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a:defRPr/>
            </a:pPr>
            <a:fld id="{15942040-786F-48B9-85DF-2F38A900C966}" type="datetimeFigureOut">
              <a:rPr lang="en-US" smtClean="0"/>
              <a:pPr>
                <a:defRPr/>
              </a:pPr>
              <a:t>12/15/2016</a:t>
            </a:fld>
            <a:endParaRPr lang="en-US"/>
          </a:p>
        </p:txBody>
      </p:sp>
      <p:sp>
        <p:nvSpPr>
          <p:cNvPr id="3" name="Footer Placeholder 2"/>
          <p:cNvSpPr>
            <a:spLocks noGrp="1"/>
          </p:cNvSpPr>
          <p:nvPr>
            <p:ph type="ftr" sz="quarter" idx="11"/>
          </p:nvPr>
        </p:nvSpPr>
        <p:spPr/>
        <p:txBody>
          <a:bodyPr/>
          <a:lstStyle/>
          <a:p>
            <a:pPr>
              <a:defRPr/>
            </a:pPr>
            <a:endParaRPr lang="en-US"/>
          </a:p>
        </p:txBody>
      </p:sp>
      <p:sp>
        <p:nvSpPr>
          <p:cNvPr id="4" name="Slide Number Placeholder 3"/>
          <p:cNvSpPr>
            <a:spLocks noGrp="1"/>
          </p:cNvSpPr>
          <p:nvPr>
            <p:ph type="sldNum" sz="quarter" idx="12"/>
          </p:nvPr>
        </p:nvSpPr>
        <p:spPr>
          <a:xfrm>
            <a:off x="0" y="6248400"/>
            <a:ext cx="533400" cy="381000"/>
          </a:xfrm>
        </p:spPr>
        <p:txBody>
          <a:bodyPr/>
          <a:lstStyle>
            <a:lvl1pPr>
              <a:defRPr>
                <a:solidFill>
                  <a:schemeClr val="tx2"/>
                </a:solidFill>
              </a:defRPr>
            </a:lvl1pPr>
          </a:lstStyle>
          <a:p>
            <a:pPr>
              <a:defRPr/>
            </a:pPr>
            <a:fld id="{883AB3C6-BE4E-44BD-AA93-F10D57E4A546}" type="slidenum">
              <a:rPr lang="en-US" smtClean="0"/>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3050"/>
            <a:ext cx="8077200" cy="869950"/>
          </a:xfrm>
        </p:spPr>
        <p:txBody>
          <a:bodyPr anchor="ctr"/>
          <a:lstStyle>
            <a:lvl1pPr algn="l">
              <a:buNone/>
              <a:defRPr sz="4400" b="0"/>
            </a:lvl1p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pPr>
              <a:defRPr/>
            </a:pPr>
            <a:fld id="{15942040-786F-48B9-85DF-2F38A900C966}" type="datetimeFigureOut">
              <a:rPr lang="en-US" smtClean="0"/>
              <a:pPr>
                <a:defRPr/>
              </a:pPr>
              <a:t>12/15/2016</a:t>
            </a:fld>
            <a:endParaRPr lang="en-US"/>
          </a:p>
        </p:txBody>
      </p:sp>
      <p:sp>
        <p:nvSpPr>
          <p:cNvPr id="6" name="Footer Placeholder 5"/>
          <p:cNvSpPr>
            <a:spLocks noGrp="1"/>
          </p:cNvSpPr>
          <p:nvPr>
            <p:ph type="ftr" sz="quarter" idx="11"/>
          </p:nvPr>
        </p:nvSpPr>
        <p:spPr/>
        <p:txBody>
          <a:bodyPr/>
          <a:lstStyle/>
          <a:p>
            <a:pPr>
              <a:defRPr/>
            </a:pPr>
            <a:endParaRPr lang="en-US"/>
          </a:p>
        </p:txBody>
      </p:sp>
      <p:sp>
        <p:nvSpPr>
          <p:cNvPr id="7" name="Slide Number Placeholder 6"/>
          <p:cNvSpPr>
            <a:spLocks noGrp="1"/>
          </p:cNvSpPr>
          <p:nvPr>
            <p:ph type="sldNum" sz="quarter" idx="12"/>
          </p:nvPr>
        </p:nvSpPr>
        <p:spPr/>
        <p:txBody>
          <a:bodyPr/>
          <a:lstStyle>
            <a:lvl1pPr>
              <a:defRPr>
                <a:solidFill>
                  <a:srgbClr val="FFFFFF"/>
                </a:solidFill>
              </a:defRPr>
            </a:lvl1pPr>
          </a:lstStyle>
          <a:p>
            <a:pPr>
              <a:defRPr/>
            </a:pPr>
            <a:fld id="{883AB3C6-BE4E-44BD-AA93-F10D57E4A546}" type="slidenum">
              <a:rPr lang="en-US" smtClean="0"/>
              <a:pPr>
                <a:defRPr/>
              </a:pPr>
              <a:t>‹#›</a:t>
            </a:fld>
            <a:endParaRPr lang="en-US"/>
          </a:p>
        </p:txBody>
      </p:sp>
      <p:sp>
        <p:nvSpPr>
          <p:cNvPr id="3" name="Text Placeholder 2"/>
          <p:cNvSpPr>
            <a:spLocks noGrp="1"/>
          </p:cNvSpPr>
          <p:nvPr>
            <p:ph type="body" idx="2"/>
          </p:nvPr>
        </p:nvSpPr>
        <p:spPr>
          <a:xfrm>
            <a:off x="609600" y="1752600"/>
            <a:ext cx="1600200" cy="4343400"/>
          </a:xfrm>
          <a:ln w="50800" cap="sq" cmpd="dbl" algn="ctr">
            <a:solidFill>
              <a:schemeClr val="accent2"/>
            </a:solidFill>
            <a:prstDash val="solid"/>
            <a:miter lim="800000"/>
          </a:ln>
          <a:effectLst/>
        </p:spPr>
        <p:style>
          <a:lnRef idx="3">
            <a:schemeClr val="lt1"/>
          </a:lnRef>
          <a:fillRef idx="1">
            <a:schemeClr val="accent2"/>
          </a:fillRef>
          <a:effectRef idx="1">
            <a:schemeClr val="accent2"/>
          </a:effectRef>
          <a:fontRef idx="minor">
            <a:schemeClr val="lt1"/>
          </a:fontRef>
        </p:style>
        <p:txBody>
          <a:bodyPr lIns="137160" tIns="182880" rIns="137160" bIns="91440"/>
          <a:lstStyle>
            <a:lvl1pPr marL="0" indent="0">
              <a:spcAft>
                <a:spcPts val="1000"/>
              </a:spcAft>
              <a:buNone/>
              <a:defRPr sz="18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9" name="Content Placeholder 8"/>
          <p:cNvSpPr>
            <a:spLocks noGrp="1"/>
          </p:cNvSpPr>
          <p:nvPr>
            <p:ph sz="quarter" idx="1"/>
          </p:nvPr>
        </p:nvSpPr>
        <p:spPr>
          <a:xfrm>
            <a:off x="2362200" y="1752600"/>
            <a:ext cx="6400800" cy="44196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600200" y="5486400"/>
            <a:ext cx="7315200" cy="685800"/>
          </a:xfrm>
        </p:spPr>
        <p:txBody>
          <a:bodyPr/>
          <a:lstStyle>
            <a:lvl1pPr marL="0" indent="0">
              <a:buFontTx/>
              <a:buNone/>
              <a:defRPr sz="17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8" name="Rectangle 7"/>
          <p:cNvSpPr/>
          <p:nvPr/>
        </p:nvSpPr>
        <p:spPr bwMode="white">
          <a:xfrm>
            <a:off x="-9144" y="4572000"/>
            <a:ext cx="9144000" cy="886968"/>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9144" y="4663440"/>
            <a:ext cx="1463040" cy="713232"/>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1545336" y="4654296"/>
            <a:ext cx="7598664" cy="713232"/>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1600200" y="4648200"/>
            <a:ext cx="7315200" cy="685800"/>
          </a:xfrm>
        </p:spPr>
        <p:txBody>
          <a:bodyPr anchor="ctr"/>
          <a:lstStyle>
            <a:lvl1pPr algn="l">
              <a:buNone/>
              <a:defRPr sz="2800" b="0">
                <a:solidFill>
                  <a:srgbClr val="FFFFFF"/>
                </a:solidFill>
              </a:defRPr>
            </a:lvl1pPr>
          </a:lstStyle>
          <a:p>
            <a:r>
              <a:rPr kumimoji="0" lang="en-US" smtClean="0"/>
              <a:t>Click to edit Master title style</a:t>
            </a:r>
            <a:endParaRPr kumimoji="0" lang="en-US"/>
          </a:p>
        </p:txBody>
      </p:sp>
      <p:sp>
        <p:nvSpPr>
          <p:cNvPr id="11" name="Rectangle 10"/>
          <p:cNvSpPr/>
          <p:nvPr/>
        </p:nvSpPr>
        <p:spPr bwMode="white">
          <a:xfrm>
            <a:off x="1447800" y="0"/>
            <a:ext cx="100584" cy="6867144"/>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Date Placeholder 11"/>
          <p:cNvSpPr>
            <a:spLocks noGrp="1"/>
          </p:cNvSpPr>
          <p:nvPr>
            <p:ph type="dt" sz="half" idx="10"/>
          </p:nvPr>
        </p:nvSpPr>
        <p:spPr>
          <a:xfrm>
            <a:off x="6248400" y="6248400"/>
            <a:ext cx="2667000" cy="365125"/>
          </a:xfrm>
        </p:spPr>
        <p:txBody>
          <a:bodyPr rtlCol="0"/>
          <a:lstStyle/>
          <a:p>
            <a:pPr>
              <a:defRPr/>
            </a:pPr>
            <a:fld id="{15942040-786F-48B9-85DF-2F38A900C966}" type="datetimeFigureOut">
              <a:rPr lang="en-US" smtClean="0"/>
              <a:pPr>
                <a:defRPr/>
              </a:pPr>
              <a:t>12/15/2016</a:t>
            </a:fld>
            <a:endParaRPr lang="en-US"/>
          </a:p>
        </p:txBody>
      </p:sp>
      <p:sp>
        <p:nvSpPr>
          <p:cNvPr id="13" name="Slide Number Placeholder 12"/>
          <p:cNvSpPr>
            <a:spLocks noGrp="1"/>
          </p:cNvSpPr>
          <p:nvPr>
            <p:ph type="sldNum" sz="quarter" idx="11"/>
          </p:nvPr>
        </p:nvSpPr>
        <p:spPr>
          <a:xfrm>
            <a:off x="0" y="4667249"/>
            <a:ext cx="1447800" cy="663578"/>
          </a:xfrm>
        </p:spPr>
        <p:txBody>
          <a:bodyPr rtlCol="0"/>
          <a:lstStyle>
            <a:lvl1pPr>
              <a:defRPr sz="2800"/>
            </a:lvl1pPr>
          </a:lstStyle>
          <a:p>
            <a:pPr>
              <a:defRPr/>
            </a:pPr>
            <a:fld id="{883AB3C6-BE4E-44BD-AA93-F10D57E4A546}" type="slidenum">
              <a:rPr lang="en-US" smtClean="0"/>
              <a:pPr>
                <a:defRPr/>
              </a:pPr>
              <a:t>‹#›</a:t>
            </a:fld>
            <a:endParaRPr lang="en-US"/>
          </a:p>
        </p:txBody>
      </p:sp>
      <p:sp>
        <p:nvSpPr>
          <p:cNvPr id="14" name="Footer Placeholder 13"/>
          <p:cNvSpPr>
            <a:spLocks noGrp="1"/>
          </p:cNvSpPr>
          <p:nvPr>
            <p:ph type="ftr" sz="quarter" idx="12"/>
          </p:nvPr>
        </p:nvSpPr>
        <p:spPr>
          <a:xfrm>
            <a:off x="1600200" y="6248206"/>
            <a:ext cx="4572000" cy="365125"/>
          </a:xfrm>
        </p:spPr>
        <p:txBody>
          <a:bodyPr rtlCol="0"/>
          <a:lstStyle/>
          <a:p>
            <a:pPr>
              <a:defRPr/>
            </a:pPr>
            <a:endParaRPr lang="en-US"/>
          </a:p>
        </p:txBody>
      </p:sp>
      <p:sp>
        <p:nvSpPr>
          <p:cNvPr id="3" name="Picture Placeholder 2"/>
          <p:cNvSpPr>
            <a:spLocks noGrp="1"/>
          </p:cNvSpPr>
          <p:nvPr>
            <p:ph type="pic" idx="1"/>
          </p:nvPr>
        </p:nvSpPr>
        <p:spPr>
          <a:xfrm>
            <a:off x="1560576" y="0"/>
            <a:ext cx="7583424" cy="4568952"/>
          </a:xfrm>
          <a:solidFill>
            <a:schemeClr val="accent1">
              <a:tint val="40000"/>
            </a:schemeClr>
          </a:solidFill>
          <a:ln>
            <a:noFill/>
          </a:ln>
        </p:spPr>
        <p:txBody>
          <a:bodyPr/>
          <a:lstStyle>
            <a:lvl1pPr marL="0" indent="0">
              <a:buNone/>
              <a:defRPr sz="3200"/>
            </a:lvl1pPr>
          </a:lstStyle>
          <a:p>
            <a:r>
              <a:rPr kumimoji="0" lang="en-US" smtClean="0"/>
              <a:t>Click icon to add picture</a:t>
            </a:r>
            <a:endParaRPr kumimoji="0"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609600" y="228600"/>
            <a:ext cx="8153400" cy="990600"/>
          </a:xfrm>
          <a:prstGeom prst="rect">
            <a:avLst/>
          </a:prstGeom>
        </p:spPr>
        <p:txBody>
          <a:bodyPr vert="horz" anchor="ctr">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612648" y="1600200"/>
            <a:ext cx="8153400" cy="452628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6096000" y="6248400"/>
            <a:ext cx="2667000" cy="365125"/>
          </a:xfrm>
          <a:prstGeom prst="rect">
            <a:avLst/>
          </a:prstGeom>
        </p:spPr>
        <p:txBody>
          <a:bodyPr vert="horz" anchor="ctr" anchorCtr="0"/>
          <a:lstStyle>
            <a:lvl1pPr algn="l" eaLnBrk="1" latinLnBrk="0" hangingPunct="1">
              <a:defRPr kumimoji="0" sz="1400">
                <a:solidFill>
                  <a:schemeClr val="tx2"/>
                </a:solidFill>
              </a:defRPr>
            </a:lvl1pPr>
          </a:lstStyle>
          <a:p>
            <a:pPr>
              <a:defRPr/>
            </a:pPr>
            <a:fld id="{15942040-786F-48B9-85DF-2F38A900C966}" type="datetimeFigureOut">
              <a:rPr lang="en-US" smtClean="0"/>
              <a:pPr>
                <a:defRPr/>
              </a:pPr>
              <a:t>12/15/2016</a:t>
            </a:fld>
            <a:endParaRPr lang="en-US"/>
          </a:p>
        </p:txBody>
      </p:sp>
      <p:sp>
        <p:nvSpPr>
          <p:cNvPr id="3" name="Footer Placeholder 2"/>
          <p:cNvSpPr>
            <a:spLocks noGrp="1"/>
          </p:cNvSpPr>
          <p:nvPr>
            <p:ph type="ftr" sz="quarter" idx="3"/>
          </p:nvPr>
        </p:nvSpPr>
        <p:spPr>
          <a:xfrm>
            <a:off x="609600" y="6248206"/>
            <a:ext cx="5421083" cy="365125"/>
          </a:xfrm>
          <a:prstGeom prst="rect">
            <a:avLst/>
          </a:prstGeom>
        </p:spPr>
        <p:txBody>
          <a:bodyPr vert="horz" anchor="ctr"/>
          <a:lstStyle>
            <a:lvl1pPr algn="r" eaLnBrk="1" latinLnBrk="0" hangingPunct="1">
              <a:defRPr kumimoji="0" sz="1400">
                <a:solidFill>
                  <a:schemeClr val="tx2"/>
                </a:solidFill>
              </a:defRPr>
            </a:lvl1pPr>
          </a:lstStyle>
          <a:p>
            <a:pPr>
              <a:defRPr/>
            </a:pPr>
            <a:endParaRPr lang="en-US"/>
          </a:p>
        </p:txBody>
      </p:sp>
      <p:sp>
        <p:nvSpPr>
          <p:cNvPr id="7" name="Rectangle 6"/>
          <p:cNvSpPr/>
          <p:nvPr/>
        </p:nvSpPr>
        <p:spPr bwMode="white">
          <a:xfrm>
            <a:off x="0" y="1234440"/>
            <a:ext cx="9144000" cy="320040"/>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0" y="1280160"/>
            <a:ext cx="533400" cy="228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590550" y="1280160"/>
            <a:ext cx="8553450" cy="228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3" name="Slide Number Placeholder 22"/>
          <p:cNvSpPr>
            <a:spLocks noGrp="1"/>
          </p:cNvSpPr>
          <p:nvPr>
            <p:ph type="sldNum" sz="quarter" idx="4"/>
          </p:nvPr>
        </p:nvSpPr>
        <p:spPr>
          <a:xfrm>
            <a:off x="0" y="1272222"/>
            <a:ext cx="533400" cy="244476"/>
          </a:xfrm>
          <a:prstGeom prst="rect">
            <a:avLst/>
          </a:prstGeom>
        </p:spPr>
        <p:txBody>
          <a:bodyPr vert="horz" anchor="ctr" anchorCtr="0">
            <a:normAutofit/>
          </a:bodyPr>
          <a:lstStyle>
            <a:lvl1pPr algn="ctr" eaLnBrk="1" latinLnBrk="0" hangingPunct="1">
              <a:defRPr kumimoji="0" sz="1400" b="1">
                <a:solidFill>
                  <a:srgbClr val="FFFFFF"/>
                </a:solidFill>
              </a:defRPr>
            </a:lvl1pPr>
          </a:lstStyle>
          <a:p>
            <a:pPr>
              <a:defRPr/>
            </a:pPr>
            <a:fld id="{883AB3C6-BE4E-44BD-AA93-F10D57E4A546}" type="slidenum">
              <a:rPr lang="en-US" smtClean="0"/>
              <a:pPr>
                <a:defRPr/>
              </a:pPr>
              <a:t>‹#›</a:t>
            </a:fld>
            <a:endParaRPr lang="en-US"/>
          </a:p>
        </p:txBody>
      </p:sp>
    </p:spTree>
  </p:cSld>
  <p:clrMap bg1="dk1" tx1="lt1" bg2="dk2" tx2="lt2" accent1="accent1" accent2="accent2" accent3="accent3" accent4="accent4" accent5="accent5" accent6="accent6" hlink="hlink" folHlink="folHlink"/>
  <p:sldLayoutIdLst>
    <p:sldLayoutId id="2147483917" r:id="rId1"/>
    <p:sldLayoutId id="2147483918" r:id="rId2"/>
    <p:sldLayoutId id="2147483919" r:id="rId3"/>
    <p:sldLayoutId id="2147483920" r:id="rId4"/>
    <p:sldLayoutId id="2147483921" r:id="rId5"/>
    <p:sldLayoutId id="2147483922" r:id="rId6"/>
    <p:sldLayoutId id="2147483923" r:id="rId7"/>
    <p:sldLayoutId id="2147483924" r:id="rId8"/>
    <p:sldLayoutId id="2147483925" r:id="rId9"/>
    <p:sldLayoutId id="2147483926" r:id="rId10"/>
    <p:sldLayoutId id="2147483927" r:id="rId11"/>
  </p:sldLayoutIdLst>
  <p:txStyles>
    <p:titleStyle>
      <a:lvl1pPr algn="l" rtl="0" eaLnBrk="1" latinLnBrk="0" hangingPunct="1">
        <a:spcBef>
          <a:spcPct val="0"/>
        </a:spcBef>
        <a:buNone/>
        <a:defRPr kumimoji="0" sz="4400" kern="1200">
          <a:solidFill>
            <a:schemeClr val="tx2"/>
          </a:solidFill>
          <a:latin typeface="+mj-lt"/>
          <a:ea typeface="+mj-ea"/>
          <a:cs typeface="+mj-cs"/>
        </a:defRPr>
      </a:lvl1pPr>
    </p:titleStyle>
    <p:bodyStyle>
      <a:lvl1pPr marL="320040" indent="-320040" algn="l" rtl="0" eaLnBrk="1" latinLnBrk="0" hangingPunct="1">
        <a:spcBef>
          <a:spcPts val="700"/>
        </a:spcBef>
        <a:buClr>
          <a:schemeClr val="accent2"/>
        </a:buClr>
        <a:buSzPct val="60000"/>
        <a:buFont typeface="Wingdings"/>
        <a:buChar char=""/>
        <a:defRPr kumimoji="0" sz="2900" kern="1200">
          <a:solidFill>
            <a:schemeClr val="tx1"/>
          </a:solidFill>
          <a:latin typeface="+mn-lt"/>
          <a:ea typeface="+mn-ea"/>
          <a:cs typeface="+mn-cs"/>
        </a:defRPr>
      </a:lvl1pPr>
      <a:lvl2pPr marL="640080" indent="-274320" algn="l" rtl="0" eaLnBrk="1" latinLnBrk="0" hangingPunct="1">
        <a:spcBef>
          <a:spcPts val="550"/>
        </a:spcBef>
        <a:buClr>
          <a:schemeClr val="accent1"/>
        </a:buClr>
        <a:buSzPct val="70000"/>
        <a:buFont typeface="Wingdings 2"/>
        <a:buChar char=""/>
        <a:defRPr kumimoji="0" sz="2600" kern="1200">
          <a:solidFill>
            <a:schemeClr val="tx1"/>
          </a:solidFill>
          <a:latin typeface="+mn-lt"/>
          <a:ea typeface="+mn-ea"/>
          <a:cs typeface="+mn-cs"/>
        </a:defRPr>
      </a:lvl2pPr>
      <a:lvl3pPr marL="914400" indent="-228600" algn="l" rtl="0" eaLnBrk="1" latinLnBrk="0" hangingPunct="1">
        <a:spcBef>
          <a:spcPts val="500"/>
        </a:spcBef>
        <a:buClr>
          <a:schemeClr val="accent2"/>
        </a:buClr>
        <a:buSzPct val="75000"/>
        <a:buFont typeface="Wingdings"/>
        <a:buChar char=""/>
        <a:defRPr kumimoji="0" sz="2300" kern="1200">
          <a:solidFill>
            <a:schemeClr val="tx1"/>
          </a:solidFill>
          <a:latin typeface="+mn-lt"/>
          <a:ea typeface="+mn-ea"/>
          <a:cs typeface="+mn-cs"/>
        </a:defRPr>
      </a:lvl3pPr>
      <a:lvl4pPr marL="1371600" indent="-228600" algn="l" rtl="0" eaLnBrk="1" latinLnBrk="0" hangingPunct="1">
        <a:spcBef>
          <a:spcPts val="400"/>
        </a:spcBef>
        <a:buClr>
          <a:schemeClr val="accent3"/>
        </a:buClr>
        <a:buSzPct val="75000"/>
        <a:buFont typeface="Wingdings"/>
        <a:buChar char=""/>
        <a:defRPr kumimoji="0" sz="2000" kern="1200">
          <a:solidFill>
            <a:schemeClr val="tx1"/>
          </a:solidFill>
          <a:latin typeface="+mn-lt"/>
          <a:ea typeface="+mn-ea"/>
          <a:cs typeface="+mn-cs"/>
        </a:defRPr>
      </a:lvl4pPr>
      <a:lvl5pPr marL="1828800" indent="-228600" algn="l" rtl="0" eaLnBrk="1" latinLnBrk="0" hangingPunct="1">
        <a:spcBef>
          <a:spcPts val="400"/>
        </a:spcBef>
        <a:buClr>
          <a:schemeClr val="accent4"/>
        </a:buClr>
        <a:buSzPct val="65000"/>
        <a:buFont typeface="Wingdings"/>
        <a:buChar char=""/>
        <a:defRPr kumimoji="0" sz="2000" kern="1200">
          <a:solidFill>
            <a:schemeClr val="tx1"/>
          </a:solidFill>
          <a:latin typeface="+mn-lt"/>
          <a:ea typeface="+mn-ea"/>
          <a:cs typeface="+mn-cs"/>
        </a:defRPr>
      </a:lvl5pPr>
      <a:lvl6pPr marL="2103120" indent="-228600" algn="l" rtl="0" eaLnBrk="1" latinLnBrk="0" hangingPunct="1">
        <a:spcBef>
          <a:spcPct val="20000"/>
        </a:spcBef>
        <a:buClr>
          <a:schemeClr val="accent1"/>
        </a:buClr>
        <a:buFont typeface="Wingdings"/>
        <a:buChar char="§"/>
        <a:defRPr kumimoji="0" sz="1800" kern="1200" baseline="0">
          <a:solidFill>
            <a:schemeClr val="tx1"/>
          </a:solidFill>
          <a:latin typeface="+mn-lt"/>
          <a:ea typeface="+mn-ea"/>
          <a:cs typeface="+mn-cs"/>
        </a:defRPr>
      </a:lvl6pPr>
      <a:lvl7pPr marL="2377440" indent="-228600" algn="l" rtl="0" eaLnBrk="1" latinLnBrk="0" hangingPunct="1">
        <a:spcBef>
          <a:spcPct val="20000"/>
        </a:spcBef>
        <a:buClr>
          <a:schemeClr val="accent2"/>
        </a:buClr>
        <a:buFont typeface="Wingdings"/>
        <a:buChar char="§"/>
        <a:defRPr kumimoji="0" sz="1800" kern="1200" baseline="0">
          <a:solidFill>
            <a:schemeClr val="tx1"/>
          </a:solidFill>
          <a:latin typeface="+mn-lt"/>
          <a:ea typeface="+mn-ea"/>
          <a:cs typeface="+mn-cs"/>
        </a:defRPr>
      </a:lvl7pPr>
      <a:lvl8pPr marL="2651760" indent="-228600" algn="l" rtl="0" eaLnBrk="1" latinLnBrk="0" hangingPunct="1">
        <a:spcBef>
          <a:spcPct val="20000"/>
        </a:spcBef>
        <a:buClr>
          <a:schemeClr val="accent3"/>
        </a:buClr>
        <a:buFont typeface="Wingdings"/>
        <a:buChar char="§"/>
        <a:defRPr kumimoji="0" sz="1800" kern="1200" baseline="0">
          <a:solidFill>
            <a:schemeClr val="tx1"/>
          </a:solidFill>
          <a:latin typeface="+mn-lt"/>
          <a:ea typeface="+mn-ea"/>
          <a:cs typeface="+mn-cs"/>
        </a:defRPr>
      </a:lvl8pPr>
      <a:lvl9pPr marL="2926080" indent="-228600" algn="l" rtl="0" eaLnBrk="1" latinLnBrk="0" hangingPunct="1">
        <a:spcBef>
          <a:spcPct val="20000"/>
        </a:spcBef>
        <a:buClr>
          <a:schemeClr val="accent4"/>
        </a:buClr>
        <a:buFont typeface="Wingdings"/>
        <a:buChar char="§"/>
        <a:defRPr kumimoji="0" sz="18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chart" Target="../charts/chart5.xml"/><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chart" Target="../charts/chart3.xml"/><Relationship Id="rId2" Type="http://schemas.openxmlformats.org/officeDocument/2006/relationships/chart" Target="../charts/chart2.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chart" Target="../charts/chart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ctrTitle"/>
          </p:nvPr>
        </p:nvSpPr>
        <p:spPr>
          <a:xfrm>
            <a:off x="914400" y="838200"/>
            <a:ext cx="8229600" cy="1470025"/>
          </a:xfrm>
        </p:spPr>
        <p:txBody>
          <a:bodyPr>
            <a:normAutofit fontScale="90000"/>
          </a:bodyPr>
          <a:lstStyle/>
          <a:p>
            <a:r>
              <a:rPr lang="en-US" dirty="0" smtClean="0"/>
              <a:t>WOODLAND School District</a:t>
            </a:r>
            <a:br>
              <a:rPr lang="en-US" dirty="0" smtClean="0"/>
            </a:br>
            <a:r>
              <a:rPr lang="en-US" dirty="0" smtClean="0"/>
              <a:t>2015-2016 Year End Financial Summary</a:t>
            </a:r>
          </a:p>
        </p:txBody>
      </p:sp>
      <p:sp>
        <p:nvSpPr>
          <p:cNvPr id="3" name="Subtitle 2"/>
          <p:cNvSpPr>
            <a:spLocks noGrp="1"/>
          </p:cNvSpPr>
          <p:nvPr>
            <p:ph type="subTitle" idx="1"/>
          </p:nvPr>
        </p:nvSpPr>
        <p:spPr>
          <a:xfrm>
            <a:off x="2590800" y="3733800"/>
            <a:ext cx="6400800" cy="1752600"/>
          </a:xfrm>
        </p:spPr>
        <p:txBody>
          <a:bodyPr rtlCol="0">
            <a:normAutofit/>
          </a:bodyPr>
          <a:lstStyle/>
          <a:p>
            <a:pPr fontAlgn="auto">
              <a:spcAft>
                <a:spcPts val="0"/>
              </a:spcAft>
              <a:buFont typeface="Arial" pitchFamily="34" charset="0"/>
              <a:buNone/>
              <a:defRPr/>
            </a:pPr>
            <a:r>
              <a:rPr lang="en-US" dirty="0" smtClean="0"/>
              <a:t>Presented by:</a:t>
            </a:r>
          </a:p>
          <a:p>
            <a:pPr fontAlgn="auto">
              <a:spcAft>
                <a:spcPts val="0"/>
              </a:spcAft>
              <a:buFont typeface="Arial" pitchFamily="34" charset="0"/>
              <a:buNone/>
              <a:defRPr/>
            </a:pPr>
            <a:r>
              <a:rPr lang="en-US" dirty="0" smtClean="0"/>
              <a:t>Stacy Brown</a:t>
            </a:r>
          </a:p>
          <a:p>
            <a:pPr fontAlgn="auto">
              <a:spcAft>
                <a:spcPts val="0"/>
              </a:spcAft>
              <a:buFont typeface="Arial" pitchFamily="34" charset="0"/>
              <a:buNone/>
              <a:defRPr/>
            </a:pPr>
            <a:r>
              <a:rPr lang="en-US" smtClean="0"/>
              <a:t>Exec Director </a:t>
            </a:r>
            <a:r>
              <a:rPr lang="en-US" dirty="0" smtClean="0"/>
              <a:t>of Business Services</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Activities - General Basic Education</a:t>
            </a:r>
            <a:endParaRPr lang="en-US" dirty="0"/>
          </a:p>
        </p:txBody>
      </p:sp>
      <p:graphicFrame>
        <p:nvGraphicFramePr>
          <p:cNvPr id="4" name="Content Placeholder 3"/>
          <p:cNvGraphicFramePr>
            <a:graphicFrameLocks noGrp="1"/>
          </p:cNvGraphicFramePr>
          <p:nvPr>
            <p:ph sz="quarter" idx="1"/>
            <p:extLst>
              <p:ext uri="{D42A27DB-BD31-4B8C-83A1-F6EECF244321}">
                <p14:modId xmlns:p14="http://schemas.microsoft.com/office/powerpoint/2010/main" val="1421907843"/>
              </p:ext>
            </p:extLst>
          </p:nvPr>
        </p:nvGraphicFramePr>
        <p:xfrm>
          <a:off x="761999" y="1600201"/>
          <a:ext cx="7391401" cy="4297680"/>
        </p:xfrm>
        <a:graphic>
          <a:graphicData uri="http://schemas.openxmlformats.org/drawingml/2006/table">
            <a:tbl>
              <a:tblPr firstRow="1" bandRow="1">
                <a:tableStyleId>{073A0DAA-6AF3-43AB-8588-CEC1D06C72B9}</a:tableStyleId>
              </a:tblPr>
              <a:tblGrid>
                <a:gridCol w="2895600"/>
                <a:gridCol w="1447800"/>
                <a:gridCol w="1524000"/>
                <a:gridCol w="1524001"/>
              </a:tblGrid>
              <a:tr h="612617">
                <a:tc>
                  <a:txBody>
                    <a:bodyPr/>
                    <a:lstStyle/>
                    <a:p>
                      <a:endParaRPr lang="en-US" dirty="0"/>
                    </a:p>
                  </a:txBody>
                  <a:tcPr/>
                </a:tc>
                <a:tc>
                  <a:txBody>
                    <a:bodyPr/>
                    <a:lstStyle/>
                    <a:p>
                      <a:pPr algn="r"/>
                      <a:r>
                        <a:rPr lang="en-US" dirty="0" smtClean="0"/>
                        <a:t>Amount ($)</a:t>
                      </a:r>
                    </a:p>
                    <a:p>
                      <a:pPr algn="r"/>
                      <a:r>
                        <a:rPr lang="en-US" dirty="0" smtClean="0"/>
                        <a:t>15-16</a:t>
                      </a:r>
                    </a:p>
                  </a:txBody>
                  <a:tcPr/>
                </a:tc>
                <a:tc>
                  <a:txBody>
                    <a:bodyPr/>
                    <a:lstStyle/>
                    <a:p>
                      <a:pPr algn="r"/>
                      <a:r>
                        <a:rPr lang="en-US" dirty="0" smtClean="0"/>
                        <a:t>Amount ($)</a:t>
                      </a:r>
                    </a:p>
                    <a:p>
                      <a:pPr algn="r"/>
                      <a:r>
                        <a:rPr lang="en-US" dirty="0" smtClean="0"/>
                        <a:t>14-15</a:t>
                      </a:r>
                    </a:p>
                  </a:txBody>
                  <a:tcPr/>
                </a:tc>
                <a:tc>
                  <a:txBody>
                    <a:bodyPr/>
                    <a:lstStyle/>
                    <a:p>
                      <a:pPr algn="r"/>
                      <a:r>
                        <a:rPr lang="en-US" dirty="0" smtClean="0"/>
                        <a:t>Difference</a:t>
                      </a:r>
                    </a:p>
                  </a:txBody>
                  <a:tcPr/>
                </a:tc>
              </a:tr>
              <a:tr h="354929">
                <a:tc>
                  <a:txBody>
                    <a:bodyPr/>
                    <a:lstStyle/>
                    <a:p>
                      <a:r>
                        <a:rPr lang="en-US" dirty="0" smtClean="0"/>
                        <a:t>Supervision</a:t>
                      </a:r>
                      <a:r>
                        <a:rPr lang="en-US" baseline="0" dirty="0" smtClean="0"/>
                        <a:t> Instruction</a:t>
                      </a:r>
                    </a:p>
                  </a:txBody>
                  <a:tcPr/>
                </a:tc>
                <a:tc>
                  <a:txBody>
                    <a:bodyPr/>
                    <a:lstStyle/>
                    <a:p>
                      <a:pPr algn="r"/>
                      <a:r>
                        <a:rPr lang="en-US" dirty="0" smtClean="0"/>
                        <a:t>$     363,961</a:t>
                      </a:r>
                    </a:p>
                  </a:txBody>
                  <a:tcPr/>
                </a:tc>
                <a:tc>
                  <a:txBody>
                    <a:bodyPr/>
                    <a:lstStyle/>
                    <a:p>
                      <a:pPr algn="r"/>
                      <a:r>
                        <a:rPr lang="en-US" dirty="0" smtClean="0"/>
                        <a:t>$     110,497</a:t>
                      </a:r>
                    </a:p>
                  </a:txBody>
                  <a:tcPr/>
                </a:tc>
                <a:tc>
                  <a:txBody>
                    <a:bodyPr/>
                    <a:lstStyle/>
                    <a:p>
                      <a:pPr algn="r" fontAlgn="b"/>
                      <a:r>
                        <a:rPr lang="en-US" sz="1800" u="none" strike="noStrike" dirty="0" smtClean="0"/>
                        <a:t>$    253,464        </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t>Learning Resources</a:t>
                      </a:r>
                      <a:endParaRPr lang="en-US" dirty="0"/>
                    </a:p>
                  </a:txBody>
                  <a:tcPr/>
                </a:tc>
                <a:tc>
                  <a:txBody>
                    <a:bodyPr/>
                    <a:lstStyle/>
                    <a:p>
                      <a:pPr algn="r"/>
                      <a:r>
                        <a:rPr lang="en-US" dirty="0" smtClean="0"/>
                        <a:t>$     245,995</a:t>
                      </a:r>
                    </a:p>
                  </a:txBody>
                  <a:tcPr/>
                </a:tc>
                <a:tc>
                  <a:txBody>
                    <a:bodyPr/>
                    <a:lstStyle/>
                    <a:p>
                      <a:pPr algn="r"/>
                      <a:r>
                        <a:rPr lang="en-US" dirty="0" smtClean="0"/>
                        <a:t>$     241,062</a:t>
                      </a:r>
                    </a:p>
                  </a:txBody>
                  <a:tcPr/>
                </a:tc>
                <a:tc>
                  <a:txBody>
                    <a:bodyPr/>
                    <a:lstStyle/>
                    <a:p>
                      <a:pPr algn="r" fontAlgn="b"/>
                      <a:r>
                        <a:rPr lang="en-US" sz="1800" b="0" i="0" u="none" strike="noStrike" dirty="0" smtClean="0">
                          <a:solidFill>
                            <a:schemeClr val="dk1"/>
                          </a:solidFill>
                          <a:latin typeface="+mn-lt"/>
                        </a:rPr>
                        <a:t>$        4,933</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t>Principal’s Office</a:t>
                      </a:r>
                      <a:endParaRPr lang="en-US" dirty="0"/>
                    </a:p>
                  </a:txBody>
                  <a:tcPr/>
                </a:tc>
                <a:tc>
                  <a:txBody>
                    <a:bodyPr/>
                    <a:lstStyle/>
                    <a:p>
                      <a:pPr algn="r"/>
                      <a:r>
                        <a:rPr lang="en-US" dirty="0" smtClean="0"/>
                        <a:t>$  1,336,498</a:t>
                      </a:r>
                      <a:endParaRPr lang="en-US" dirty="0"/>
                    </a:p>
                  </a:txBody>
                  <a:tcPr/>
                </a:tc>
                <a:tc>
                  <a:txBody>
                    <a:bodyPr/>
                    <a:lstStyle/>
                    <a:p>
                      <a:pPr algn="r"/>
                      <a:r>
                        <a:rPr lang="en-US" dirty="0" smtClean="0"/>
                        <a:t>$  1,464,776</a:t>
                      </a:r>
                      <a:endParaRPr lang="en-US" dirty="0"/>
                    </a:p>
                  </a:txBody>
                  <a:tcPr/>
                </a:tc>
                <a:tc>
                  <a:txBody>
                    <a:bodyPr/>
                    <a:lstStyle/>
                    <a:p>
                      <a:pPr algn="r" fontAlgn="b"/>
                      <a:r>
                        <a:rPr lang="en-US" sz="1800" u="none" strike="noStrike" dirty="0" smtClean="0"/>
                        <a:t>$  (128,278)</a:t>
                      </a:r>
                      <a:endParaRPr lang="en-US" sz="1800" b="0" i="0" u="none" strike="noStrike" dirty="0" smtClean="0">
                        <a:solidFill>
                          <a:srgbClr val="000000"/>
                        </a:solidFill>
                        <a:latin typeface="Calibri"/>
                      </a:endParaRPr>
                    </a:p>
                  </a:txBody>
                  <a:tcPr marL="0" marR="0" marT="0" marB="0" anchor="b"/>
                </a:tc>
              </a:tr>
              <a:tr h="354929">
                <a:tc>
                  <a:txBody>
                    <a:bodyPr/>
                    <a:lstStyle/>
                    <a:p>
                      <a:r>
                        <a:rPr lang="en-US" dirty="0" smtClean="0"/>
                        <a:t>Guidance &amp; Counseling</a:t>
                      </a:r>
                      <a:endParaRPr lang="en-US" dirty="0"/>
                    </a:p>
                  </a:txBody>
                  <a:tcPr/>
                </a:tc>
                <a:tc>
                  <a:txBody>
                    <a:bodyPr/>
                    <a:lstStyle/>
                    <a:p>
                      <a:pPr algn="r"/>
                      <a:r>
                        <a:rPr lang="en-US" dirty="0" smtClean="0"/>
                        <a:t>$     453,867</a:t>
                      </a:r>
                      <a:endParaRPr lang="en-US" dirty="0"/>
                    </a:p>
                  </a:txBody>
                  <a:tcPr/>
                </a:tc>
                <a:tc>
                  <a:txBody>
                    <a:bodyPr/>
                    <a:lstStyle/>
                    <a:p>
                      <a:pPr algn="r"/>
                      <a:r>
                        <a:rPr lang="en-US" dirty="0" smtClean="0"/>
                        <a:t>$     376,861</a:t>
                      </a:r>
                      <a:endParaRPr lang="en-US" dirty="0"/>
                    </a:p>
                  </a:txBody>
                  <a:tcPr/>
                </a:tc>
                <a:tc>
                  <a:txBody>
                    <a:bodyPr/>
                    <a:lstStyle/>
                    <a:p>
                      <a:pPr algn="r" fontAlgn="b"/>
                      <a:r>
                        <a:rPr lang="en-US" sz="1800" u="none" strike="noStrike" dirty="0" smtClean="0"/>
                        <a:t>$      77,006</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t>Pupil Safety &amp; Management</a:t>
                      </a:r>
                      <a:endParaRPr lang="en-US" dirty="0"/>
                    </a:p>
                  </a:txBody>
                  <a:tcPr/>
                </a:tc>
                <a:tc>
                  <a:txBody>
                    <a:bodyPr/>
                    <a:lstStyle/>
                    <a:p>
                      <a:pPr algn="r"/>
                      <a:r>
                        <a:rPr lang="en-US" dirty="0" smtClean="0"/>
                        <a:t>$       31,420</a:t>
                      </a:r>
                      <a:endParaRPr lang="en-US" dirty="0"/>
                    </a:p>
                  </a:txBody>
                  <a:tcPr/>
                </a:tc>
                <a:tc>
                  <a:txBody>
                    <a:bodyPr/>
                    <a:lstStyle/>
                    <a:p>
                      <a:pPr algn="r"/>
                      <a:r>
                        <a:rPr lang="en-US" dirty="0" smtClean="0"/>
                        <a:t>$       29,581</a:t>
                      </a:r>
                      <a:endParaRPr lang="en-US" dirty="0"/>
                    </a:p>
                  </a:txBody>
                  <a:tcPr/>
                </a:tc>
                <a:tc>
                  <a:txBody>
                    <a:bodyPr/>
                    <a:lstStyle/>
                    <a:p>
                      <a:pPr algn="r" fontAlgn="b"/>
                      <a:r>
                        <a:rPr lang="en-US" sz="1800" u="none" strike="noStrike" dirty="0" smtClean="0"/>
                        <a:t>$        1,839</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t>Health Services</a:t>
                      </a:r>
                      <a:endParaRPr lang="en-US" dirty="0"/>
                    </a:p>
                  </a:txBody>
                  <a:tcPr/>
                </a:tc>
                <a:tc>
                  <a:txBody>
                    <a:bodyPr/>
                    <a:lstStyle/>
                    <a:p>
                      <a:pPr algn="r"/>
                      <a:r>
                        <a:rPr lang="en-US" dirty="0" smtClean="0"/>
                        <a:t>$     140,973</a:t>
                      </a:r>
                      <a:endParaRPr lang="en-US" dirty="0"/>
                    </a:p>
                  </a:txBody>
                  <a:tcPr/>
                </a:tc>
                <a:tc>
                  <a:txBody>
                    <a:bodyPr/>
                    <a:lstStyle/>
                    <a:p>
                      <a:pPr algn="r"/>
                      <a:r>
                        <a:rPr lang="en-US" dirty="0" smtClean="0"/>
                        <a:t>$     115,408</a:t>
                      </a:r>
                      <a:endParaRPr lang="en-US" dirty="0"/>
                    </a:p>
                  </a:txBody>
                  <a:tcPr/>
                </a:tc>
                <a:tc>
                  <a:txBody>
                    <a:bodyPr/>
                    <a:lstStyle/>
                    <a:p>
                      <a:pPr algn="r" fontAlgn="b"/>
                      <a:r>
                        <a:rPr lang="en-US" sz="1800" u="none" strike="noStrike" dirty="0" smtClean="0"/>
                        <a:t>$      25,565</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solidFill>
                            <a:schemeClr val="tx1"/>
                          </a:solidFill>
                        </a:rPr>
                        <a:t>Teaching</a:t>
                      </a:r>
                    </a:p>
                  </a:txBody>
                  <a:tcPr>
                    <a:solidFill>
                      <a:schemeClr val="accent1">
                        <a:lumMod val="75000"/>
                      </a:schemeClr>
                    </a:solidFill>
                  </a:tcPr>
                </a:tc>
                <a:tc>
                  <a:txBody>
                    <a:bodyPr/>
                    <a:lstStyle/>
                    <a:p>
                      <a:pPr algn="r"/>
                      <a:r>
                        <a:rPr lang="en-US" dirty="0" smtClean="0">
                          <a:solidFill>
                            <a:schemeClr val="tx1"/>
                          </a:solidFill>
                        </a:rPr>
                        <a:t>$  9,475,173</a:t>
                      </a:r>
                      <a:endParaRPr lang="en-US" dirty="0">
                        <a:solidFill>
                          <a:schemeClr val="tx1"/>
                        </a:solidFill>
                      </a:endParaRPr>
                    </a:p>
                  </a:txBody>
                  <a:tcPr>
                    <a:solidFill>
                      <a:schemeClr val="accent1">
                        <a:lumMod val="75000"/>
                      </a:schemeClr>
                    </a:solidFill>
                  </a:tcPr>
                </a:tc>
                <a:tc>
                  <a:txBody>
                    <a:bodyPr/>
                    <a:lstStyle/>
                    <a:p>
                      <a:pPr algn="r"/>
                      <a:r>
                        <a:rPr lang="en-US" dirty="0" smtClean="0">
                          <a:solidFill>
                            <a:schemeClr val="tx1"/>
                          </a:solidFill>
                        </a:rPr>
                        <a:t>$  8,642,189</a:t>
                      </a:r>
                      <a:endParaRPr lang="en-US" dirty="0">
                        <a:solidFill>
                          <a:schemeClr val="tx1"/>
                        </a:solidFill>
                      </a:endParaRPr>
                    </a:p>
                  </a:txBody>
                  <a:tcPr>
                    <a:solidFill>
                      <a:schemeClr val="accent1">
                        <a:lumMod val="75000"/>
                      </a:schemeClr>
                    </a:solidFill>
                  </a:tcPr>
                </a:tc>
                <a:tc>
                  <a:txBody>
                    <a:bodyPr/>
                    <a:lstStyle/>
                    <a:p>
                      <a:pPr algn="r" fontAlgn="b"/>
                      <a:r>
                        <a:rPr lang="en-US" sz="1800" u="none" strike="noStrike" dirty="0" smtClean="0">
                          <a:solidFill>
                            <a:schemeClr val="tx1"/>
                          </a:solidFill>
                        </a:rPr>
                        <a:t>$    832,984</a:t>
                      </a:r>
                      <a:endParaRPr lang="en-US" sz="1800" b="0" i="0" u="none" strike="noStrike" dirty="0">
                        <a:solidFill>
                          <a:schemeClr val="tx1"/>
                        </a:solidFill>
                        <a:latin typeface="Calibri"/>
                      </a:endParaRPr>
                    </a:p>
                  </a:txBody>
                  <a:tcPr marL="0" marR="0" marT="0" marB="0" anchor="b">
                    <a:solidFill>
                      <a:schemeClr val="accent1">
                        <a:lumMod val="75000"/>
                      </a:schemeClr>
                    </a:solidFill>
                  </a:tcPr>
                </a:tc>
              </a:tr>
              <a:tr h="354929">
                <a:tc>
                  <a:txBody>
                    <a:bodyPr/>
                    <a:lstStyle/>
                    <a:p>
                      <a:r>
                        <a:rPr lang="en-US" dirty="0" smtClean="0"/>
                        <a:t>Extra Curricular</a:t>
                      </a:r>
                    </a:p>
                  </a:txBody>
                  <a:tcPr/>
                </a:tc>
                <a:tc>
                  <a:txBody>
                    <a:bodyPr/>
                    <a:lstStyle/>
                    <a:p>
                      <a:pPr algn="r"/>
                      <a:r>
                        <a:rPr lang="en-US" dirty="0" smtClean="0"/>
                        <a:t>$     432,040</a:t>
                      </a:r>
                      <a:endParaRPr lang="en-US" dirty="0"/>
                    </a:p>
                  </a:txBody>
                  <a:tcPr/>
                </a:tc>
                <a:tc>
                  <a:txBody>
                    <a:bodyPr/>
                    <a:lstStyle/>
                    <a:p>
                      <a:pPr algn="r"/>
                      <a:r>
                        <a:rPr lang="en-US" dirty="0" smtClean="0"/>
                        <a:t>$     410,918</a:t>
                      </a:r>
                      <a:endParaRPr lang="en-US" dirty="0"/>
                    </a:p>
                  </a:txBody>
                  <a:tcPr/>
                </a:tc>
                <a:tc>
                  <a:txBody>
                    <a:bodyPr/>
                    <a:lstStyle/>
                    <a:p>
                      <a:pPr algn="r" fontAlgn="b"/>
                      <a:r>
                        <a:rPr lang="en-US" sz="1800" u="none" strike="noStrike" dirty="0" smtClean="0"/>
                        <a:t>$      21,122</a:t>
                      </a:r>
                      <a:endParaRPr lang="en-US" sz="1800" b="0" i="0" u="none" strike="noStrike" dirty="0">
                        <a:solidFill>
                          <a:srgbClr val="000000"/>
                        </a:solidFill>
                        <a:latin typeface="Calibri"/>
                      </a:endParaRPr>
                    </a:p>
                  </a:txBody>
                  <a:tcPr marL="0" marR="0" marT="0" marB="0" anchor="b"/>
                </a:tc>
              </a:tr>
              <a:tr h="354929">
                <a:tc>
                  <a:txBody>
                    <a:bodyPr/>
                    <a:lstStyle/>
                    <a:p>
                      <a:r>
                        <a:rPr lang="en-US" dirty="0" smtClean="0"/>
                        <a:t>Prof Dev/Inst Tech/</a:t>
                      </a:r>
                      <a:r>
                        <a:rPr lang="en-US" dirty="0" err="1" smtClean="0"/>
                        <a:t>Curr</a:t>
                      </a:r>
                      <a:endParaRPr lang="en-US" dirty="0" smtClean="0"/>
                    </a:p>
                  </a:txBody>
                  <a:tcPr/>
                </a:tc>
                <a:tc>
                  <a:txBody>
                    <a:bodyPr/>
                    <a:lstStyle/>
                    <a:p>
                      <a:pPr algn="r"/>
                      <a:r>
                        <a:rPr lang="en-US" dirty="0" smtClean="0"/>
                        <a:t>$     734,421</a:t>
                      </a:r>
                      <a:endParaRPr lang="en-US" dirty="0"/>
                    </a:p>
                  </a:txBody>
                  <a:tcPr/>
                </a:tc>
                <a:tc>
                  <a:txBody>
                    <a:bodyPr/>
                    <a:lstStyle/>
                    <a:p>
                      <a:pPr algn="r"/>
                      <a:r>
                        <a:rPr lang="en-US" dirty="0" smtClean="0"/>
                        <a:t>$     382,217</a:t>
                      </a:r>
                      <a:endParaRPr lang="en-US" dirty="0"/>
                    </a:p>
                  </a:txBody>
                  <a:tcPr/>
                </a:tc>
                <a:tc>
                  <a:txBody>
                    <a:bodyPr/>
                    <a:lstStyle/>
                    <a:p>
                      <a:pPr algn="r"/>
                      <a:r>
                        <a:rPr lang="en-US" dirty="0" smtClean="0"/>
                        <a:t>$   352,204</a:t>
                      </a:r>
                      <a:endParaRPr lang="en-US" dirty="0"/>
                    </a:p>
                  </a:txBody>
                  <a:tcPr/>
                </a:tc>
              </a:tr>
              <a:tr h="354929">
                <a:tc>
                  <a:txBody>
                    <a:bodyPr/>
                    <a:lstStyle/>
                    <a:p>
                      <a:r>
                        <a:rPr lang="en-US" dirty="0" smtClean="0"/>
                        <a:t>Totals</a:t>
                      </a:r>
                    </a:p>
                  </a:txBody>
                  <a:tcPr/>
                </a:tc>
                <a:tc>
                  <a:txBody>
                    <a:bodyPr/>
                    <a:lstStyle/>
                    <a:p>
                      <a:pPr algn="r"/>
                      <a:r>
                        <a:rPr lang="en-US" dirty="0" smtClean="0"/>
                        <a:t>$13,211,348</a:t>
                      </a:r>
                      <a:endParaRPr lang="en-US" dirty="0"/>
                    </a:p>
                  </a:txBody>
                  <a:tcPr/>
                </a:tc>
                <a:tc>
                  <a:txBody>
                    <a:bodyPr/>
                    <a:lstStyle/>
                    <a:p>
                      <a:pPr algn="r"/>
                      <a:r>
                        <a:rPr lang="en-US" dirty="0" smtClean="0"/>
                        <a:t>$11,773,508</a:t>
                      </a:r>
                      <a:endParaRPr lang="en-US" dirty="0"/>
                    </a:p>
                  </a:txBody>
                  <a:tcPr/>
                </a:tc>
                <a:tc>
                  <a:txBody>
                    <a:bodyPr/>
                    <a:lstStyle/>
                    <a:p>
                      <a:pPr algn="r"/>
                      <a:r>
                        <a:rPr lang="en-US" dirty="0" smtClean="0"/>
                        <a:t>$1,437,840</a:t>
                      </a:r>
                      <a:endParaRPr lang="en-US" dirty="0"/>
                    </a:p>
                  </a:txBody>
                  <a:tcPr/>
                </a:tc>
              </a:tr>
            </a:tbl>
          </a:graphicData>
        </a:graphic>
      </p:graphicFrame>
      <p:sp>
        <p:nvSpPr>
          <p:cNvPr id="3" name="TextBox 2"/>
          <p:cNvSpPr txBox="1"/>
          <p:nvPr/>
        </p:nvSpPr>
        <p:spPr>
          <a:xfrm>
            <a:off x="762000" y="6477000"/>
            <a:ext cx="7239000" cy="246221"/>
          </a:xfrm>
          <a:prstGeom prst="rect">
            <a:avLst/>
          </a:prstGeom>
          <a:noFill/>
        </p:spPr>
        <p:txBody>
          <a:bodyPr wrap="square" rtlCol="0">
            <a:spAutoFit/>
          </a:bodyPr>
          <a:lstStyle/>
          <a:p>
            <a:r>
              <a:rPr lang="en-US" sz="1000" dirty="0" smtClean="0"/>
              <a:t>Includes Basic Ed Only – Increases in part due to opening of WHS and reconfiguration of other buildings and ELA curriculum.</a:t>
            </a:r>
            <a:endParaRPr lang="en-US" sz="1000" dirty="0"/>
          </a:p>
        </p:txBody>
      </p:sp>
      <p:sp>
        <p:nvSpPr>
          <p:cNvPr id="5" name="TextBox 4"/>
          <p:cNvSpPr txBox="1"/>
          <p:nvPr/>
        </p:nvSpPr>
        <p:spPr>
          <a:xfrm>
            <a:off x="8229600" y="4419600"/>
            <a:ext cx="685800" cy="646331"/>
          </a:xfrm>
          <a:prstGeom prst="rect">
            <a:avLst/>
          </a:prstGeom>
          <a:noFill/>
        </p:spPr>
        <p:txBody>
          <a:bodyPr wrap="square" rtlCol="0">
            <a:spAutoFit/>
          </a:bodyPr>
          <a:lstStyle/>
          <a:p>
            <a:r>
              <a:rPr lang="en-US" sz="900" dirty="0" smtClean="0"/>
              <a:t>Teaching is 71.7% of Basic Ed</a:t>
            </a:r>
            <a:endParaRPr lang="en-US" sz="900" dirty="0"/>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8" presetClass="entr" presetSubtype="16"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diamond(in)">
                                      <p:cBhvr>
                                        <p:cTn id="7" dur="2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1143000"/>
          </a:xfrm>
        </p:spPr>
        <p:txBody>
          <a:bodyPr/>
          <a:lstStyle/>
          <a:p>
            <a:r>
              <a:rPr lang="en-US" dirty="0" smtClean="0"/>
              <a:t>District Wide Support</a:t>
            </a:r>
            <a:endParaRPr lang="en-US" dirty="0"/>
          </a:p>
        </p:txBody>
      </p:sp>
      <p:graphicFrame>
        <p:nvGraphicFramePr>
          <p:cNvPr id="4" name="Content Placeholder 3"/>
          <p:cNvGraphicFramePr>
            <a:graphicFrameLocks noGrp="1"/>
          </p:cNvGraphicFramePr>
          <p:nvPr>
            <p:ph sz="quarter" idx="1"/>
            <p:extLst>
              <p:ext uri="{D42A27DB-BD31-4B8C-83A1-F6EECF244321}">
                <p14:modId xmlns:p14="http://schemas.microsoft.com/office/powerpoint/2010/main" val="1871105155"/>
              </p:ext>
            </p:extLst>
          </p:nvPr>
        </p:nvGraphicFramePr>
        <p:xfrm>
          <a:off x="612775" y="1600200"/>
          <a:ext cx="8153400" cy="4495800"/>
        </p:xfrm>
        <a:graphic>
          <a:graphicData uri="http://schemas.openxmlformats.org/drawingml/2006/chart">
            <c:chart xmlns:c="http://schemas.openxmlformats.org/drawingml/2006/chart" xmlns:r="http://schemas.openxmlformats.org/officeDocument/2006/relationships" r:id="rId3"/>
          </a:graphicData>
        </a:graphic>
      </p:graphicFrame>
      <p:sp>
        <p:nvSpPr>
          <p:cNvPr id="5" name="TextBox 4"/>
          <p:cNvSpPr txBox="1"/>
          <p:nvPr/>
        </p:nvSpPr>
        <p:spPr>
          <a:xfrm>
            <a:off x="4648200" y="3657600"/>
            <a:ext cx="3505200" cy="1169551"/>
          </a:xfrm>
          <a:prstGeom prst="rect">
            <a:avLst/>
          </a:prstGeom>
          <a:solidFill>
            <a:schemeClr val="accent4">
              <a:lumMod val="20000"/>
              <a:lumOff val="80000"/>
            </a:schemeClr>
          </a:solidFill>
          <a:ln/>
          <a:effectLst>
            <a:outerShdw blurRad="50800" dist="38100" algn="l" rotWithShape="0">
              <a:prstClr val="black">
                <a:alpha val="40000"/>
              </a:prstClr>
            </a:outerShdw>
          </a:effectLst>
        </p:spPr>
        <p:style>
          <a:lnRef idx="1">
            <a:schemeClr val="accent1"/>
          </a:lnRef>
          <a:fillRef idx="3">
            <a:schemeClr val="accent1"/>
          </a:fillRef>
          <a:effectRef idx="2">
            <a:schemeClr val="accent1"/>
          </a:effectRef>
          <a:fontRef idx="minor">
            <a:schemeClr val="lt1"/>
          </a:fontRef>
        </p:style>
        <p:txBody>
          <a:bodyPr wrap="square" rtlCol="0">
            <a:spAutoFit/>
          </a:bodyPr>
          <a:lstStyle/>
          <a:p>
            <a:r>
              <a:rPr lang="en-US" sz="1400" dirty="0" smtClean="0">
                <a:solidFill>
                  <a:schemeClr val="bg1"/>
                </a:solidFill>
              </a:rPr>
              <a:t>The greatest increase between years </a:t>
            </a:r>
            <a:r>
              <a:rPr lang="en-US" sz="1400" dirty="0">
                <a:solidFill>
                  <a:schemeClr val="bg1"/>
                </a:solidFill>
              </a:rPr>
              <a:t>i</a:t>
            </a:r>
            <a:r>
              <a:rPr lang="en-US" sz="1400" dirty="0" smtClean="0">
                <a:solidFill>
                  <a:schemeClr val="bg1"/>
                </a:solidFill>
              </a:rPr>
              <a:t>s for the Maintenance and Operations (opening of WHS).  Greatest decrease in Board/Public Relations due to the large amount paid for attorney’s fees in 14-15.</a:t>
            </a:r>
            <a:endParaRPr lang="en-US" sz="1400" dirty="0">
              <a:solidFill>
                <a:schemeClr val="bg1"/>
              </a:solidFill>
            </a:endParaRPr>
          </a:p>
        </p:txBody>
      </p:sp>
      <p:sp>
        <p:nvSpPr>
          <p:cNvPr id="6" name="TextBox 1"/>
          <p:cNvSpPr txBox="1"/>
          <p:nvPr/>
        </p:nvSpPr>
        <p:spPr>
          <a:xfrm>
            <a:off x="3962400" y="6019800"/>
            <a:ext cx="4419600" cy="609600"/>
          </a:xfrm>
          <a:prstGeom prst="rect">
            <a:avLst/>
          </a:prstGeom>
        </p:spPr>
        <p:txBody>
          <a:bodyPr wrap="squar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US" sz="1600" dirty="0" smtClean="0"/>
              <a:t>District Wide Support Expenditures =  $4,414,540</a:t>
            </a:r>
          </a:p>
          <a:p>
            <a:r>
              <a:rPr lang="en-US" sz="1600" dirty="0" smtClean="0"/>
              <a:t>15.7% of Total Expenditures for 2015-2016</a:t>
            </a:r>
            <a:endParaRPr lang="en-US" sz="1600" dirty="0"/>
          </a:p>
        </p:txBody>
      </p:sp>
      <p:sp>
        <p:nvSpPr>
          <p:cNvPr id="3" name="Rectangle 2"/>
          <p:cNvSpPr/>
          <p:nvPr/>
        </p:nvSpPr>
        <p:spPr>
          <a:xfrm>
            <a:off x="294443" y="6053090"/>
            <a:ext cx="304800" cy="271509"/>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6"/>
          <p:cNvSpPr/>
          <p:nvPr/>
        </p:nvSpPr>
        <p:spPr>
          <a:xfrm>
            <a:off x="295183" y="6515100"/>
            <a:ext cx="304060" cy="228600"/>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TextBox 9"/>
          <p:cNvSpPr txBox="1"/>
          <p:nvPr/>
        </p:nvSpPr>
        <p:spPr>
          <a:xfrm>
            <a:off x="838200" y="6053090"/>
            <a:ext cx="914400" cy="323165"/>
          </a:xfrm>
          <a:prstGeom prst="rect">
            <a:avLst/>
          </a:prstGeom>
          <a:noFill/>
        </p:spPr>
        <p:txBody>
          <a:bodyPr wrap="square" rtlCol="0">
            <a:spAutoFit/>
          </a:bodyPr>
          <a:lstStyle/>
          <a:p>
            <a:r>
              <a:rPr lang="en-US" sz="1500" dirty="0" smtClean="0"/>
              <a:t>2014-15</a:t>
            </a:r>
            <a:endParaRPr lang="en-US" sz="1500" dirty="0"/>
          </a:p>
        </p:txBody>
      </p:sp>
      <p:sp>
        <p:nvSpPr>
          <p:cNvPr id="11" name="TextBox 10"/>
          <p:cNvSpPr txBox="1"/>
          <p:nvPr/>
        </p:nvSpPr>
        <p:spPr>
          <a:xfrm>
            <a:off x="842639" y="6467817"/>
            <a:ext cx="914400" cy="323165"/>
          </a:xfrm>
          <a:prstGeom prst="rect">
            <a:avLst/>
          </a:prstGeom>
          <a:noFill/>
        </p:spPr>
        <p:txBody>
          <a:bodyPr wrap="square" rtlCol="0">
            <a:spAutoFit/>
          </a:bodyPr>
          <a:lstStyle/>
          <a:p>
            <a:r>
              <a:rPr lang="en-US" sz="1500" dirty="0" smtClean="0"/>
              <a:t>2015-16</a:t>
            </a:r>
            <a:endParaRPr lang="en-US" sz="15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8" presetClass="entr" presetSubtype="16"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diamond(in)">
                                      <p:cBhvr>
                                        <p:cTn id="11" dur="2000"/>
                                        <p:tgtEl>
                                          <p:spTgt spid="5"/>
                                        </p:tgtEl>
                                      </p:cBhvr>
                                    </p:animEffect>
                                  </p:childTnLst>
                                </p:cTn>
                              </p:par>
                            </p:childTnLst>
                          </p:cTn>
                        </p:par>
                      </p:childTnLst>
                    </p:cTn>
                  </p:par>
                  <p:par>
                    <p:cTn id="12" fill="hold">
                      <p:stCondLst>
                        <p:cond delay="indefinite"/>
                      </p:stCondLst>
                      <p:childTnLst>
                        <p:par>
                          <p:cTn id="13" fill="hold">
                            <p:stCondLst>
                              <p:cond delay="0"/>
                            </p:stCondLst>
                            <p:childTnLst>
                              <p:par>
                                <p:cTn id="14" presetID="1" presetClass="entr" presetSubtype="0" fill="hold" grpId="0" nodeType="clickEffect">
                                  <p:stCondLst>
                                    <p:cond delay="0"/>
                                  </p:stCondLst>
                                  <p:childTnLst>
                                    <p:set>
                                      <p:cBhvr>
                                        <p:cTn id="15"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AsOne/>
      </p:bldGraphic>
      <p:bldP spid="5" grpId="0" animBg="1"/>
      <p:bldP spid="6"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a:bodyPr>
          <a:lstStyle/>
          <a:p>
            <a:r>
              <a:rPr lang="en-US" dirty="0" smtClean="0"/>
              <a:t>Transportation &amp; Food Service </a:t>
            </a:r>
            <a:endParaRPr lang="en-US" dirty="0"/>
          </a:p>
        </p:txBody>
      </p:sp>
      <p:sp>
        <p:nvSpPr>
          <p:cNvPr id="10" name="Content Placeholder 9"/>
          <p:cNvSpPr>
            <a:spLocks noGrp="1"/>
          </p:cNvSpPr>
          <p:nvPr>
            <p:ph sz="quarter" idx="2"/>
          </p:nvPr>
        </p:nvSpPr>
        <p:spPr>
          <a:xfrm>
            <a:off x="457200" y="2514600"/>
            <a:ext cx="4040188" cy="3886200"/>
          </a:xfrm>
        </p:spPr>
        <p:txBody>
          <a:bodyPr>
            <a:normAutofit/>
          </a:bodyPr>
          <a:lstStyle/>
          <a:p>
            <a:pPr>
              <a:buClr>
                <a:schemeClr val="tx2"/>
              </a:buClr>
              <a:buFont typeface="Wingdings" pitchFamily="2" charset="2"/>
              <a:buChar char="q"/>
            </a:pPr>
            <a:r>
              <a:rPr lang="en-US" sz="1800" dirty="0" smtClean="0"/>
              <a:t>Total Students transported = 4,050 per day </a:t>
            </a:r>
            <a:r>
              <a:rPr lang="en-US" sz="1400" i="1" dirty="0" smtClean="0"/>
              <a:t>(Based on the count week totals</a:t>
            </a:r>
            <a:r>
              <a:rPr lang="en-US" sz="1400" i="1" dirty="0" smtClean="0"/>
              <a:t>)</a:t>
            </a:r>
          </a:p>
          <a:p>
            <a:pPr marL="0" indent="0">
              <a:buClr>
                <a:schemeClr val="tx2"/>
              </a:buClr>
              <a:buNone/>
            </a:pPr>
            <a:endParaRPr lang="en-US" sz="1400" i="1" dirty="0" smtClean="0"/>
          </a:p>
          <a:p>
            <a:pPr>
              <a:buClr>
                <a:schemeClr val="tx2"/>
              </a:buClr>
              <a:buFont typeface="Wingdings" pitchFamily="2" charset="2"/>
              <a:buChar char="q"/>
            </a:pPr>
            <a:r>
              <a:rPr lang="en-US" sz="1800" dirty="0" smtClean="0"/>
              <a:t>Total </a:t>
            </a:r>
            <a:r>
              <a:rPr lang="en-US" sz="1800" dirty="0" smtClean="0"/>
              <a:t>Expenditures   =  </a:t>
            </a:r>
            <a:r>
              <a:rPr lang="en-US" sz="1800" dirty="0" smtClean="0"/>
              <a:t>$3,716,509</a:t>
            </a:r>
          </a:p>
          <a:p>
            <a:pPr marL="0" indent="0">
              <a:buClr>
                <a:schemeClr val="tx2"/>
              </a:buClr>
              <a:buNone/>
            </a:pPr>
            <a:endParaRPr lang="en-US" sz="1800" dirty="0" smtClean="0"/>
          </a:p>
          <a:p>
            <a:pPr>
              <a:buClr>
                <a:schemeClr val="tx2"/>
              </a:buClr>
              <a:buFont typeface="Wingdings" pitchFamily="2" charset="2"/>
              <a:buChar char="q"/>
            </a:pPr>
            <a:r>
              <a:rPr lang="en-US" sz="1800" dirty="0" smtClean="0"/>
              <a:t>Total </a:t>
            </a:r>
            <a:r>
              <a:rPr lang="en-US" sz="1800" dirty="0" smtClean="0"/>
              <a:t>Revenues        =  </a:t>
            </a:r>
            <a:r>
              <a:rPr lang="en-US" sz="1800" dirty="0"/>
              <a:t>$</a:t>
            </a:r>
            <a:r>
              <a:rPr lang="en-US" sz="1800" dirty="0" smtClean="0"/>
              <a:t>3,558,266</a:t>
            </a:r>
          </a:p>
          <a:p>
            <a:pPr marL="0" indent="0">
              <a:buClr>
                <a:schemeClr val="tx2"/>
              </a:buClr>
              <a:buNone/>
            </a:pPr>
            <a:endParaRPr lang="en-US" sz="1800" dirty="0"/>
          </a:p>
          <a:p>
            <a:pPr>
              <a:buClr>
                <a:schemeClr val="tx2"/>
              </a:buClr>
              <a:buFont typeface="Wingdings" pitchFamily="2" charset="2"/>
              <a:buChar char="q"/>
            </a:pPr>
            <a:r>
              <a:rPr lang="en-US" sz="1800" dirty="0" smtClean="0"/>
              <a:t>Total Unfunded/Utilities </a:t>
            </a:r>
            <a:r>
              <a:rPr lang="en-US" sz="1800" dirty="0" smtClean="0"/>
              <a:t>= </a:t>
            </a:r>
            <a:r>
              <a:rPr lang="en-US" sz="1800" dirty="0" smtClean="0"/>
              <a:t>$198,325 </a:t>
            </a:r>
            <a:r>
              <a:rPr lang="en-US" sz="1800" dirty="0" smtClean="0"/>
              <a:t>Woodland’s portion </a:t>
            </a:r>
            <a:r>
              <a:rPr lang="en-US" sz="1800" dirty="0" smtClean="0"/>
              <a:t>for 15-16 is $73,935, which represents 37.28% ownership of the </a:t>
            </a:r>
            <a:r>
              <a:rPr lang="en-US" sz="1800" dirty="0" smtClean="0"/>
              <a:t>Co-Op</a:t>
            </a:r>
            <a:endParaRPr lang="en-US" sz="1800" dirty="0" smtClean="0"/>
          </a:p>
          <a:p>
            <a:pPr>
              <a:buClr>
                <a:schemeClr val="tx2"/>
              </a:buClr>
              <a:buFont typeface="Wingdings" pitchFamily="2" charset="2"/>
              <a:buChar char="q"/>
            </a:pPr>
            <a:endParaRPr lang="en-US" sz="1800" dirty="0" smtClean="0"/>
          </a:p>
          <a:p>
            <a:pPr>
              <a:buClr>
                <a:schemeClr val="tx2"/>
              </a:buClr>
              <a:buFont typeface="Wingdings" pitchFamily="2" charset="2"/>
              <a:buChar char="q"/>
            </a:pPr>
            <a:endParaRPr lang="en-US" sz="1800" dirty="0"/>
          </a:p>
        </p:txBody>
      </p:sp>
      <p:sp>
        <p:nvSpPr>
          <p:cNvPr id="8" name="Content Placeholder 7"/>
          <p:cNvSpPr>
            <a:spLocks noGrp="1"/>
          </p:cNvSpPr>
          <p:nvPr>
            <p:ph sz="quarter" idx="4"/>
          </p:nvPr>
        </p:nvSpPr>
        <p:spPr>
          <a:xfrm>
            <a:off x="4645025" y="2514601"/>
            <a:ext cx="4041775" cy="4190999"/>
          </a:xfrm>
        </p:spPr>
        <p:txBody>
          <a:bodyPr>
            <a:normAutofit fontScale="92500" lnSpcReduction="10000"/>
          </a:bodyPr>
          <a:lstStyle/>
          <a:p>
            <a:pPr>
              <a:buClr>
                <a:schemeClr val="tx2"/>
              </a:buClr>
              <a:buFont typeface="Wingdings" pitchFamily="2" charset="2"/>
              <a:buChar char="q"/>
            </a:pPr>
            <a:r>
              <a:rPr lang="en-US" sz="1800" dirty="0" smtClean="0"/>
              <a:t>Total Meals Served = </a:t>
            </a:r>
            <a:r>
              <a:rPr lang="en-US" sz="1800" dirty="0" smtClean="0"/>
              <a:t>64,247 Breakfasts (average of 357 per day) and 194,304 Lunches (average of 1,080 per day), as well as over 35,000 a la carte items</a:t>
            </a:r>
            <a:endParaRPr lang="en-US" sz="1800" dirty="0" smtClean="0"/>
          </a:p>
          <a:p>
            <a:pPr>
              <a:buClr>
                <a:schemeClr val="tx2"/>
              </a:buClr>
              <a:buFont typeface="Wingdings" pitchFamily="2" charset="2"/>
              <a:buChar char="q"/>
            </a:pPr>
            <a:r>
              <a:rPr lang="en-US" sz="1800" dirty="0" smtClean="0"/>
              <a:t>Total </a:t>
            </a:r>
            <a:r>
              <a:rPr lang="en-US" sz="1800" dirty="0" smtClean="0"/>
              <a:t>Expenses  = </a:t>
            </a:r>
            <a:r>
              <a:rPr lang="en-US" sz="1800" dirty="0" smtClean="0"/>
              <a:t>$929,289</a:t>
            </a:r>
            <a:endParaRPr lang="en-US" sz="1800" dirty="0" smtClean="0"/>
          </a:p>
          <a:p>
            <a:pPr>
              <a:buClr>
                <a:schemeClr val="tx2"/>
              </a:buClr>
              <a:buFont typeface="Wingdings" pitchFamily="2" charset="2"/>
              <a:buChar char="q"/>
            </a:pPr>
            <a:r>
              <a:rPr lang="en-US" sz="1800" dirty="0" smtClean="0"/>
              <a:t>Total </a:t>
            </a:r>
            <a:r>
              <a:rPr lang="en-US" sz="1800" dirty="0" smtClean="0"/>
              <a:t>Revenues = </a:t>
            </a:r>
            <a:r>
              <a:rPr lang="en-US" sz="1800" dirty="0" smtClean="0"/>
              <a:t>$831,593</a:t>
            </a:r>
            <a:endParaRPr lang="en-US" sz="1800" dirty="0" smtClean="0"/>
          </a:p>
          <a:p>
            <a:pPr>
              <a:buClr>
                <a:schemeClr val="tx2"/>
              </a:buClr>
              <a:buFont typeface="Wingdings" pitchFamily="2" charset="2"/>
              <a:buChar char="q"/>
            </a:pPr>
            <a:r>
              <a:rPr lang="en-US" sz="1800" dirty="0" smtClean="0"/>
              <a:t>Sodexo Guarantee </a:t>
            </a:r>
            <a:r>
              <a:rPr lang="en-US" sz="1800" dirty="0" smtClean="0"/>
              <a:t>($</a:t>
            </a:r>
            <a:r>
              <a:rPr lang="en-US" sz="1800" dirty="0" smtClean="0"/>
              <a:t>105,193) and the actual for this year was ($97,696).  There are about $12,000 </a:t>
            </a:r>
            <a:r>
              <a:rPr lang="en-US" sz="1800" dirty="0" smtClean="0"/>
              <a:t>of expenditures that are outside the contract, which would result in a loss of approximately ($85,000) which is within Sodexo’s guarantee.  I have met with Sodexo and we have agreed and closed out the 15-16 year.</a:t>
            </a:r>
            <a:endParaRPr lang="en-US" sz="1800" dirty="0" smtClean="0"/>
          </a:p>
          <a:p>
            <a:pPr>
              <a:buNone/>
            </a:pPr>
            <a:endParaRPr lang="en-US" sz="1800" dirty="0" smtClean="0"/>
          </a:p>
          <a:p>
            <a:pPr>
              <a:buNone/>
            </a:pPr>
            <a:endParaRPr lang="en-US" sz="1800" dirty="0" smtClean="0"/>
          </a:p>
        </p:txBody>
      </p:sp>
      <p:sp>
        <p:nvSpPr>
          <p:cNvPr id="5" name="Text Placeholder 4"/>
          <p:cNvSpPr>
            <a:spLocks noGrp="1"/>
          </p:cNvSpPr>
          <p:nvPr>
            <p:ph type="body" sz="quarter" idx="1"/>
          </p:nvPr>
        </p:nvSpPr>
        <p:spPr>
          <a:xfrm>
            <a:off x="381000" y="1676400"/>
            <a:ext cx="4040188" cy="487362"/>
          </a:xfrm>
        </p:spPr>
        <p:style>
          <a:lnRef idx="1">
            <a:schemeClr val="dk1"/>
          </a:lnRef>
          <a:fillRef idx="2">
            <a:schemeClr val="dk1"/>
          </a:fillRef>
          <a:effectRef idx="1">
            <a:schemeClr val="dk1"/>
          </a:effectRef>
          <a:fontRef idx="minor">
            <a:schemeClr val="dk1"/>
          </a:fontRef>
        </p:style>
        <p:txBody>
          <a:bodyPr/>
          <a:lstStyle/>
          <a:p>
            <a:r>
              <a:rPr lang="en-US" dirty="0" smtClean="0">
                <a:solidFill>
                  <a:schemeClr val="bg1"/>
                </a:solidFill>
              </a:rPr>
              <a:t>Transportation</a:t>
            </a:r>
            <a:r>
              <a:rPr lang="en-US" dirty="0" smtClean="0"/>
              <a:t>	</a:t>
            </a:r>
            <a:endParaRPr lang="en-US" dirty="0"/>
          </a:p>
        </p:txBody>
      </p:sp>
      <p:sp>
        <p:nvSpPr>
          <p:cNvPr id="7" name="Text Placeholder 6"/>
          <p:cNvSpPr>
            <a:spLocks noGrp="1"/>
          </p:cNvSpPr>
          <p:nvPr>
            <p:ph type="body" sz="quarter" idx="3"/>
          </p:nvPr>
        </p:nvSpPr>
        <p:spPr>
          <a:xfrm>
            <a:off x="4800600" y="1676400"/>
            <a:ext cx="3886200" cy="487680"/>
          </a:xfrm>
        </p:spPr>
        <p:style>
          <a:lnRef idx="1">
            <a:schemeClr val="dk1"/>
          </a:lnRef>
          <a:fillRef idx="2">
            <a:schemeClr val="dk1"/>
          </a:fillRef>
          <a:effectRef idx="1">
            <a:schemeClr val="dk1"/>
          </a:effectRef>
          <a:fontRef idx="minor">
            <a:schemeClr val="dk1"/>
          </a:fontRef>
        </p:style>
        <p:txBody>
          <a:bodyPr/>
          <a:lstStyle/>
          <a:p>
            <a:r>
              <a:rPr lang="en-US" dirty="0" smtClean="0">
                <a:solidFill>
                  <a:schemeClr val="bg1"/>
                </a:solidFill>
              </a:rPr>
              <a:t>Food Service</a:t>
            </a:r>
            <a:endParaRPr lang="en-US" dirty="0">
              <a:solidFill>
                <a:schemeClr val="bg1"/>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bg/>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0">
                                            <p:txEl>
                                              <p:pRg st="0" end="0"/>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10">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0">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10">
                                            <p:txEl>
                                              <p:pRg st="6" end="6"/>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7">
                                            <p:bg/>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8">
                                            <p:txEl>
                                              <p:pRg st="0" end="0"/>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8">
                                            <p:txEl>
                                              <p:pRg st="1" end="1"/>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8">
                                            <p:txEl>
                                              <p:pRg st="2" end="2"/>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grpId="0" nodeType="clickEffect">
                                  <p:stCondLst>
                                    <p:cond delay="0"/>
                                  </p:stCondLst>
                                  <p:childTnLst>
                                    <p:set>
                                      <p:cBhvr>
                                        <p:cTn id="50" dur="1" fill="hold">
                                          <p:stCondLst>
                                            <p:cond delay="0"/>
                                          </p:stCondLst>
                                        </p:cTn>
                                        <p:tgtEl>
                                          <p:spTgt spid="8">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build="p"/>
      <p:bldP spid="8" grpId="0" build="p"/>
      <p:bldP spid="5" grpId="0" build="p" animBg="1"/>
      <p:bldP spid="7" grpId="0" build="p"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Before and After School Care</a:t>
            </a:r>
            <a:endParaRPr lang="en-US" dirty="0"/>
          </a:p>
        </p:txBody>
      </p:sp>
      <p:sp>
        <p:nvSpPr>
          <p:cNvPr id="7" name="Content Placeholder 6"/>
          <p:cNvSpPr>
            <a:spLocks noGrp="1"/>
          </p:cNvSpPr>
          <p:nvPr>
            <p:ph sz="quarter" idx="1"/>
          </p:nvPr>
        </p:nvSpPr>
        <p:spPr>
          <a:xfrm>
            <a:off x="685800" y="1676400"/>
            <a:ext cx="8077200" cy="4648200"/>
          </a:xfrm>
        </p:spPr>
        <p:txBody>
          <a:bodyPr>
            <a:normAutofit fontScale="77500" lnSpcReduction="20000"/>
          </a:bodyPr>
          <a:lstStyle/>
          <a:p>
            <a:r>
              <a:rPr lang="en-US" dirty="0" smtClean="0"/>
              <a:t>The WCC and YCC programs add opportunities for parents and students in a small community without many daycare options for families</a:t>
            </a:r>
          </a:p>
          <a:p>
            <a:r>
              <a:rPr lang="en-US" dirty="0" smtClean="0"/>
              <a:t>Programs served about </a:t>
            </a:r>
            <a:r>
              <a:rPr lang="en-US" dirty="0" smtClean="0"/>
              <a:t>120 </a:t>
            </a:r>
            <a:r>
              <a:rPr lang="en-US" dirty="0" smtClean="0"/>
              <a:t>families throughout the year and also provided summer care</a:t>
            </a:r>
          </a:p>
          <a:p>
            <a:r>
              <a:rPr lang="en-US" dirty="0" smtClean="0"/>
              <a:t>WCC program is licensed by the state and able to provide options for low income families</a:t>
            </a:r>
          </a:p>
          <a:p>
            <a:r>
              <a:rPr lang="en-US" dirty="0" smtClean="0"/>
              <a:t>Daycare programs ran at a </a:t>
            </a:r>
            <a:r>
              <a:rPr lang="en-US" dirty="0" smtClean="0"/>
              <a:t>loss </a:t>
            </a:r>
            <a:r>
              <a:rPr lang="en-US" dirty="0" smtClean="0"/>
              <a:t>of </a:t>
            </a:r>
            <a:r>
              <a:rPr lang="en-US" dirty="0" smtClean="0"/>
              <a:t>($8,650).  </a:t>
            </a:r>
            <a:r>
              <a:rPr lang="en-US" dirty="0" smtClean="0"/>
              <a:t>Last year they had a profit of just over </a:t>
            </a:r>
            <a:r>
              <a:rPr lang="en-US" dirty="0" smtClean="0"/>
              <a:t>$1,000.  </a:t>
            </a:r>
            <a:r>
              <a:rPr lang="en-US" dirty="0" smtClean="0"/>
              <a:t>In prior years the district was subsidizing </a:t>
            </a:r>
            <a:r>
              <a:rPr lang="en-US" dirty="0" smtClean="0"/>
              <a:t>approximately $14,000 </a:t>
            </a:r>
            <a:r>
              <a:rPr lang="en-US" dirty="0" smtClean="0"/>
              <a:t>per year with levy dollars</a:t>
            </a:r>
            <a:r>
              <a:rPr lang="en-US" dirty="0" smtClean="0"/>
              <a:t>.</a:t>
            </a:r>
          </a:p>
          <a:p>
            <a:r>
              <a:rPr lang="en-US" dirty="0" smtClean="0"/>
              <a:t>WCC loss </a:t>
            </a:r>
            <a:r>
              <a:rPr lang="en-US" dirty="0" smtClean="0"/>
              <a:t>of </a:t>
            </a:r>
            <a:r>
              <a:rPr lang="en-US" dirty="0" smtClean="0"/>
              <a:t>($1,900) </a:t>
            </a:r>
            <a:r>
              <a:rPr lang="en-US" dirty="0" smtClean="0"/>
              <a:t>and YCC loss of </a:t>
            </a:r>
            <a:r>
              <a:rPr lang="en-US" dirty="0" smtClean="0"/>
              <a:t>($6,750).  These numbers can fluctuate depending on the staff and the level of benefits they choose.  For instance, YCC total expenditures were approximately $11,500 and of this amount almost $4,000 were for benefits.  We have increased the rates to generate more revenues for 16-17.</a:t>
            </a:r>
            <a:endParaRPr lang="en-US" dirty="0" smtClean="0"/>
          </a:p>
          <a:p>
            <a:pPr>
              <a:buNone/>
            </a:pPr>
            <a:endParaRPr lang="en-US" dirty="0" smtClean="0"/>
          </a:p>
          <a:p>
            <a:endParaRPr lang="en-US" dirty="0" smtClean="0"/>
          </a:p>
          <a:p>
            <a:endParaRPr lang="en-US" dirty="0" smtClean="0"/>
          </a:p>
          <a:p>
            <a:endParaRPr lang="en-US" dirty="0" smtClean="0"/>
          </a:p>
          <a:p>
            <a:endParaRPr lang="en-US" dirty="0"/>
          </a:p>
        </p:txBody>
      </p:sp>
    </p:spTree>
  </p:cSld>
  <p:clrMapOvr>
    <a:masterClrMapping/>
  </p:clrMapOvr>
  <p:transition>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anim calcmode="lin" valueType="num">
                                      <p:cBhvr additive="base">
                                        <p:cTn id="7" dur="500" fill="hold"/>
                                        <p:tgtEl>
                                          <p:spTgt spid="7">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7">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7">
                                            <p:txEl>
                                              <p:pRg st="1" end="1"/>
                                            </p:txEl>
                                          </p:spTgt>
                                        </p:tgtEl>
                                        <p:attrNameLst>
                                          <p:attrName>style.visibility</p:attrName>
                                        </p:attrNameLst>
                                      </p:cBhvr>
                                      <p:to>
                                        <p:strVal val="visible"/>
                                      </p:to>
                                    </p:set>
                                    <p:anim calcmode="lin" valueType="num">
                                      <p:cBhvr additive="base">
                                        <p:cTn id="13" dur="500" fill="hold"/>
                                        <p:tgtEl>
                                          <p:spTgt spid="7">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7">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7">
                                            <p:txEl>
                                              <p:pRg st="2" end="2"/>
                                            </p:txEl>
                                          </p:spTgt>
                                        </p:tgtEl>
                                        <p:attrNameLst>
                                          <p:attrName>style.visibility</p:attrName>
                                        </p:attrNameLst>
                                      </p:cBhvr>
                                      <p:to>
                                        <p:strVal val="visible"/>
                                      </p:to>
                                    </p:set>
                                    <p:anim calcmode="lin" valueType="num">
                                      <p:cBhvr additive="base">
                                        <p:cTn id="19" dur="500" fill="hold"/>
                                        <p:tgtEl>
                                          <p:spTgt spid="7">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7">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7">
                                            <p:txEl>
                                              <p:pRg st="3" end="3"/>
                                            </p:txEl>
                                          </p:spTgt>
                                        </p:tgtEl>
                                        <p:attrNameLst>
                                          <p:attrName>style.visibility</p:attrName>
                                        </p:attrNameLst>
                                      </p:cBhvr>
                                      <p:to>
                                        <p:strVal val="visible"/>
                                      </p:to>
                                    </p:set>
                                    <p:anim calcmode="lin" valueType="num">
                                      <p:cBhvr additive="base">
                                        <p:cTn id="25" dur="500" fill="hold"/>
                                        <p:tgtEl>
                                          <p:spTgt spid="7">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7">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7">
                                            <p:txEl>
                                              <p:pRg st="4" end="4"/>
                                            </p:txEl>
                                          </p:spTgt>
                                        </p:tgtEl>
                                        <p:attrNameLst>
                                          <p:attrName>style.visibility</p:attrName>
                                        </p:attrNameLst>
                                      </p:cBhvr>
                                      <p:to>
                                        <p:strVal val="visible"/>
                                      </p:to>
                                    </p:set>
                                    <p:anim calcmode="lin" valueType="num">
                                      <p:cBhvr additive="base">
                                        <p:cTn id="31" dur="500" fill="hold"/>
                                        <p:tgtEl>
                                          <p:spTgt spid="7">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7">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3048000" y="2895600"/>
            <a:ext cx="5410200" cy="2133600"/>
          </a:xfrm>
        </p:spPr>
        <p:txBody>
          <a:bodyPr>
            <a:normAutofit/>
          </a:bodyPr>
          <a:lstStyle/>
          <a:p>
            <a:r>
              <a:rPr lang="en-US" dirty="0" smtClean="0"/>
              <a:t>Capital Projects  </a:t>
            </a:r>
          </a:p>
          <a:p>
            <a:r>
              <a:rPr lang="en-US" dirty="0" smtClean="0"/>
              <a:t>Debt Service</a:t>
            </a:r>
          </a:p>
          <a:p>
            <a:r>
              <a:rPr lang="en-US" dirty="0" smtClean="0"/>
              <a:t>ASB	 </a:t>
            </a:r>
          </a:p>
          <a:p>
            <a:r>
              <a:rPr lang="en-US" dirty="0" smtClean="0"/>
              <a:t>Transportation vehicle</a:t>
            </a:r>
            <a:endParaRPr lang="en-US" dirty="0"/>
          </a:p>
        </p:txBody>
      </p:sp>
      <p:sp>
        <p:nvSpPr>
          <p:cNvPr id="2" name="Title 1"/>
          <p:cNvSpPr>
            <a:spLocks noGrp="1"/>
          </p:cNvSpPr>
          <p:nvPr>
            <p:ph type="title"/>
          </p:nvPr>
        </p:nvSpPr>
        <p:spPr>
          <a:xfrm>
            <a:off x="1371600" y="1219200"/>
            <a:ext cx="6858000" cy="1362075"/>
          </a:xfrm>
        </p:spPr>
        <p:txBody>
          <a:bodyPr/>
          <a:lstStyle/>
          <a:p>
            <a:r>
              <a:rPr lang="en-US" dirty="0" smtClean="0">
                <a:effectLst>
                  <a:reflection blurRad="6350" stA="55000" endA="300" endPos="45500" dir="5400000" sy="-100000" algn="bl" rotWithShape="0"/>
                </a:effectLst>
              </a:rPr>
              <a:t>Other Funds</a:t>
            </a:r>
            <a:endParaRPr lang="en-US" dirty="0">
              <a:effectLst>
                <a:reflection blurRad="6350" stA="55000" endA="300" endPos="45500" dir="5400000" sy="-100000" algn="bl" rotWithShape="0"/>
              </a:effectLst>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609600" y="0"/>
            <a:ext cx="8153400" cy="1066800"/>
          </a:xfrm>
        </p:spPr>
        <p:txBody>
          <a:bodyPr/>
          <a:lstStyle/>
          <a:p>
            <a:r>
              <a:rPr lang="en-US" b="1" dirty="0" smtClean="0">
                <a:ln w="18415" cmpd="sng">
                  <a:solidFill>
                    <a:srgbClr val="FFFFFF"/>
                  </a:solidFill>
                  <a:prstDash val="solid"/>
                </a:ln>
                <a:solidFill>
                  <a:srgbClr val="FFFFFF"/>
                </a:solidFill>
                <a:effectLst>
                  <a:reflection blurRad="6350" stA="55000" endA="300" endPos="45500" dir="5400000" sy="-100000" algn="bl" rotWithShape="0"/>
                </a:effectLst>
                <a:latin typeface="Century Gothic" pitchFamily="34" charset="0"/>
              </a:rPr>
              <a:t>Capital </a:t>
            </a:r>
            <a:r>
              <a:rPr lang="en-US" b="1" dirty="0" smtClean="0">
                <a:ln w="18415" cmpd="sng">
                  <a:solidFill>
                    <a:srgbClr val="FFFFFF"/>
                  </a:solidFill>
                  <a:prstDash val="solid"/>
                </a:ln>
                <a:solidFill>
                  <a:srgbClr val="FFFFFF"/>
                </a:solidFill>
                <a:effectLst>
                  <a:reflection blurRad="6350" stA="60000" endA="900" endPos="58000" dir="5400000" sy="-100000" algn="bl" rotWithShape="0"/>
                </a:effectLst>
                <a:latin typeface="Century Gothic" pitchFamily="34" charset="0"/>
              </a:rPr>
              <a:t>Projects</a:t>
            </a:r>
            <a:r>
              <a:rPr lang="en-US" b="1" dirty="0" smtClean="0">
                <a:ln w="18415" cmpd="sng">
                  <a:solidFill>
                    <a:srgbClr val="FFFFFF"/>
                  </a:solidFill>
                  <a:prstDash val="solid"/>
                </a:ln>
                <a:solidFill>
                  <a:srgbClr val="FFFFFF"/>
                </a:solidFill>
                <a:effectLst>
                  <a:reflection blurRad="6350" stA="55000" endA="300" endPos="45500" dir="5400000" sy="-100000" algn="bl" rotWithShape="0"/>
                </a:effectLst>
                <a:latin typeface="Century Gothic" pitchFamily="34" charset="0"/>
              </a:rPr>
              <a:t> Fund</a:t>
            </a:r>
            <a:endParaRPr lang="en-US" b="1" dirty="0">
              <a:ln w="18415" cmpd="sng">
                <a:solidFill>
                  <a:srgbClr val="FFFFFF"/>
                </a:solidFill>
                <a:prstDash val="solid"/>
              </a:ln>
              <a:solidFill>
                <a:srgbClr val="FFFFFF"/>
              </a:solidFill>
              <a:effectLst>
                <a:reflection blurRad="6350" stA="55000" endA="300" endPos="45500" dir="5400000" sy="-100000" algn="bl" rotWithShape="0"/>
              </a:effectLst>
              <a:latin typeface="Century Gothic" pitchFamily="34" charset="0"/>
            </a:endParaRPr>
          </a:p>
        </p:txBody>
      </p:sp>
      <p:sp>
        <p:nvSpPr>
          <p:cNvPr id="5" name="Content Placeholder 4"/>
          <p:cNvSpPr>
            <a:spLocks noGrp="1"/>
          </p:cNvSpPr>
          <p:nvPr>
            <p:ph sz="quarter" idx="1"/>
          </p:nvPr>
        </p:nvSpPr>
        <p:spPr>
          <a:xfrm>
            <a:off x="533400" y="1981200"/>
            <a:ext cx="8153400" cy="4495800"/>
          </a:xfrm>
          <a:effectLst>
            <a:outerShdw blurRad="76200" dist="12700" dir="2700000" sy="-23000" kx="-800400" algn="bl" rotWithShape="0">
              <a:prstClr val="black">
                <a:alpha val="20000"/>
              </a:prstClr>
            </a:outerShdw>
          </a:effectLst>
        </p:spPr>
        <p:txBody>
          <a:bodyPr/>
          <a:lstStyle/>
          <a:p>
            <a:pPr>
              <a:buClr>
                <a:schemeClr val="bg2">
                  <a:lumMod val="20000"/>
                  <a:lumOff val="80000"/>
                </a:schemeClr>
              </a:buClr>
            </a:pPr>
            <a:r>
              <a:rPr lang="en-US" dirty="0" smtClean="0"/>
              <a:t>Beginning Fund Balance	$</a:t>
            </a:r>
            <a:r>
              <a:rPr lang="en-US" dirty="0" smtClean="0"/>
              <a:t>1,292,856</a:t>
            </a:r>
            <a:endParaRPr lang="en-US" dirty="0" smtClean="0"/>
          </a:p>
          <a:p>
            <a:pPr>
              <a:buClr>
                <a:schemeClr val="bg2">
                  <a:lumMod val="20000"/>
                  <a:lumOff val="80000"/>
                </a:schemeClr>
              </a:buClr>
              <a:buNone/>
            </a:pPr>
            <a:endParaRPr lang="en-US" sz="1600" dirty="0" smtClean="0"/>
          </a:p>
          <a:p>
            <a:pPr>
              <a:buClr>
                <a:schemeClr val="bg2">
                  <a:lumMod val="20000"/>
                  <a:lumOff val="80000"/>
                </a:schemeClr>
              </a:buClr>
            </a:pPr>
            <a:r>
              <a:rPr lang="en-US" dirty="0" smtClean="0"/>
              <a:t>Revenues/Other Fin </a:t>
            </a:r>
            <a:r>
              <a:rPr lang="en-US" dirty="0" err="1" smtClean="0"/>
              <a:t>Srce</a:t>
            </a:r>
            <a:r>
              <a:rPr lang="en-US" dirty="0" smtClean="0"/>
              <a:t>	</a:t>
            </a:r>
            <a:r>
              <a:rPr lang="en-US" dirty="0"/>
              <a:t>$1,589,750</a:t>
            </a:r>
          </a:p>
          <a:p>
            <a:pPr>
              <a:buClr>
                <a:schemeClr val="bg2">
                  <a:lumMod val="20000"/>
                  <a:lumOff val="80000"/>
                </a:schemeClr>
              </a:buClr>
              <a:buNone/>
            </a:pPr>
            <a:r>
              <a:rPr lang="en-US" sz="1600" dirty="0" smtClean="0"/>
              <a:t>	</a:t>
            </a:r>
          </a:p>
          <a:p>
            <a:pPr>
              <a:buClr>
                <a:schemeClr val="bg2">
                  <a:lumMod val="20000"/>
                  <a:lumOff val="80000"/>
                </a:schemeClr>
              </a:buClr>
            </a:pPr>
            <a:r>
              <a:rPr lang="en-US" dirty="0" smtClean="0"/>
              <a:t>Expenditures			$</a:t>
            </a:r>
            <a:r>
              <a:rPr lang="en-US" u="sng" dirty="0" smtClean="0"/>
              <a:t>2,071,030</a:t>
            </a:r>
            <a:endParaRPr lang="en-US" u="sng" dirty="0" smtClean="0"/>
          </a:p>
          <a:p>
            <a:pPr>
              <a:buClr>
                <a:schemeClr val="bg2">
                  <a:lumMod val="20000"/>
                  <a:lumOff val="80000"/>
                </a:schemeClr>
              </a:buClr>
              <a:buNone/>
            </a:pPr>
            <a:endParaRPr lang="en-US" sz="1600" dirty="0" smtClean="0"/>
          </a:p>
          <a:p>
            <a:pPr>
              <a:buClr>
                <a:schemeClr val="bg2">
                  <a:lumMod val="20000"/>
                  <a:lumOff val="80000"/>
                </a:schemeClr>
              </a:buClr>
            </a:pPr>
            <a:r>
              <a:rPr lang="en-US" dirty="0" smtClean="0"/>
              <a:t>Ending </a:t>
            </a:r>
            <a:r>
              <a:rPr lang="en-US" dirty="0" smtClean="0"/>
              <a:t>Fund Balance		</a:t>
            </a:r>
            <a:r>
              <a:rPr lang="en-US" dirty="0" smtClean="0"/>
              <a:t>$   811,576</a:t>
            </a:r>
          </a:p>
        </p:txBody>
      </p:sp>
      <p:sp>
        <p:nvSpPr>
          <p:cNvPr id="2" name="TextBox 1"/>
          <p:cNvSpPr txBox="1"/>
          <p:nvPr/>
        </p:nvSpPr>
        <p:spPr>
          <a:xfrm>
            <a:off x="838200" y="5638800"/>
            <a:ext cx="6629400" cy="923330"/>
          </a:xfrm>
          <a:prstGeom prst="rect">
            <a:avLst/>
          </a:prstGeom>
          <a:noFill/>
        </p:spPr>
        <p:txBody>
          <a:bodyPr wrap="square" rtlCol="0">
            <a:spAutoFit/>
          </a:bodyPr>
          <a:lstStyle/>
          <a:p>
            <a:r>
              <a:rPr lang="en-US" dirty="0" smtClean="0"/>
              <a:t>Total Fund Balance is made up of $73,163 in Impact Fees, $683,626 in Bond Funds, $39,675 Designated for Future Capital Projects and $15,111 in KWRL Capital Funds.  </a:t>
            </a:r>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itle 3"/>
          <p:cNvSpPr txBox="1">
            <a:spLocks/>
          </p:cNvSpPr>
          <p:nvPr/>
        </p:nvSpPr>
        <p:spPr bwMode="auto">
          <a:xfrm>
            <a:off x="609600" y="0"/>
            <a:ext cx="7924800" cy="12192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defTabSz="914400" rtl="0" eaLnBrk="1" fontAlgn="base" latinLnBrk="0" hangingPunct="1">
              <a:lnSpc>
                <a:spcPct val="100000"/>
              </a:lnSpc>
              <a:spcBef>
                <a:spcPct val="0"/>
              </a:spcBef>
              <a:spcAft>
                <a:spcPct val="0"/>
              </a:spcAft>
              <a:buClrTx/>
              <a:buSzTx/>
              <a:buFontTx/>
              <a:buNone/>
              <a:tabLst/>
              <a:defRPr/>
            </a:pPr>
            <a:r>
              <a:rPr kumimoji="0" lang="en-US" sz="4400" b="1" i="0" u="none" strike="noStrike" kern="1200" cap="none" spc="0" normalizeH="0" baseline="0" noProof="0" dirty="0" smtClean="0">
                <a:ln>
                  <a:noFill/>
                </a:ln>
                <a:solidFill>
                  <a:schemeClr val="tx1"/>
                </a:solidFill>
                <a:effectLst>
                  <a:reflection blurRad="6350" stA="55000" endA="300" endPos="45500" dir="5400000" sy="-100000" algn="bl" rotWithShape="0"/>
                </a:effectLst>
                <a:uLnTx/>
                <a:uFillTx/>
                <a:latin typeface="Century Gothic" pitchFamily="34" charset="0"/>
                <a:ea typeface="+mj-ea"/>
                <a:cs typeface="+mj-cs"/>
              </a:rPr>
              <a:t>Debt Service Fund</a:t>
            </a:r>
            <a:endParaRPr kumimoji="0" lang="en-US" sz="4400" b="1" i="0" u="none" strike="noStrike" kern="1200" cap="none" spc="0" normalizeH="0" baseline="0" noProof="0" dirty="0">
              <a:ln>
                <a:noFill/>
              </a:ln>
              <a:solidFill>
                <a:schemeClr val="tx1"/>
              </a:solidFill>
              <a:effectLst>
                <a:reflection blurRad="6350" stA="55000" endA="300" endPos="45500" dir="5400000" sy="-100000" algn="bl" rotWithShape="0"/>
              </a:effectLst>
              <a:uLnTx/>
              <a:uFillTx/>
              <a:latin typeface="Century Gothic" pitchFamily="34" charset="0"/>
              <a:ea typeface="+mj-ea"/>
              <a:cs typeface="+mj-cs"/>
            </a:endParaRPr>
          </a:p>
        </p:txBody>
      </p:sp>
      <p:sp>
        <p:nvSpPr>
          <p:cNvPr id="12" name="Rectangle 11"/>
          <p:cNvSpPr/>
          <p:nvPr/>
        </p:nvSpPr>
        <p:spPr>
          <a:xfrm>
            <a:off x="304800" y="1524000"/>
            <a:ext cx="8534400" cy="646331"/>
          </a:xfrm>
          <a:prstGeom prst="rect">
            <a:avLst/>
          </a:prstGeom>
        </p:spPr>
        <p:txBody>
          <a:bodyPr wrap="square">
            <a:spAutoFit/>
          </a:bodyPr>
          <a:lstStyle/>
          <a:p>
            <a:r>
              <a:rPr lang="en-US" dirty="0" smtClean="0"/>
              <a:t>This fund is used to collect tax revenue and pay the principal and interest on bonds. Payments are made twice a year, December and June.</a:t>
            </a:r>
          </a:p>
        </p:txBody>
      </p:sp>
      <p:sp>
        <p:nvSpPr>
          <p:cNvPr id="16" name="TextBox 15"/>
          <p:cNvSpPr txBox="1"/>
          <p:nvPr/>
        </p:nvSpPr>
        <p:spPr>
          <a:xfrm>
            <a:off x="152400" y="6096000"/>
            <a:ext cx="8534400" cy="369332"/>
          </a:xfrm>
          <a:prstGeom prst="rect">
            <a:avLst/>
          </a:prstGeom>
          <a:noFill/>
        </p:spPr>
        <p:txBody>
          <a:bodyPr wrap="square" rtlCol="0">
            <a:spAutoFit/>
          </a:bodyPr>
          <a:lstStyle/>
          <a:p>
            <a:r>
              <a:rPr lang="en-US" dirty="0" smtClean="0"/>
              <a:t>Amount available for principal/interest at August 31, </a:t>
            </a:r>
            <a:r>
              <a:rPr lang="en-US" dirty="0" smtClean="0"/>
              <a:t>2016 </a:t>
            </a:r>
            <a:r>
              <a:rPr lang="en-US" dirty="0" smtClean="0"/>
              <a:t>= $</a:t>
            </a:r>
            <a:r>
              <a:rPr lang="en-US" dirty="0" smtClean="0"/>
              <a:t>1,616,728</a:t>
            </a:r>
            <a:endParaRPr lang="en-US" dirty="0"/>
          </a:p>
        </p:txBody>
      </p:sp>
      <p:graphicFrame>
        <p:nvGraphicFramePr>
          <p:cNvPr id="3" name="Content Placeholder 2"/>
          <p:cNvGraphicFramePr>
            <a:graphicFrameLocks noGrp="1"/>
          </p:cNvGraphicFramePr>
          <p:nvPr>
            <p:ph sz="quarter" idx="1"/>
            <p:extLst>
              <p:ext uri="{D42A27DB-BD31-4B8C-83A1-F6EECF244321}">
                <p14:modId xmlns:p14="http://schemas.microsoft.com/office/powerpoint/2010/main" val="2088861928"/>
              </p:ext>
            </p:extLst>
          </p:nvPr>
        </p:nvGraphicFramePr>
        <p:xfrm>
          <a:off x="457200" y="2362200"/>
          <a:ext cx="8305800" cy="3161131"/>
        </p:xfrm>
        <a:graphic>
          <a:graphicData uri="http://schemas.openxmlformats.org/drawingml/2006/table">
            <a:tbl>
              <a:tblPr firstRow="1" bandRow="1">
                <a:tableStyleId>{5C22544A-7EE6-4342-B048-85BDC9FD1C3A}</a:tableStyleId>
              </a:tblPr>
              <a:tblGrid>
                <a:gridCol w="1661160"/>
                <a:gridCol w="1661160"/>
                <a:gridCol w="1661160"/>
                <a:gridCol w="1661160"/>
                <a:gridCol w="1661160"/>
              </a:tblGrid>
              <a:tr h="824129">
                <a:tc>
                  <a:txBody>
                    <a:bodyPr/>
                    <a:lstStyle/>
                    <a:p>
                      <a:endParaRPr lang="en-US"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solidFill>
                            <a:schemeClr val="bg1"/>
                          </a:solidFill>
                        </a:rPr>
                        <a:t>Debt</a:t>
                      </a:r>
                      <a:r>
                        <a:rPr lang="en-US" baseline="0" dirty="0" smtClean="0">
                          <a:solidFill>
                            <a:schemeClr val="bg1"/>
                          </a:solidFill>
                        </a:rPr>
                        <a:t> Balance </a:t>
                      </a:r>
                      <a:r>
                        <a:rPr lang="en-US" baseline="0" dirty="0" smtClean="0">
                          <a:solidFill>
                            <a:schemeClr val="bg1"/>
                          </a:solidFill>
                        </a:rPr>
                        <a:t>9/1/15</a:t>
                      </a:r>
                      <a:endParaRPr lang="en-US" dirty="0" smtClean="0">
                        <a:solidFill>
                          <a:schemeClr val="bg1"/>
                        </a:solidFill>
                      </a:endParaRPr>
                    </a:p>
                    <a:p>
                      <a:endParaRPr lang="en-US" dirty="0"/>
                    </a:p>
                  </a:txBody>
                  <a:tcPr/>
                </a:tc>
                <a:tc>
                  <a:txBody>
                    <a:bodyPr/>
                    <a:lstStyle/>
                    <a:p>
                      <a:r>
                        <a:rPr lang="en-US" dirty="0" smtClean="0">
                          <a:solidFill>
                            <a:schemeClr val="bg1"/>
                          </a:solidFill>
                        </a:rPr>
                        <a:t>Debt Issued</a:t>
                      </a:r>
                      <a:endParaRPr lang="en-US" dirty="0">
                        <a:solidFill>
                          <a:schemeClr val="bg1"/>
                        </a:solidFill>
                      </a:endParaRPr>
                    </a:p>
                  </a:txBody>
                  <a:tcPr/>
                </a:tc>
                <a:tc>
                  <a:txBody>
                    <a:bodyPr/>
                    <a:lstStyle/>
                    <a:p>
                      <a:r>
                        <a:rPr lang="en-US" dirty="0" smtClean="0">
                          <a:solidFill>
                            <a:schemeClr val="bg1"/>
                          </a:solidFill>
                        </a:rPr>
                        <a:t>Debt Redeemed</a:t>
                      </a:r>
                      <a:endParaRPr lang="en-US" dirty="0">
                        <a:solidFill>
                          <a:schemeClr val="bg1"/>
                        </a:solidFill>
                      </a:endParaRPr>
                    </a:p>
                  </a:txBody>
                  <a:tcPr/>
                </a:tc>
                <a:tc>
                  <a:txBody>
                    <a:bodyPr/>
                    <a:lstStyle/>
                    <a:p>
                      <a:r>
                        <a:rPr lang="en-US" dirty="0" smtClean="0">
                          <a:solidFill>
                            <a:schemeClr val="bg1"/>
                          </a:solidFill>
                        </a:rPr>
                        <a:t>Debt Balance </a:t>
                      </a:r>
                      <a:r>
                        <a:rPr lang="en-US" dirty="0" smtClean="0">
                          <a:solidFill>
                            <a:schemeClr val="bg1"/>
                          </a:solidFill>
                        </a:rPr>
                        <a:t>8/31/16</a:t>
                      </a:r>
                      <a:endParaRPr lang="en-US" dirty="0">
                        <a:solidFill>
                          <a:schemeClr val="bg1"/>
                        </a:solidFill>
                      </a:endParaRPr>
                    </a:p>
                  </a:txBody>
                  <a:tcPr/>
                </a:tc>
              </a:tr>
              <a:tr h="711301">
                <a:tc>
                  <a:txBody>
                    <a:bodyPr/>
                    <a:lstStyle/>
                    <a:p>
                      <a:r>
                        <a:rPr lang="en-US" dirty="0" smtClean="0"/>
                        <a:t>Voted Debt</a:t>
                      </a:r>
                      <a:endParaRPr lang="en-US" dirty="0"/>
                    </a:p>
                  </a:txBody>
                  <a:tcPr/>
                </a:tc>
                <a:tc>
                  <a:txBody>
                    <a:bodyPr/>
                    <a:lstStyle/>
                    <a:p>
                      <a:r>
                        <a:rPr lang="en-US" dirty="0" smtClean="0"/>
                        <a:t>$53,870,000</a:t>
                      </a:r>
                      <a:endParaRPr lang="en-US" dirty="0"/>
                    </a:p>
                  </a:txBody>
                  <a:tcPr/>
                </a:tc>
                <a:tc>
                  <a:txBody>
                    <a:bodyPr/>
                    <a:lstStyle/>
                    <a:p>
                      <a:r>
                        <a:rPr lang="en-US" dirty="0" smtClean="0"/>
                        <a:t>$             0</a:t>
                      </a:r>
                      <a:endParaRPr lang="en-US" dirty="0"/>
                    </a:p>
                  </a:txBody>
                  <a:tcPr/>
                </a:tc>
                <a:tc>
                  <a:txBody>
                    <a:bodyPr/>
                    <a:lstStyle/>
                    <a:p>
                      <a:r>
                        <a:rPr lang="en-US" dirty="0" smtClean="0"/>
                        <a:t>$  </a:t>
                      </a:r>
                      <a:r>
                        <a:rPr lang="en-US" dirty="0" smtClean="0"/>
                        <a:t>   865,000</a:t>
                      </a:r>
                      <a:endParaRPr lang="en-US" dirty="0"/>
                    </a:p>
                  </a:txBody>
                  <a:tcPr/>
                </a:tc>
                <a:tc>
                  <a:txBody>
                    <a:bodyPr/>
                    <a:lstStyle/>
                    <a:p>
                      <a:r>
                        <a:rPr lang="en-US" dirty="0" smtClean="0"/>
                        <a:t>$</a:t>
                      </a:r>
                      <a:r>
                        <a:rPr lang="en-US" dirty="0" smtClean="0"/>
                        <a:t>53,005,000</a:t>
                      </a:r>
                      <a:endParaRPr lang="en-US" dirty="0"/>
                    </a:p>
                  </a:txBody>
                  <a:tcPr/>
                </a:tc>
              </a:tr>
              <a:tr h="824129">
                <a:tc>
                  <a:txBody>
                    <a:bodyPr/>
                    <a:lstStyle/>
                    <a:p>
                      <a:r>
                        <a:rPr lang="en-US" dirty="0" smtClean="0"/>
                        <a:t>Non-Voted</a:t>
                      </a:r>
                      <a:r>
                        <a:rPr lang="en-US" baseline="0" dirty="0" smtClean="0"/>
                        <a:t> Debt</a:t>
                      </a:r>
                      <a:endParaRPr lang="en-US" dirty="0"/>
                    </a:p>
                  </a:txBody>
                  <a:tcPr/>
                </a:tc>
                <a:tc>
                  <a:txBody>
                    <a:bodyPr/>
                    <a:lstStyle/>
                    <a:p>
                      <a:r>
                        <a:rPr lang="en-US" dirty="0" smtClean="0"/>
                        <a:t>$     106,025</a:t>
                      </a:r>
                      <a:endParaRPr lang="en-US" dirty="0"/>
                    </a:p>
                  </a:txBody>
                  <a:tcPr/>
                </a:tc>
                <a:tc>
                  <a:txBody>
                    <a:bodyPr/>
                    <a:lstStyle/>
                    <a:p>
                      <a:r>
                        <a:rPr lang="en-US" dirty="0" smtClean="0"/>
                        <a:t>$           </a:t>
                      </a:r>
                      <a:r>
                        <a:rPr lang="en-US" dirty="0" smtClean="0"/>
                        <a:t>  0</a:t>
                      </a:r>
                      <a:endParaRPr lang="en-US" dirty="0"/>
                    </a:p>
                  </a:txBody>
                  <a:tcPr/>
                </a:tc>
                <a:tc>
                  <a:txBody>
                    <a:bodyPr/>
                    <a:lstStyle/>
                    <a:p>
                      <a:r>
                        <a:rPr lang="en-US" dirty="0" smtClean="0"/>
                        <a:t>$     </a:t>
                      </a:r>
                      <a:r>
                        <a:rPr lang="en-US" dirty="0" smtClean="0"/>
                        <a:t>106,025</a:t>
                      </a:r>
                      <a:endParaRPr lang="en-US" dirty="0"/>
                    </a:p>
                  </a:txBody>
                  <a:tcPr/>
                </a:tc>
                <a:tc>
                  <a:txBody>
                    <a:bodyPr/>
                    <a:lstStyle/>
                    <a:p>
                      <a:r>
                        <a:rPr lang="en-US" dirty="0" smtClean="0"/>
                        <a:t>$     </a:t>
                      </a:r>
                      <a:r>
                        <a:rPr lang="en-US" dirty="0" smtClean="0"/>
                        <a:t>          0</a:t>
                      </a:r>
                      <a:endParaRPr lang="en-US" dirty="0"/>
                    </a:p>
                  </a:txBody>
                  <a:tcPr/>
                </a:tc>
              </a:tr>
              <a:tr h="711301">
                <a:tc>
                  <a:txBody>
                    <a:bodyPr/>
                    <a:lstStyle/>
                    <a:p>
                      <a:r>
                        <a:rPr lang="en-US" dirty="0" smtClean="0"/>
                        <a:t>Total</a:t>
                      </a:r>
                      <a:endParaRPr lang="en-US" dirty="0"/>
                    </a:p>
                  </a:txBody>
                  <a:tcPr/>
                </a:tc>
                <a:tc>
                  <a:txBody>
                    <a:bodyPr/>
                    <a:lstStyle/>
                    <a:p>
                      <a:r>
                        <a:rPr lang="en-US" dirty="0" smtClean="0"/>
                        <a:t>$53,976,025</a:t>
                      </a:r>
                      <a:endParaRPr lang="en-US" dirty="0"/>
                    </a:p>
                  </a:txBody>
                  <a:tcPr/>
                </a:tc>
                <a:tc>
                  <a:txBody>
                    <a:bodyPr/>
                    <a:lstStyle/>
                    <a:p>
                      <a:r>
                        <a:rPr lang="en-US" dirty="0" smtClean="0"/>
                        <a:t>$             0</a:t>
                      </a:r>
                      <a:endParaRPr lang="en-US" dirty="0"/>
                    </a:p>
                  </a:txBody>
                  <a:tcPr/>
                </a:tc>
                <a:tc>
                  <a:txBody>
                    <a:bodyPr/>
                    <a:lstStyle/>
                    <a:p>
                      <a:r>
                        <a:rPr lang="en-US" dirty="0" smtClean="0"/>
                        <a:t>$  4,508,895</a:t>
                      </a:r>
                      <a:endParaRPr lang="en-US" dirty="0"/>
                    </a:p>
                  </a:txBody>
                  <a:tcPr/>
                </a:tc>
                <a:tc>
                  <a:txBody>
                    <a:bodyPr/>
                    <a:lstStyle/>
                    <a:p>
                      <a:r>
                        <a:rPr lang="en-US" dirty="0" smtClean="0"/>
                        <a:t>$</a:t>
                      </a:r>
                      <a:r>
                        <a:rPr lang="en-US" dirty="0" smtClean="0"/>
                        <a:t>53,005,000</a:t>
                      </a:r>
                      <a:endParaRPr lang="en-US" dirty="0"/>
                    </a:p>
                  </a:txBody>
                  <a:tcPr/>
                </a:tc>
              </a:tr>
            </a:tbl>
          </a:graphicData>
        </a:graphic>
      </p:graphicFrame>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609600" y="152400"/>
            <a:ext cx="8153400" cy="990600"/>
          </a:xfrm>
        </p:spPr>
        <p:txBody>
          <a:bodyPr/>
          <a:lstStyle/>
          <a:p>
            <a:r>
              <a:rPr lang="en-US" b="1" dirty="0" smtClean="0">
                <a:solidFill>
                  <a:schemeClr val="tx1"/>
                </a:solidFill>
                <a:effectLst>
                  <a:reflection blurRad="6350" stA="60000" endA="900" endPos="58000" dir="5400000" sy="-100000" algn="bl" rotWithShape="0"/>
                </a:effectLst>
                <a:latin typeface="Century Gothic" pitchFamily="34" charset="0"/>
              </a:rPr>
              <a:t>ASB FUND</a:t>
            </a:r>
            <a:endParaRPr lang="en-US" b="1" dirty="0">
              <a:solidFill>
                <a:schemeClr val="tx1"/>
              </a:solidFill>
              <a:effectLst>
                <a:reflection blurRad="6350" stA="60000" endA="900" endPos="58000" dir="5400000" sy="-100000" algn="bl" rotWithShape="0"/>
              </a:effectLst>
              <a:latin typeface="Century Gothic" pitchFamily="34" charset="0"/>
            </a:endParaRPr>
          </a:p>
        </p:txBody>
      </p:sp>
      <p:sp>
        <p:nvSpPr>
          <p:cNvPr id="6" name="Content Placeholder 5"/>
          <p:cNvSpPr>
            <a:spLocks noGrp="1"/>
          </p:cNvSpPr>
          <p:nvPr>
            <p:ph sz="quarter" idx="1"/>
          </p:nvPr>
        </p:nvSpPr>
        <p:spPr>
          <a:xfrm>
            <a:off x="612648" y="2286000"/>
            <a:ext cx="7769352" cy="3810000"/>
          </a:xfrm>
        </p:spPr>
        <p:txBody>
          <a:bodyPr>
            <a:normAutofit/>
          </a:bodyPr>
          <a:lstStyle/>
          <a:p>
            <a:pPr>
              <a:buNone/>
            </a:pPr>
            <a:endParaRPr lang="en-US" dirty="0" smtClean="0"/>
          </a:p>
          <a:p>
            <a:pPr>
              <a:buClr>
                <a:schemeClr val="tx2"/>
              </a:buClr>
              <a:buFont typeface="Wingdings" pitchFamily="2" charset="2"/>
              <a:buChar char="q"/>
            </a:pPr>
            <a:r>
              <a:rPr lang="en-US" dirty="0" smtClean="0"/>
              <a:t>  Beginning Fund Balance		$</a:t>
            </a:r>
            <a:r>
              <a:rPr lang="en-US" dirty="0" smtClean="0"/>
              <a:t>163,362</a:t>
            </a:r>
            <a:endParaRPr lang="en-US" dirty="0" smtClean="0"/>
          </a:p>
          <a:p>
            <a:pPr>
              <a:buClr>
                <a:schemeClr val="tx2"/>
              </a:buClr>
              <a:buNone/>
            </a:pPr>
            <a:endParaRPr lang="en-US" sz="1400" dirty="0" smtClean="0"/>
          </a:p>
          <a:p>
            <a:pPr>
              <a:buClr>
                <a:schemeClr val="tx2"/>
              </a:buClr>
              <a:buFont typeface="Wingdings" pitchFamily="2" charset="2"/>
              <a:buChar char="q"/>
            </a:pPr>
            <a:r>
              <a:rPr lang="en-US" dirty="0" smtClean="0"/>
              <a:t>  Revenues				$</a:t>
            </a:r>
            <a:r>
              <a:rPr lang="en-US" dirty="0" smtClean="0"/>
              <a:t>280,692</a:t>
            </a:r>
            <a:endParaRPr lang="en-US" dirty="0" smtClean="0"/>
          </a:p>
          <a:p>
            <a:pPr>
              <a:buClr>
                <a:schemeClr val="tx2"/>
              </a:buClr>
              <a:buNone/>
            </a:pPr>
            <a:endParaRPr lang="en-US" sz="1400" dirty="0" smtClean="0"/>
          </a:p>
          <a:p>
            <a:pPr>
              <a:buClr>
                <a:schemeClr val="tx2"/>
              </a:buClr>
              <a:buFont typeface="Wingdings" pitchFamily="2" charset="2"/>
              <a:buChar char="q"/>
            </a:pPr>
            <a:r>
              <a:rPr lang="en-US" dirty="0" smtClean="0"/>
              <a:t>  Expenditures				</a:t>
            </a:r>
            <a:r>
              <a:rPr lang="en-US" dirty="0"/>
              <a:t>$</a:t>
            </a:r>
            <a:r>
              <a:rPr lang="en-US" dirty="0" smtClean="0"/>
              <a:t>276,145</a:t>
            </a:r>
            <a:endParaRPr lang="en-US" dirty="0"/>
          </a:p>
          <a:p>
            <a:pPr>
              <a:buClr>
                <a:schemeClr val="tx2"/>
              </a:buClr>
              <a:buNone/>
            </a:pPr>
            <a:endParaRPr lang="en-US" sz="1400" dirty="0" smtClean="0"/>
          </a:p>
          <a:p>
            <a:pPr>
              <a:buClr>
                <a:schemeClr val="tx2"/>
              </a:buClr>
              <a:buFont typeface="Wingdings" pitchFamily="2" charset="2"/>
              <a:buChar char="q"/>
            </a:pPr>
            <a:r>
              <a:rPr lang="en-US" dirty="0" smtClean="0"/>
              <a:t>  Ending Fund Balance			$</a:t>
            </a:r>
            <a:r>
              <a:rPr lang="en-US" dirty="0" smtClean="0"/>
              <a:t>167,908</a:t>
            </a:r>
            <a:endParaRPr lang="en-US" dirty="0" smtClean="0"/>
          </a:p>
          <a:p>
            <a:endParaRPr lang="en-US" dirty="0"/>
          </a:p>
        </p:txBody>
      </p:sp>
      <p:sp>
        <p:nvSpPr>
          <p:cNvPr id="4" name="TextBox 3"/>
          <p:cNvSpPr txBox="1"/>
          <p:nvPr/>
        </p:nvSpPr>
        <p:spPr>
          <a:xfrm>
            <a:off x="762000" y="1600200"/>
            <a:ext cx="7696200" cy="923330"/>
          </a:xfrm>
          <a:prstGeom prst="rect">
            <a:avLst/>
          </a:prstGeom>
          <a:noFill/>
        </p:spPr>
        <p:txBody>
          <a:bodyPr wrap="square" rtlCol="0">
            <a:spAutoFit/>
          </a:bodyPr>
          <a:lstStyle/>
          <a:p>
            <a:r>
              <a:rPr lang="en-US" dirty="0" smtClean="0"/>
              <a:t>ASB funds are for the extracurricular benefit for the students.  Their involvement in the decision-making process is an integral part of associated student body government.</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normAutofit/>
          </a:bodyPr>
          <a:lstStyle/>
          <a:p>
            <a:r>
              <a:rPr lang="en-US" dirty="0" smtClean="0">
                <a:solidFill>
                  <a:schemeClr val="tx1"/>
                </a:solidFill>
                <a:effectLst>
                  <a:reflection blurRad="6350" stA="60000" endA="900" endPos="58000" dir="5400000" sy="-100000" algn="bl" rotWithShape="0"/>
                </a:effectLst>
              </a:rPr>
              <a:t>TRANSPORTATION VEHICLE FUND</a:t>
            </a:r>
            <a:endParaRPr lang="en-US" dirty="0">
              <a:solidFill>
                <a:schemeClr val="tx1"/>
              </a:solidFill>
              <a:effectLst>
                <a:reflection blurRad="6350" stA="60000" endA="900" endPos="58000" dir="5400000" sy="-100000" algn="bl" rotWithShape="0"/>
              </a:effectLst>
            </a:endParaRPr>
          </a:p>
        </p:txBody>
      </p:sp>
      <p:sp>
        <p:nvSpPr>
          <p:cNvPr id="6" name="Content Placeholder 5"/>
          <p:cNvSpPr>
            <a:spLocks noGrp="1"/>
          </p:cNvSpPr>
          <p:nvPr>
            <p:ph sz="quarter" idx="1"/>
          </p:nvPr>
        </p:nvSpPr>
        <p:spPr>
          <a:xfrm>
            <a:off x="381000" y="2724329"/>
            <a:ext cx="8229600" cy="3505199"/>
          </a:xfrm>
        </p:spPr>
        <p:txBody>
          <a:bodyPr>
            <a:normAutofit lnSpcReduction="10000"/>
          </a:bodyPr>
          <a:lstStyle/>
          <a:p>
            <a:pPr>
              <a:buNone/>
            </a:pPr>
            <a:endParaRPr lang="en-US" dirty="0" smtClean="0"/>
          </a:p>
          <a:p>
            <a:pPr>
              <a:buClr>
                <a:schemeClr val="tx2"/>
              </a:buClr>
              <a:buFont typeface="Wingdings" pitchFamily="2" charset="2"/>
              <a:buChar char="q"/>
            </a:pPr>
            <a:r>
              <a:rPr lang="en-US" dirty="0" smtClean="0"/>
              <a:t>  Beginning Fund Balance		$</a:t>
            </a:r>
            <a:r>
              <a:rPr lang="en-US" dirty="0" smtClean="0"/>
              <a:t>3,613,477</a:t>
            </a:r>
            <a:endParaRPr lang="en-US" dirty="0" smtClean="0"/>
          </a:p>
          <a:p>
            <a:pPr>
              <a:buClr>
                <a:schemeClr val="tx2"/>
              </a:buClr>
              <a:buNone/>
            </a:pPr>
            <a:endParaRPr lang="en-US" sz="1400" dirty="0" smtClean="0"/>
          </a:p>
          <a:p>
            <a:pPr>
              <a:buClr>
                <a:schemeClr val="tx2"/>
              </a:buClr>
              <a:buFont typeface="Wingdings" pitchFamily="2" charset="2"/>
              <a:buChar char="q"/>
            </a:pPr>
            <a:r>
              <a:rPr lang="en-US" dirty="0" smtClean="0"/>
              <a:t>  Revenues				$   </a:t>
            </a:r>
            <a:r>
              <a:rPr lang="en-US" dirty="0" smtClean="0"/>
              <a:t>715,891</a:t>
            </a:r>
            <a:endParaRPr lang="en-US" dirty="0" smtClean="0"/>
          </a:p>
          <a:p>
            <a:pPr>
              <a:buClr>
                <a:schemeClr val="tx2"/>
              </a:buClr>
              <a:buNone/>
            </a:pPr>
            <a:endParaRPr lang="en-US" sz="1400" dirty="0" smtClean="0"/>
          </a:p>
          <a:p>
            <a:pPr>
              <a:buClr>
                <a:schemeClr val="tx2"/>
              </a:buClr>
              <a:buFont typeface="Wingdings" pitchFamily="2" charset="2"/>
              <a:buChar char="q"/>
            </a:pPr>
            <a:r>
              <a:rPr lang="en-US" dirty="0" smtClean="0"/>
              <a:t>  Expenditures				$   </a:t>
            </a:r>
            <a:r>
              <a:rPr lang="en-US" dirty="0" smtClean="0"/>
              <a:t>679,355</a:t>
            </a:r>
            <a:endParaRPr lang="en-US" dirty="0" smtClean="0"/>
          </a:p>
          <a:p>
            <a:pPr>
              <a:buClr>
                <a:schemeClr val="tx2"/>
              </a:buClr>
              <a:buNone/>
            </a:pPr>
            <a:endParaRPr lang="en-US" sz="1400" dirty="0" smtClean="0"/>
          </a:p>
          <a:p>
            <a:pPr>
              <a:buClr>
                <a:schemeClr val="tx2"/>
              </a:buClr>
              <a:buFont typeface="Wingdings" pitchFamily="2" charset="2"/>
              <a:buChar char="q"/>
            </a:pPr>
            <a:r>
              <a:rPr lang="en-US" dirty="0" smtClean="0"/>
              <a:t>  Ending Fund Balance			$</a:t>
            </a:r>
            <a:r>
              <a:rPr lang="en-US" dirty="0" smtClean="0"/>
              <a:t>3,650,013</a:t>
            </a:r>
            <a:endParaRPr lang="en-US" dirty="0" smtClean="0"/>
          </a:p>
          <a:p>
            <a:pPr>
              <a:buNone/>
            </a:pPr>
            <a:endParaRPr lang="en-US" dirty="0"/>
          </a:p>
        </p:txBody>
      </p:sp>
      <p:sp>
        <p:nvSpPr>
          <p:cNvPr id="4" name="TextBox 3"/>
          <p:cNvSpPr txBox="1"/>
          <p:nvPr/>
        </p:nvSpPr>
        <p:spPr>
          <a:xfrm>
            <a:off x="685800" y="1524000"/>
            <a:ext cx="7467600" cy="1200329"/>
          </a:xfrm>
          <a:prstGeom prst="rect">
            <a:avLst/>
          </a:prstGeom>
          <a:noFill/>
        </p:spPr>
        <p:txBody>
          <a:bodyPr wrap="square" rtlCol="0">
            <a:spAutoFit/>
          </a:bodyPr>
          <a:lstStyle/>
          <a:p>
            <a:r>
              <a:rPr lang="en-US" dirty="0" smtClean="0"/>
              <a:t>This fund is used to replace buses.  Revenue comes from the State (in the form of depreciation payments), interest earned on the investments and the annual levy payments made by the for Co-Op districts.  This fund is fully self-supporting with state depreciation funds.</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Historical Fund Balance Summary</a:t>
            </a:r>
            <a:endParaRPr lang="en-US" dirty="0"/>
          </a:p>
        </p:txBody>
      </p:sp>
      <p:sp>
        <p:nvSpPr>
          <p:cNvPr id="3" name="Content Placeholder 2"/>
          <p:cNvSpPr>
            <a:spLocks noGrp="1"/>
          </p:cNvSpPr>
          <p:nvPr>
            <p:ph sz="quarter" idx="1"/>
          </p:nvPr>
        </p:nvSpPr>
        <p:spPr/>
        <p:txBody>
          <a:bodyPr/>
          <a:lstStyle/>
          <a:p>
            <a:r>
              <a:rPr lang="en-US" dirty="0" smtClean="0"/>
              <a:t>History of total fund balance at year-end and the percentage of budgeted expenditures</a:t>
            </a:r>
          </a:p>
          <a:p>
            <a:pPr marL="0" indent="0">
              <a:buNone/>
            </a:pPr>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4265765033"/>
              </p:ext>
            </p:extLst>
          </p:nvPr>
        </p:nvGraphicFramePr>
        <p:xfrm>
          <a:off x="990600" y="2895600"/>
          <a:ext cx="7391400" cy="3362960"/>
        </p:xfrm>
        <a:graphic>
          <a:graphicData uri="http://schemas.openxmlformats.org/drawingml/2006/table">
            <a:tbl>
              <a:tblPr firstRow="1" bandRow="1">
                <a:tableStyleId>{5C22544A-7EE6-4342-B048-85BDC9FD1C3A}</a:tableStyleId>
              </a:tblPr>
              <a:tblGrid>
                <a:gridCol w="1447800"/>
                <a:gridCol w="1981200"/>
                <a:gridCol w="1905000"/>
                <a:gridCol w="2057400"/>
              </a:tblGrid>
              <a:tr h="396240">
                <a:tc>
                  <a:txBody>
                    <a:bodyPr/>
                    <a:lstStyle/>
                    <a:p>
                      <a:pPr algn="ctr"/>
                      <a:r>
                        <a:rPr lang="en-US" dirty="0" smtClean="0"/>
                        <a:t>Year Ended</a:t>
                      </a:r>
                      <a:endParaRPr lang="en-US" dirty="0"/>
                    </a:p>
                  </a:txBody>
                  <a:tcPr/>
                </a:tc>
                <a:tc>
                  <a:txBody>
                    <a:bodyPr/>
                    <a:lstStyle/>
                    <a:p>
                      <a:pPr algn="ctr"/>
                      <a:r>
                        <a:rPr lang="en-US" dirty="0" smtClean="0"/>
                        <a:t>% of Expenditures</a:t>
                      </a:r>
                      <a:endParaRPr lang="en-US" dirty="0"/>
                    </a:p>
                  </a:txBody>
                  <a:tcPr/>
                </a:tc>
                <a:tc>
                  <a:txBody>
                    <a:bodyPr/>
                    <a:lstStyle/>
                    <a:p>
                      <a:pPr algn="ctr"/>
                      <a:r>
                        <a:rPr lang="en-US" dirty="0" smtClean="0"/>
                        <a:t>Budget</a:t>
                      </a:r>
                      <a:endParaRPr lang="en-US" dirty="0"/>
                    </a:p>
                  </a:txBody>
                  <a:tcPr/>
                </a:tc>
                <a:tc>
                  <a:txBody>
                    <a:bodyPr/>
                    <a:lstStyle/>
                    <a:p>
                      <a:pPr algn="ctr"/>
                      <a:r>
                        <a:rPr lang="en-US" dirty="0" smtClean="0"/>
                        <a:t>Total Fund</a:t>
                      </a:r>
                      <a:r>
                        <a:rPr lang="en-US" baseline="0" dirty="0" smtClean="0"/>
                        <a:t> Balance</a:t>
                      </a:r>
                      <a:endParaRPr lang="en-US" dirty="0"/>
                    </a:p>
                  </a:txBody>
                  <a:tcPr/>
                </a:tc>
              </a:tr>
              <a:tr h="370840">
                <a:tc>
                  <a:txBody>
                    <a:bodyPr/>
                    <a:lstStyle/>
                    <a:p>
                      <a:pPr algn="ctr" fontAlgn="b"/>
                      <a:r>
                        <a:rPr lang="en-US" sz="1200" b="0" i="0" u="none" strike="noStrike" dirty="0">
                          <a:effectLst/>
                          <a:latin typeface="Arial"/>
                        </a:rPr>
                        <a:t>2009</a:t>
                      </a:r>
                    </a:p>
                  </a:txBody>
                  <a:tcPr marL="9525" marR="9525" marT="9525" marB="0" anchor="b"/>
                </a:tc>
                <a:tc>
                  <a:txBody>
                    <a:bodyPr/>
                    <a:lstStyle/>
                    <a:p>
                      <a:pPr algn="ctr" fontAlgn="b"/>
                      <a:r>
                        <a:rPr lang="en-US" sz="1200" b="0" i="0" u="none" strike="noStrike" dirty="0">
                          <a:effectLst/>
                          <a:latin typeface="Arial"/>
                        </a:rPr>
                        <a:t>6.2%</a:t>
                      </a:r>
                    </a:p>
                  </a:txBody>
                  <a:tcPr marL="9525" marR="9525" marT="9525" marB="0" anchor="b"/>
                </a:tc>
                <a:tc>
                  <a:txBody>
                    <a:bodyPr/>
                    <a:lstStyle/>
                    <a:p>
                      <a:pPr algn="r" fontAlgn="b"/>
                      <a:r>
                        <a:rPr lang="en-US" sz="1200" b="0" i="0" u="none" strike="noStrike" dirty="0">
                          <a:effectLst/>
                          <a:latin typeface="Arial"/>
                        </a:rPr>
                        <a:t> $    21,340,015.00 </a:t>
                      </a: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  </a:t>
                      </a:r>
                      <a:r>
                        <a:rPr lang="en-US" sz="1200" b="0" i="0" u="none" strike="noStrike" dirty="0">
                          <a:effectLst/>
                          <a:latin typeface="Arial"/>
                        </a:rPr>
                        <a:t>1,316,966.00 </a:t>
                      </a:r>
                    </a:p>
                  </a:txBody>
                  <a:tcPr marL="9525" marR="9525" marT="9525" marB="0" anchor="b"/>
                </a:tc>
              </a:tr>
              <a:tr h="370840">
                <a:tc>
                  <a:txBody>
                    <a:bodyPr/>
                    <a:lstStyle/>
                    <a:p>
                      <a:pPr algn="ctr" fontAlgn="b"/>
                      <a:r>
                        <a:rPr lang="en-US" sz="1200" b="0" i="0" u="none" strike="noStrike">
                          <a:effectLst/>
                          <a:latin typeface="Arial"/>
                        </a:rPr>
                        <a:t>2010</a:t>
                      </a:r>
                    </a:p>
                  </a:txBody>
                  <a:tcPr marL="9525" marR="9525" marT="9525" marB="0" anchor="b"/>
                </a:tc>
                <a:tc>
                  <a:txBody>
                    <a:bodyPr/>
                    <a:lstStyle/>
                    <a:p>
                      <a:pPr algn="ctr" fontAlgn="b"/>
                      <a:r>
                        <a:rPr lang="en-US" sz="1200" b="0" i="0" u="none" strike="noStrike" dirty="0">
                          <a:effectLst/>
                          <a:latin typeface="Arial"/>
                        </a:rPr>
                        <a:t>8.8%</a:t>
                      </a:r>
                    </a:p>
                  </a:txBody>
                  <a:tcPr marL="9525" marR="9525" marT="9525" marB="0" anchor="b"/>
                </a:tc>
                <a:tc>
                  <a:txBody>
                    <a:bodyPr/>
                    <a:lstStyle/>
                    <a:p>
                      <a:pPr algn="r" fontAlgn="b"/>
                      <a:r>
                        <a:rPr lang="en-US" sz="1200" b="0" i="0" u="none" strike="noStrike" dirty="0">
                          <a:effectLst/>
                          <a:latin typeface="Arial"/>
                        </a:rPr>
                        <a:t> $    20,203,854.00 </a:t>
                      </a: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 </a:t>
                      </a:r>
                      <a:r>
                        <a:rPr lang="en-US" sz="1200" b="0" i="0" u="none" strike="noStrike" dirty="0">
                          <a:effectLst/>
                          <a:latin typeface="Arial"/>
                        </a:rPr>
                        <a:t>1,772,478.00 </a:t>
                      </a:r>
                    </a:p>
                  </a:txBody>
                  <a:tcPr marL="9525" marR="9525" marT="9525" marB="0" anchor="b"/>
                </a:tc>
              </a:tr>
              <a:tr h="370840">
                <a:tc>
                  <a:txBody>
                    <a:bodyPr/>
                    <a:lstStyle/>
                    <a:p>
                      <a:pPr algn="ctr" fontAlgn="b"/>
                      <a:r>
                        <a:rPr lang="en-US" sz="1200" b="0" i="0" u="none" strike="noStrike">
                          <a:effectLst/>
                          <a:latin typeface="Arial"/>
                        </a:rPr>
                        <a:t>2011</a:t>
                      </a:r>
                    </a:p>
                  </a:txBody>
                  <a:tcPr marL="9525" marR="9525" marT="9525" marB="0" anchor="b"/>
                </a:tc>
                <a:tc>
                  <a:txBody>
                    <a:bodyPr/>
                    <a:lstStyle/>
                    <a:p>
                      <a:pPr algn="ctr" fontAlgn="b"/>
                      <a:r>
                        <a:rPr lang="en-US" sz="1200" b="0" i="0" u="none" strike="noStrike" dirty="0">
                          <a:effectLst/>
                          <a:latin typeface="Arial"/>
                        </a:rPr>
                        <a:t>11.8%</a:t>
                      </a:r>
                    </a:p>
                  </a:txBody>
                  <a:tcPr marL="9525" marR="9525" marT="9525" marB="0" anchor="b"/>
                </a:tc>
                <a:tc>
                  <a:txBody>
                    <a:bodyPr/>
                    <a:lstStyle/>
                    <a:p>
                      <a:pPr algn="r" fontAlgn="b"/>
                      <a:r>
                        <a:rPr lang="en-US" sz="1200" b="0" i="0" u="none" strike="noStrike" dirty="0">
                          <a:effectLst/>
                          <a:latin typeface="Arial"/>
                        </a:rPr>
                        <a:t> $    20,707,518.00 </a:t>
                      </a: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2,436,449.00 </a:t>
                      </a:r>
                      <a:endParaRPr lang="en-US" sz="1200" b="0" i="0" u="none" strike="noStrike" dirty="0">
                        <a:effectLst/>
                        <a:latin typeface="Arial"/>
                      </a:endParaRPr>
                    </a:p>
                  </a:txBody>
                  <a:tcPr marL="9525" marR="9525" marT="9525" marB="0" anchor="b"/>
                </a:tc>
              </a:tr>
              <a:tr h="370840">
                <a:tc>
                  <a:txBody>
                    <a:bodyPr/>
                    <a:lstStyle/>
                    <a:p>
                      <a:pPr algn="ctr" fontAlgn="b"/>
                      <a:r>
                        <a:rPr lang="en-US" sz="1200" b="0" i="0" u="none" strike="noStrike">
                          <a:effectLst/>
                          <a:latin typeface="Arial"/>
                        </a:rPr>
                        <a:t>2012</a:t>
                      </a:r>
                    </a:p>
                  </a:txBody>
                  <a:tcPr marL="9525" marR="9525" marT="9525" marB="0" anchor="b"/>
                </a:tc>
                <a:tc>
                  <a:txBody>
                    <a:bodyPr/>
                    <a:lstStyle/>
                    <a:p>
                      <a:pPr algn="ctr" fontAlgn="b"/>
                      <a:r>
                        <a:rPr lang="en-US" sz="1200" b="0" i="0" u="none" strike="noStrike" dirty="0">
                          <a:effectLst/>
                          <a:latin typeface="Arial"/>
                        </a:rPr>
                        <a:t>14.1%</a:t>
                      </a:r>
                    </a:p>
                  </a:txBody>
                  <a:tcPr marL="9525" marR="9525" marT="9525" marB="0" anchor="b"/>
                </a:tc>
                <a:tc>
                  <a:txBody>
                    <a:bodyPr/>
                    <a:lstStyle/>
                    <a:p>
                      <a:pPr algn="r" fontAlgn="b"/>
                      <a:r>
                        <a:rPr lang="en-US" sz="1200" b="0" i="0" u="none" strike="noStrike" dirty="0">
                          <a:effectLst/>
                          <a:latin typeface="Arial"/>
                        </a:rPr>
                        <a:t> $    21,029,248.00 </a:t>
                      </a: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 </a:t>
                      </a:r>
                      <a:r>
                        <a:rPr lang="en-US" sz="1200" b="0" i="0" u="none" strike="noStrike" dirty="0">
                          <a:effectLst/>
                          <a:latin typeface="Arial"/>
                        </a:rPr>
                        <a:t>2,967,227.00 </a:t>
                      </a:r>
                    </a:p>
                  </a:txBody>
                  <a:tcPr marL="9525" marR="9525" marT="9525" marB="0" anchor="b"/>
                </a:tc>
              </a:tr>
              <a:tr h="370840">
                <a:tc>
                  <a:txBody>
                    <a:bodyPr/>
                    <a:lstStyle/>
                    <a:p>
                      <a:pPr algn="ctr" fontAlgn="b"/>
                      <a:r>
                        <a:rPr lang="en-US" sz="1200" b="0" i="0" u="none" strike="noStrike" dirty="0" smtClean="0">
                          <a:effectLst/>
                          <a:latin typeface="Arial"/>
                        </a:rPr>
                        <a:t>2013</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11.8%</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21,251,166.00 </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a:effectLst/>
                          <a:latin typeface="Arial"/>
                        </a:rPr>
                        <a:t> $  </a:t>
                      </a:r>
                      <a:r>
                        <a:rPr lang="en-US" sz="1200" b="0" i="0" u="none" strike="noStrike" dirty="0" smtClean="0">
                          <a:effectLst/>
                          <a:latin typeface="Arial"/>
                        </a:rPr>
                        <a:t> 2,515,483.00 </a:t>
                      </a:r>
                      <a:endParaRPr lang="en-US" sz="1200" b="0" i="0" u="none" strike="noStrike" dirty="0">
                        <a:effectLst/>
                        <a:latin typeface="Arial"/>
                      </a:endParaRPr>
                    </a:p>
                  </a:txBody>
                  <a:tcPr marL="9525" marR="9525" marT="9525" marB="0" anchor="b"/>
                </a:tc>
              </a:tr>
              <a:tr h="370840">
                <a:tc>
                  <a:txBody>
                    <a:bodyPr/>
                    <a:lstStyle/>
                    <a:p>
                      <a:pPr algn="ctr" fontAlgn="b"/>
                      <a:r>
                        <a:rPr lang="en-US" sz="1200" b="0" i="0" u="none" strike="noStrike" dirty="0" smtClean="0">
                          <a:effectLst/>
                          <a:latin typeface="Arial"/>
                        </a:rPr>
                        <a:t>2014</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11.8%</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23,652,108.00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2,785,917.00</a:t>
                      </a:r>
                      <a:endParaRPr lang="en-US" sz="1200" b="0" i="0" u="none" strike="noStrike" dirty="0">
                        <a:effectLst/>
                        <a:latin typeface="Arial"/>
                      </a:endParaRPr>
                    </a:p>
                  </a:txBody>
                  <a:tcPr marL="9525" marR="9525" marT="9525" marB="0" anchor="b"/>
                </a:tc>
              </a:tr>
              <a:tr h="370840">
                <a:tc>
                  <a:txBody>
                    <a:bodyPr/>
                    <a:lstStyle/>
                    <a:p>
                      <a:pPr algn="ctr" fontAlgn="b"/>
                      <a:r>
                        <a:rPr lang="en-US" sz="1200" b="0" i="0" u="none" strike="noStrike" dirty="0" smtClean="0">
                          <a:effectLst/>
                          <a:latin typeface="Arial"/>
                        </a:rPr>
                        <a:t>2015</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11.4</a:t>
                      </a:r>
                      <a:r>
                        <a:rPr lang="en-US" sz="1200" b="0" i="0" u="none" strike="noStrike" dirty="0">
                          <a:effectLst/>
                          <a:latin typeface="Arial"/>
                        </a:rPr>
                        <a:t>%</a:t>
                      </a:r>
                      <a:endParaRPr lang="en-US" sz="1200" b="0" i="0" u="none" strike="noStrike" dirty="0" smtClean="0">
                        <a:effectLst/>
                        <a:latin typeface="Arial"/>
                      </a:endParaRPr>
                    </a:p>
                  </a:txBody>
                  <a:tcPr marL="9525" marR="9525" marT="9525" marB="0" anchor="b"/>
                </a:tc>
                <a:tc>
                  <a:txBody>
                    <a:bodyPr/>
                    <a:lstStyle/>
                    <a:p>
                      <a:pPr algn="r" fontAlgn="b"/>
                      <a:r>
                        <a:rPr lang="en-US" sz="1200" b="0" i="0" u="none" strike="noStrike" dirty="0" smtClean="0">
                          <a:effectLst/>
                          <a:latin typeface="Arial"/>
                        </a:rPr>
                        <a:t>$  25,016,430.00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2,842,390.00</a:t>
                      </a:r>
                      <a:endParaRPr lang="en-US" sz="1200" b="0" i="0" u="none" strike="noStrike" dirty="0">
                        <a:effectLst/>
                        <a:latin typeface="Arial"/>
                      </a:endParaRPr>
                    </a:p>
                  </a:txBody>
                  <a:tcPr marL="9525" marR="9525" marT="9525" marB="0" anchor="b"/>
                </a:tc>
              </a:tr>
              <a:tr h="370840">
                <a:tc>
                  <a:txBody>
                    <a:bodyPr/>
                    <a:lstStyle/>
                    <a:p>
                      <a:pPr algn="ctr" fontAlgn="b"/>
                      <a:r>
                        <a:rPr lang="en-US" sz="1200" b="0" i="0" u="none" strike="noStrike" dirty="0" smtClean="0">
                          <a:effectLst/>
                          <a:latin typeface="Arial"/>
                        </a:rPr>
                        <a:t>2016</a:t>
                      </a:r>
                      <a:endParaRPr lang="en-US" sz="1200" b="0" i="0" u="none" strike="noStrike" dirty="0">
                        <a:effectLst/>
                        <a:latin typeface="Arial"/>
                      </a:endParaRPr>
                    </a:p>
                  </a:txBody>
                  <a:tcPr marL="9525" marR="9525" marT="9525" marB="0" anchor="b"/>
                </a:tc>
                <a:tc>
                  <a:txBody>
                    <a:bodyPr/>
                    <a:lstStyle/>
                    <a:p>
                      <a:pPr algn="ctr" fontAlgn="b"/>
                      <a:r>
                        <a:rPr lang="en-US" sz="1200" b="0" i="0" u="none" strike="noStrike" dirty="0" smtClean="0">
                          <a:effectLst/>
                          <a:latin typeface="Arial"/>
                        </a:rPr>
                        <a:t> 9.5%</a:t>
                      </a:r>
                    </a:p>
                  </a:txBody>
                  <a:tcPr marL="9525" marR="9525" marT="9525" marB="0" anchor="b"/>
                </a:tc>
                <a:tc>
                  <a:txBody>
                    <a:bodyPr/>
                    <a:lstStyle/>
                    <a:p>
                      <a:pPr algn="r" fontAlgn="b"/>
                      <a:r>
                        <a:rPr lang="en-US" sz="1200" b="0" i="0" u="none" strike="noStrike" dirty="0" smtClean="0">
                          <a:effectLst/>
                          <a:latin typeface="Arial"/>
                        </a:rPr>
                        <a:t>$  28,233,915.00</a:t>
                      </a:r>
                      <a:endParaRPr lang="en-US" sz="1200" b="0" i="0" u="none" strike="noStrike" dirty="0">
                        <a:effectLst/>
                        <a:latin typeface="Arial"/>
                      </a:endParaRPr>
                    </a:p>
                  </a:txBody>
                  <a:tcPr marL="9525" marR="9525" marT="9525" marB="0" anchor="b"/>
                </a:tc>
                <a:tc>
                  <a:txBody>
                    <a:bodyPr/>
                    <a:lstStyle/>
                    <a:p>
                      <a:pPr algn="r" fontAlgn="b"/>
                      <a:r>
                        <a:rPr lang="en-US" sz="1200" b="0" i="0" u="none" strike="noStrike" dirty="0" smtClean="0">
                          <a:effectLst/>
                          <a:latin typeface="Arial"/>
                        </a:rPr>
                        <a:t>$  2,676,560.00</a:t>
                      </a:r>
                      <a:endParaRPr lang="en-US" sz="1200" b="0" i="0" u="none" strike="noStrike" dirty="0">
                        <a:effectLst/>
                        <a:latin typeface="Arial"/>
                      </a:endParaRPr>
                    </a:p>
                  </a:txBody>
                  <a:tcPr marL="9525" marR="9525" marT="9525" marB="0" anchor="b"/>
                </a:tc>
              </a:tr>
            </a:tbl>
          </a:graphicData>
        </a:graphic>
      </p:graphicFrame>
    </p:spTree>
    <p:extLst>
      <p:ext uri="{BB962C8B-B14F-4D97-AF65-F5344CB8AC3E}">
        <p14:creationId xmlns:p14="http://schemas.microsoft.com/office/powerpoint/2010/main" val="6761899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Fund Balance/Enrollment</a:t>
            </a:r>
            <a:endParaRPr lang="en-US" dirty="0"/>
          </a:p>
        </p:txBody>
      </p:sp>
      <p:graphicFrame>
        <p:nvGraphicFramePr>
          <p:cNvPr id="5" name="Content Placeholder 4"/>
          <p:cNvGraphicFramePr>
            <a:graphicFrameLocks noGrp="1"/>
          </p:cNvGraphicFramePr>
          <p:nvPr>
            <p:ph sz="quarter" idx="1"/>
            <p:extLst>
              <p:ext uri="{D42A27DB-BD31-4B8C-83A1-F6EECF244321}">
                <p14:modId xmlns:p14="http://schemas.microsoft.com/office/powerpoint/2010/main" val="1650923688"/>
              </p:ext>
            </p:extLst>
          </p:nvPr>
        </p:nvGraphicFramePr>
        <p:xfrm>
          <a:off x="457200" y="1828800"/>
          <a:ext cx="7620000" cy="4658360"/>
        </p:xfrm>
        <a:graphic>
          <a:graphicData uri="http://schemas.openxmlformats.org/drawingml/2006/table">
            <a:tbl>
              <a:tblPr firstRow="1" bandRow="1">
                <a:tableStyleId>{5C22544A-7EE6-4342-B048-85BDC9FD1C3A}</a:tableStyleId>
              </a:tblPr>
              <a:tblGrid>
                <a:gridCol w="2667000"/>
                <a:gridCol w="2413000"/>
                <a:gridCol w="2540000"/>
              </a:tblGrid>
              <a:tr h="370840">
                <a:tc>
                  <a:txBody>
                    <a:bodyPr/>
                    <a:lstStyle/>
                    <a:p>
                      <a:endParaRPr lang="en-US" dirty="0"/>
                    </a:p>
                  </a:txBody>
                  <a:tcPr/>
                </a:tc>
                <a:tc>
                  <a:txBody>
                    <a:bodyPr/>
                    <a:lstStyle/>
                    <a:p>
                      <a:r>
                        <a:rPr lang="en-US" dirty="0" smtClean="0"/>
                        <a:t>August 31, 2016</a:t>
                      </a:r>
                      <a:endParaRPr lang="en-US" dirty="0"/>
                    </a:p>
                  </a:txBody>
                  <a:tcPr/>
                </a:tc>
                <a:tc>
                  <a:txBody>
                    <a:bodyPr/>
                    <a:lstStyle/>
                    <a:p>
                      <a:r>
                        <a:rPr lang="en-US" dirty="0" smtClean="0"/>
                        <a:t>August 31, 2015</a:t>
                      </a:r>
                      <a:endParaRPr lang="en-US" dirty="0"/>
                    </a:p>
                  </a:txBody>
                  <a:tcPr/>
                </a:tc>
              </a:tr>
              <a:tr h="370840">
                <a:tc>
                  <a:txBody>
                    <a:bodyPr/>
                    <a:lstStyle/>
                    <a:p>
                      <a:r>
                        <a:rPr lang="en-US" dirty="0" smtClean="0"/>
                        <a:t>Total Ending Fund Balance</a:t>
                      </a:r>
                      <a:endParaRPr lang="en-US" dirty="0"/>
                    </a:p>
                  </a:txBody>
                  <a:tcPr/>
                </a:tc>
                <a:tc>
                  <a:txBody>
                    <a:bodyPr/>
                    <a:lstStyle/>
                    <a:p>
                      <a:pPr algn="ctr"/>
                      <a:r>
                        <a:rPr lang="en-US" dirty="0" smtClean="0"/>
                        <a:t>$2,676,560</a:t>
                      </a:r>
                      <a:endParaRPr lang="en-US" dirty="0"/>
                    </a:p>
                  </a:txBody>
                  <a:tcPr/>
                </a:tc>
                <a:tc>
                  <a:txBody>
                    <a:bodyPr/>
                    <a:lstStyle/>
                    <a:p>
                      <a:pPr algn="ctr"/>
                      <a:r>
                        <a:rPr lang="en-US" dirty="0" smtClean="0"/>
                        <a:t>$2,842,390</a:t>
                      </a:r>
                      <a:endParaRPr lang="en-US" dirty="0"/>
                    </a:p>
                  </a:txBody>
                  <a:tcPr/>
                </a:tc>
              </a:tr>
              <a:tr h="370840">
                <a:tc>
                  <a:txBody>
                    <a:bodyPr/>
                    <a:lstStyle/>
                    <a:p>
                      <a:r>
                        <a:rPr lang="en-US" sz="1400" dirty="0" smtClean="0"/>
                        <a:t>     Restricted for </a:t>
                      </a:r>
                      <a:r>
                        <a:rPr lang="en-US" sz="1400" dirty="0" err="1" smtClean="0"/>
                        <a:t>Pgm</a:t>
                      </a:r>
                      <a:r>
                        <a:rPr lang="en-US" sz="1400" dirty="0" smtClean="0"/>
                        <a:t> Carryover</a:t>
                      </a:r>
                      <a:endParaRPr lang="en-US" sz="1400" dirty="0"/>
                    </a:p>
                  </a:txBody>
                  <a:tcPr/>
                </a:tc>
                <a:tc>
                  <a:txBody>
                    <a:bodyPr/>
                    <a:lstStyle/>
                    <a:p>
                      <a:pPr algn="ctr"/>
                      <a:r>
                        <a:rPr lang="en-US" dirty="0" smtClean="0"/>
                        <a:t>$     54,349</a:t>
                      </a:r>
                      <a:endParaRPr lang="en-US" dirty="0"/>
                    </a:p>
                  </a:txBody>
                  <a:tcPr/>
                </a:tc>
                <a:tc>
                  <a:txBody>
                    <a:bodyPr/>
                    <a:lstStyle/>
                    <a:p>
                      <a:pPr algn="ctr"/>
                      <a:r>
                        <a:rPr lang="en-US" dirty="0" smtClean="0"/>
                        <a:t>$      8,514</a:t>
                      </a:r>
                      <a:endParaRPr lang="en-US" dirty="0"/>
                    </a:p>
                  </a:txBody>
                  <a:tcPr/>
                </a:tc>
              </a:tr>
              <a:tr h="370840">
                <a:tc>
                  <a:txBody>
                    <a:bodyPr/>
                    <a:lstStyle/>
                    <a:p>
                      <a:r>
                        <a:rPr lang="en-US" dirty="0" smtClean="0"/>
                        <a:t>    </a:t>
                      </a:r>
                      <a:r>
                        <a:rPr lang="en-US" sz="1400" dirty="0" err="1" smtClean="0"/>
                        <a:t>Nonspendable</a:t>
                      </a:r>
                      <a:r>
                        <a:rPr lang="en-US" sz="1400" dirty="0" smtClean="0"/>
                        <a:t> for Prepaid</a:t>
                      </a:r>
                      <a:r>
                        <a:rPr lang="en-US" sz="1400" baseline="0" dirty="0" smtClean="0"/>
                        <a:t> </a:t>
                      </a:r>
                      <a:r>
                        <a:rPr lang="en-US" sz="1400" baseline="0" dirty="0" err="1" smtClean="0"/>
                        <a:t>Exp</a:t>
                      </a:r>
                      <a:endParaRPr lang="en-US" sz="1400" dirty="0"/>
                    </a:p>
                  </a:txBody>
                  <a:tcPr/>
                </a:tc>
                <a:tc>
                  <a:txBody>
                    <a:bodyPr/>
                    <a:lstStyle/>
                    <a:p>
                      <a:pPr algn="ctr"/>
                      <a:r>
                        <a:rPr lang="en-US" dirty="0" smtClean="0"/>
                        <a:t>$   160,483</a:t>
                      </a:r>
                      <a:endParaRPr lang="en-US" dirty="0"/>
                    </a:p>
                  </a:txBody>
                  <a:tcPr/>
                </a:tc>
                <a:tc>
                  <a:txBody>
                    <a:bodyPr/>
                    <a:lstStyle/>
                    <a:p>
                      <a:pPr algn="ctr"/>
                      <a:r>
                        <a:rPr lang="en-US" dirty="0" smtClean="0"/>
                        <a:t>$   220,992</a:t>
                      </a:r>
                      <a:endParaRPr lang="en-US" dirty="0"/>
                    </a:p>
                  </a:txBody>
                  <a:tcPr/>
                </a:tc>
              </a:tr>
              <a:tr h="370840">
                <a:tc>
                  <a:txBody>
                    <a:bodyPr/>
                    <a:lstStyle/>
                    <a:p>
                      <a:r>
                        <a:rPr lang="en-US" dirty="0" smtClean="0"/>
                        <a:t>    </a:t>
                      </a:r>
                      <a:r>
                        <a:rPr lang="en-US" sz="1400" dirty="0" smtClean="0"/>
                        <a:t>Assigned</a:t>
                      </a:r>
                      <a:r>
                        <a:rPr lang="en-US" sz="1400" baseline="0" dirty="0" smtClean="0"/>
                        <a:t> for Building/</a:t>
                      </a:r>
                      <a:r>
                        <a:rPr lang="en-US" sz="1400" baseline="0" dirty="0" err="1" smtClean="0"/>
                        <a:t>Dept</a:t>
                      </a:r>
                      <a:r>
                        <a:rPr lang="en-US" sz="1400" baseline="0" dirty="0" smtClean="0"/>
                        <a:t> CO</a:t>
                      </a:r>
                      <a:endParaRPr lang="en-US" sz="1400" dirty="0"/>
                    </a:p>
                  </a:txBody>
                  <a:tcPr/>
                </a:tc>
                <a:tc>
                  <a:txBody>
                    <a:bodyPr/>
                    <a:lstStyle/>
                    <a:p>
                      <a:pPr algn="ctr"/>
                      <a:r>
                        <a:rPr lang="en-US" dirty="0" smtClean="0"/>
                        <a:t>$ </a:t>
                      </a:r>
                      <a:r>
                        <a:rPr lang="en-US" baseline="0" dirty="0" smtClean="0"/>
                        <a:t>   </a:t>
                      </a:r>
                      <a:r>
                        <a:rPr lang="en-US" dirty="0" smtClean="0"/>
                        <a:t> 98,980</a:t>
                      </a:r>
                      <a:endParaRPr lang="en-US" dirty="0"/>
                    </a:p>
                  </a:txBody>
                  <a:tcPr/>
                </a:tc>
                <a:tc>
                  <a:txBody>
                    <a:bodyPr/>
                    <a:lstStyle/>
                    <a:p>
                      <a:pPr algn="ctr"/>
                      <a:r>
                        <a:rPr lang="en-US" dirty="0" smtClean="0"/>
                        <a:t>$ </a:t>
                      </a:r>
                      <a:r>
                        <a:rPr lang="en-US" baseline="0" dirty="0" smtClean="0"/>
                        <a:t>   </a:t>
                      </a:r>
                      <a:r>
                        <a:rPr lang="en-US" dirty="0" smtClean="0"/>
                        <a:t> 78,758</a:t>
                      </a:r>
                      <a:endParaRPr lang="en-US" dirty="0"/>
                    </a:p>
                  </a:txBody>
                  <a:tcPr/>
                </a:tc>
              </a:tr>
              <a:tr h="370840">
                <a:tc>
                  <a:txBody>
                    <a:bodyPr/>
                    <a:lstStyle/>
                    <a:p>
                      <a:r>
                        <a:rPr lang="en-US" dirty="0" smtClean="0"/>
                        <a:t>Unassigned</a:t>
                      </a:r>
                      <a:r>
                        <a:rPr lang="en-US" baseline="0" dirty="0" smtClean="0"/>
                        <a:t> Fund Balance</a:t>
                      </a:r>
                      <a:endParaRPr lang="en-US" dirty="0"/>
                    </a:p>
                  </a:txBody>
                  <a:tcPr/>
                </a:tc>
                <a:tc>
                  <a:txBody>
                    <a:bodyPr/>
                    <a:lstStyle/>
                    <a:p>
                      <a:pPr algn="ctr"/>
                      <a:r>
                        <a:rPr lang="en-US" dirty="0" smtClean="0"/>
                        <a:t>$2,362,748</a:t>
                      </a:r>
                      <a:endParaRPr lang="en-US" dirty="0"/>
                    </a:p>
                  </a:txBody>
                  <a:tcPr/>
                </a:tc>
                <a:tc>
                  <a:txBody>
                    <a:bodyPr/>
                    <a:lstStyle/>
                    <a:p>
                      <a:pPr algn="ctr"/>
                      <a:r>
                        <a:rPr lang="en-US" dirty="0" smtClean="0"/>
                        <a:t>$2,534,125</a:t>
                      </a:r>
                      <a:endParaRPr lang="en-US" dirty="0"/>
                    </a:p>
                  </a:txBody>
                  <a:tcPr/>
                </a:tc>
              </a:tr>
              <a:tr h="370840">
                <a:tc>
                  <a:txBody>
                    <a:bodyPr/>
                    <a:lstStyle/>
                    <a:p>
                      <a:pPr algn="l"/>
                      <a:r>
                        <a:rPr lang="en-US" sz="1600" baseline="0" dirty="0" smtClean="0"/>
                        <a:t>Unreserved FB Decrease from                                                      14-15 to 15-16</a:t>
                      </a:r>
                      <a:endParaRPr lang="en-US" sz="1600" dirty="0"/>
                    </a:p>
                  </a:txBody>
                  <a:tcPr/>
                </a:tc>
                <a:tc>
                  <a:txBody>
                    <a:bodyPr/>
                    <a:lstStyle/>
                    <a:p>
                      <a:pPr algn="ctr"/>
                      <a:r>
                        <a:rPr lang="en-US" dirty="0" smtClean="0"/>
                        <a:t>$  (171,377)</a:t>
                      </a:r>
                      <a:endParaRPr lang="en-US" dirty="0"/>
                    </a:p>
                  </a:txBody>
                  <a:tcPr/>
                </a:tc>
                <a:tc>
                  <a:txBody>
                    <a:bodyPr/>
                    <a:lstStyle/>
                    <a:p>
                      <a:pPr algn="ctr"/>
                      <a:r>
                        <a:rPr lang="en-US" dirty="0" smtClean="0"/>
                        <a:t>$   103,923</a:t>
                      </a:r>
                      <a:endParaRPr lang="en-US" dirty="0"/>
                    </a:p>
                  </a:txBody>
                  <a:tcPr/>
                </a:tc>
              </a:tr>
              <a:tr h="370840">
                <a:tc>
                  <a:txBody>
                    <a:bodyPr/>
                    <a:lstStyle/>
                    <a:p>
                      <a:endParaRPr lang="en-US" sz="1600" dirty="0"/>
                    </a:p>
                  </a:txBody>
                  <a:tcPr/>
                </a:tc>
                <a:tc>
                  <a:txBody>
                    <a:bodyPr/>
                    <a:lstStyle/>
                    <a:p>
                      <a:endParaRPr lang="en-US" dirty="0"/>
                    </a:p>
                  </a:txBody>
                  <a:tcPr/>
                </a:tc>
                <a:tc>
                  <a:txBody>
                    <a:bodyPr/>
                    <a:lstStyle/>
                    <a:p>
                      <a:endParaRPr lang="en-US" dirty="0"/>
                    </a:p>
                  </a:txBody>
                  <a:tcPr/>
                </a:tc>
              </a:tr>
              <a:tr h="370840">
                <a:tc>
                  <a:txBody>
                    <a:bodyPr/>
                    <a:lstStyle/>
                    <a:p>
                      <a:r>
                        <a:rPr lang="en-US" sz="1600" baseline="0" dirty="0" smtClean="0"/>
                        <a:t> BUDGETED ENROLLMENT</a:t>
                      </a:r>
                      <a:endParaRPr lang="en-US" sz="1600" dirty="0"/>
                    </a:p>
                  </a:txBody>
                  <a:tcPr/>
                </a:tc>
                <a:tc>
                  <a:txBody>
                    <a:bodyPr/>
                    <a:lstStyle/>
                    <a:p>
                      <a:pPr algn="ctr"/>
                      <a:r>
                        <a:rPr lang="en-US" dirty="0" smtClean="0"/>
                        <a:t>2,175</a:t>
                      </a:r>
                      <a:endParaRPr lang="en-US" dirty="0"/>
                    </a:p>
                  </a:txBody>
                  <a:tcPr/>
                </a:tc>
                <a:tc>
                  <a:txBody>
                    <a:bodyPr/>
                    <a:lstStyle/>
                    <a:p>
                      <a:pPr algn="ctr"/>
                      <a:r>
                        <a:rPr lang="en-US" dirty="0" smtClean="0"/>
                        <a:t>2,127</a:t>
                      </a:r>
                      <a:endParaRPr lang="en-US" dirty="0"/>
                    </a:p>
                  </a:txBody>
                  <a:tcPr/>
                </a:tc>
              </a:tr>
              <a:tr h="370840">
                <a:tc>
                  <a:txBody>
                    <a:bodyPr/>
                    <a:lstStyle/>
                    <a:p>
                      <a:r>
                        <a:rPr lang="en-US" sz="1600" dirty="0" smtClean="0"/>
                        <a:t>ACTUAL ENROLLMENT</a:t>
                      </a:r>
                      <a:endParaRPr lang="en-US" sz="1600" dirty="0"/>
                    </a:p>
                  </a:txBody>
                  <a:tcPr/>
                </a:tc>
                <a:tc>
                  <a:txBody>
                    <a:bodyPr/>
                    <a:lstStyle/>
                    <a:p>
                      <a:pPr algn="ctr"/>
                      <a:r>
                        <a:rPr lang="en-US" dirty="0" smtClean="0"/>
                        <a:t>2,223.66</a:t>
                      </a:r>
                      <a:endParaRPr lang="en-US" dirty="0"/>
                    </a:p>
                  </a:txBody>
                  <a:tcPr/>
                </a:tc>
                <a:tc>
                  <a:txBody>
                    <a:bodyPr/>
                    <a:lstStyle/>
                    <a:p>
                      <a:pPr algn="ctr"/>
                      <a:r>
                        <a:rPr lang="en-US" dirty="0" smtClean="0"/>
                        <a:t>2,151.93</a:t>
                      </a:r>
                      <a:endParaRPr lang="en-US" dirty="0"/>
                    </a:p>
                  </a:txBody>
                  <a:tcPr/>
                </a:tc>
              </a:tr>
              <a:tr h="370840">
                <a:tc>
                  <a:txBody>
                    <a:bodyPr/>
                    <a:lstStyle/>
                    <a:p>
                      <a:r>
                        <a:rPr lang="en-US" sz="1600" dirty="0" smtClean="0"/>
                        <a:t>Budgeted</a:t>
                      </a:r>
                      <a:r>
                        <a:rPr lang="en-US" sz="1600" baseline="0" dirty="0" smtClean="0"/>
                        <a:t> </a:t>
                      </a:r>
                      <a:r>
                        <a:rPr lang="en-US" sz="1600" baseline="0" dirty="0" err="1" smtClean="0"/>
                        <a:t>Inc</a:t>
                      </a:r>
                      <a:r>
                        <a:rPr lang="en-US" sz="1600" baseline="0" dirty="0" smtClean="0"/>
                        <a:t>/(Dec) in FB</a:t>
                      </a:r>
                      <a:endParaRPr lang="en-US" sz="1600" dirty="0"/>
                    </a:p>
                  </a:txBody>
                  <a:tcPr/>
                </a:tc>
                <a:tc>
                  <a:txBody>
                    <a:bodyPr/>
                    <a:lstStyle/>
                    <a:p>
                      <a:pPr algn="ctr"/>
                      <a:r>
                        <a:rPr lang="en-US" dirty="0" smtClean="0"/>
                        <a:t>$  (118,359)</a:t>
                      </a:r>
                      <a:endParaRPr lang="en-US" dirty="0"/>
                    </a:p>
                  </a:txBody>
                  <a:tcPr/>
                </a:tc>
                <a:tc>
                  <a:txBody>
                    <a:bodyPr/>
                    <a:lstStyle/>
                    <a:p>
                      <a:pPr algn="ctr"/>
                      <a:r>
                        <a:rPr lang="en-US" dirty="0" smtClean="0"/>
                        <a:t>$           0</a:t>
                      </a:r>
                      <a:endParaRPr lang="en-US" dirty="0"/>
                    </a:p>
                  </a:txBody>
                  <a:tcPr/>
                </a:tc>
              </a:tr>
              <a:tr h="370840">
                <a:tc>
                  <a:txBody>
                    <a:bodyPr/>
                    <a:lstStyle/>
                    <a:p>
                      <a:r>
                        <a:rPr lang="en-US" sz="1600" dirty="0" smtClean="0"/>
                        <a:t>Actual </a:t>
                      </a:r>
                      <a:r>
                        <a:rPr lang="en-US" sz="1600" dirty="0" err="1" smtClean="0"/>
                        <a:t>Inc</a:t>
                      </a:r>
                      <a:r>
                        <a:rPr lang="en-US" sz="1600" dirty="0" smtClean="0"/>
                        <a:t>/(Dec) in FB</a:t>
                      </a:r>
                      <a:endParaRPr lang="en-US" sz="1600" dirty="0"/>
                    </a:p>
                  </a:txBody>
                  <a:tcPr/>
                </a:tc>
                <a:tc>
                  <a:txBody>
                    <a:bodyPr/>
                    <a:lstStyle/>
                    <a:p>
                      <a:pPr algn="ctr"/>
                      <a:r>
                        <a:rPr lang="en-US" dirty="0" smtClean="0"/>
                        <a:t>$  (165,830)</a:t>
                      </a:r>
                      <a:endParaRPr lang="en-US" dirty="0"/>
                    </a:p>
                  </a:txBody>
                  <a:tcPr/>
                </a:tc>
                <a:tc>
                  <a:txBody>
                    <a:bodyPr/>
                    <a:lstStyle/>
                    <a:p>
                      <a:pPr algn="ctr"/>
                      <a:r>
                        <a:rPr lang="en-US" dirty="0" smtClean="0"/>
                        <a:t>$  56,500</a:t>
                      </a:r>
                      <a:endParaRPr lang="en-US" dirty="0"/>
                    </a:p>
                  </a:txBody>
                  <a:tcPr/>
                </a:tc>
              </a:tr>
            </a:tbl>
          </a:graphicData>
        </a:graphic>
      </p:graphicFrame>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12648" y="228600"/>
            <a:ext cx="8153400" cy="533400"/>
          </a:xfrm>
        </p:spPr>
        <p:txBody>
          <a:bodyPr>
            <a:normAutofit/>
          </a:bodyPr>
          <a:lstStyle/>
          <a:p>
            <a:r>
              <a:rPr lang="en-US" sz="2800" dirty="0" smtClean="0"/>
              <a:t>Unbudgeted Items Directly Affecting Total Fund Balance</a:t>
            </a:r>
            <a:endParaRPr lang="en-US" sz="2800" dirty="0"/>
          </a:p>
        </p:txBody>
      </p:sp>
      <p:graphicFrame>
        <p:nvGraphicFramePr>
          <p:cNvPr id="5" name="Content Placeholder 4"/>
          <p:cNvGraphicFramePr>
            <a:graphicFrameLocks noGrp="1"/>
          </p:cNvGraphicFramePr>
          <p:nvPr>
            <p:ph sz="quarter" idx="1"/>
            <p:extLst>
              <p:ext uri="{D42A27DB-BD31-4B8C-83A1-F6EECF244321}">
                <p14:modId xmlns:p14="http://schemas.microsoft.com/office/powerpoint/2010/main" val="3273890870"/>
              </p:ext>
            </p:extLst>
          </p:nvPr>
        </p:nvGraphicFramePr>
        <p:xfrm>
          <a:off x="457200" y="1676401"/>
          <a:ext cx="8077200" cy="4628107"/>
        </p:xfrm>
        <a:graphic>
          <a:graphicData uri="http://schemas.openxmlformats.org/drawingml/2006/table">
            <a:tbl>
              <a:tblPr firstRow="1" bandRow="1">
                <a:tableStyleId>{5C22544A-7EE6-4342-B048-85BDC9FD1C3A}</a:tableStyleId>
              </a:tblPr>
              <a:tblGrid>
                <a:gridCol w="5758003"/>
                <a:gridCol w="2319197"/>
              </a:tblGrid>
              <a:tr h="343320">
                <a:tc>
                  <a:txBody>
                    <a:bodyPr/>
                    <a:lstStyle/>
                    <a:p>
                      <a:r>
                        <a:rPr lang="en-US" sz="1200" dirty="0" smtClean="0"/>
                        <a:t>Item/Description</a:t>
                      </a:r>
                      <a:endParaRPr lang="en-US" sz="1200" dirty="0"/>
                    </a:p>
                  </a:txBody>
                  <a:tcPr/>
                </a:tc>
                <a:tc>
                  <a:txBody>
                    <a:bodyPr/>
                    <a:lstStyle/>
                    <a:p>
                      <a:endParaRPr lang="en-US" sz="1200" dirty="0"/>
                    </a:p>
                  </a:txBody>
                  <a:tcPr/>
                </a:tc>
              </a:tr>
              <a:tr h="286100">
                <a:tc>
                  <a:txBody>
                    <a:bodyPr/>
                    <a:lstStyle/>
                    <a:p>
                      <a:r>
                        <a:rPr lang="en-US" sz="1200" b="0" baseline="0" dirty="0" smtClean="0"/>
                        <a:t>WPS Principal (Jan-June) not Budgeted</a:t>
                      </a:r>
                      <a:endParaRPr lang="en-US" sz="1200" b="0" dirty="0"/>
                    </a:p>
                  </a:txBody>
                  <a:tcPr/>
                </a:tc>
                <a:tc>
                  <a:txBody>
                    <a:bodyPr/>
                    <a:lstStyle/>
                    <a:p>
                      <a:pPr algn="ctr"/>
                      <a:r>
                        <a:rPr lang="en-US" sz="1200" dirty="0" smtClean="0"/>
                        <a:t>($  52,000)</a:t>
                      </a:r>
                      <a:endParaRPr lang="en-US" sz="1200" dirty="0"/>
                    </a:p>
                  </a:txBody>
                  <a:tcPr/>
                </a:tc>
              </a:tr>
              <a:tr h="286100">
                <a:tc>
                  <a:txBody>
                    <a:bodyPr/>
                    <a:lstStyle/>
                    <a:p>
                      <a:r>
                        <a:rPr lang="en-US" sz="1200" b="0" dirty="0" smtClean="0"/>
                        <a:t>Unbudgeted </a:t>
                      </a:r>
                      <a:r>
                        <a:rPr lang="en-US" sz="1200" b="0" baseline="0" dirty="0" smtClean="0"/>
                        <a:t>Costs to Furnish/Convert Elementary Classrooms</a:t>
                      </a:r>
                      <a:endParaRPr lang="en-US" sz="1200" b="0" dirty="0"/>
                    </a:p>
                  </a:txBody>
                  <a:tcPr/>
                </a:tc>
                <a:tc>
                  <a:txBody>
                    <a:bodyPr/>
                    <a:lstStyle/>
                    <a:p>
                      <a:pPr algn="ctr"/>
                      <a:r>
                        <a:rPr lang="en-US" sz="1200" dirty="0" smtClean="0"/>
                        <a:t>($  35,000)</a:t>
                      </a:r>
                      <a:endParaRPr lang="en-US" sz="1200" dirty="0"/>
                    </a:p>
                  </a:txBody>
                  <a:tcPr/>
                </a:tc>
              </a:tr>
              <a:tr h="365777">
                <a:tc>
                  <a:txBody>
                    <a:bodyPr/>
                    <a:lstStyle/>
                    <a:p>
                      <a:r>
                        <a:rPr lang="en-US" sz="1200" b="0" dirty="0" err="1" smtClean="0"/>
                        <a:t>Underbudgeted</a:t>
                      </a:r>
                      <a:r>
                        <a:rPr lang="en-US" sz="1200" b="0" baseline="0" dirty="0" smtClean="0"/>
                        <a:t> Certificated and Classified Subs</a:t>
                      </a:r>
                      <a:endParaRPr lang="en-US" sz="1200" b="0" dirty="0"/>
                    </a:p>
                  </a:txBody>
                  <a:tcPr/>
                </a:tc>
                <a:tc>
                  <a:txBody>
                    <a:bodyPr/>
                    <a:lstStyle/>
                    <a:p>
                      <a:pPr algn="ctr"/>
                      <a:r>
                        <a:rPr lang="en-US" sz="1200" dirty="0" smtClean="0"/>
                        <a:t>($  65,000)</a:t>
                      </a:r>
                      <a:endParaRPr lang="en-US" sz="1200" dirty="0"/>
                    </a:p>
                  </a:txBody>
                  <a:tcPr/>
                </a:tc>
              </a:tr>
              <a:tr h="286100">
                <a:tc>
                  <a:txBody>
                    <a:bodyPr/>
                    <a:lstStyle/>
                    <a:p>
                      <a:r>
                        <a:rPr lang="en-US" sz="1200" b="0" dirty="0" smtClean="0"/>
                        <a:t>Unbudgeted Classified Staff (Paraprofessionals,</a:t>
                      </a:r>
                      <a:r>
                        <a:rPr lang="en-US" sz="1200" b="0" baseline="0" dirty="0" smtClean="0"/>
                        <a:t> Maintenance and HR)</a:t>
                      </a:r>
                      <a:endParaRPr lang="en-US" sz="1200" b="0" dirty="0"/>
                    </a:p>
                  </a:txBody>
                  <a:tcPr/>
                </a:tc>
                <a:tc>
                  <a:txBody>
                    <a:bodyPr/>
                    <a:lstStyle/>
                    <a:p>
                      <a:pPr algn="ctr"/>
                      <a:r>
                        <a:rPr lang="en-US" sz="1200" dirty="0" smtClean="0"/>
                        <a:t>($  60,000)</a:t>
                      </a:r>
                      <a:endParaRPr lang="en-US" sz="1200" dirty="0"/>
                    </a:p>
                  </a:txBody>
                  <a:tcPr/>
                </a:tc>
              </a:tr>
              <a:tr h="286100">
                <a:tc>
                  <a:txBody>
                    <a:bodyPr/>
                    <a:lstStyle/>
                    <a:p>
                      <a:r>
                        <a:rPr lang="en-US" sz="1200" b="0" dirty="0" err="1" smtClean="0"/>
                        <a:t>Under</a:t>
                      </a:r>
                      <a:r>
                        <a:rPr lang="en-US" sz="1200" b="0" baseline="0" dirty="0" err="1" smtClean="0"/>
                        <a:t>budgeted</a:t>
                      </a:r>
                      <a:r>
                        <a:rPr lang="en-US" sz="1200" b="0" baseline="0" dirty="0" smtClean="0"/>
                        <a:t> Classified Overtime and Extra Time</a:t>
                      </a:r>
                      <a:endParaRPr lang="en-US" sz="1200" b="0" dirty="0"/>
                    </a:p>
                  </a:txBody>
                  <a:tcPr/>
                </a:tc>
                <a:tc>
                  <a:txBody>
                    <a:bodyPr/>
                    <a:lstStyle/>
                    <a:p>
                      <a:pPr algn="ctr"/>
                      <a:r>
                        <a:rPr lang="en-US" sz="1200" dirty="0" smtClean="0"/>
                        <a:t>($100,000)</a:t>
                      </a:r>
                      <a:endParaRPr lang="en-US" sz="1200" dirty="0"/>
                    </a:p>
                  </a:txBody>
                  <a:tcPr/>
                </a:tc>
              </a:tr>
              <a:tr h="286100">
                <a:tc>
                  <a:txBody>
                    <a:bodyPr/>
                    <a:lstStyle/>
                    <a:p>
                      <a:r>
                        <a:rPr lang="en-US" sz="1200" b="0" dirty="0" smtClean="0"/>
                        <a:t>Additional Transfer to CPF for KWRL Roof/Parking Lot</a:t>
                      </a:r>
                      <a:endParaRPr lang="en-US" sz="1200" b="0" dirty="0"/>
                    </a:p>
                  </a:txBody>
                  <a:tcPr/>
                </a:tc>
                <a:tc>
                  <a:txBody>
                    <a:bodyPr/>
                    <a:lstStyle/>
                    <a:p>
                      <a:pPr algn="ctr"/>
                      <a:r>
                        <a:rPr lang="en-US" sz="1200" dirty="0" smtClean="0"/>
                        <a:t>($173,000)</a:t>
                      </a:r>
                      <a:endParaRPr lang="en-US" sz="1200" dirty="0"/>
                    </a:p>
                  </a:txBody>
                  <a:tcPr/>
                </a:tc>
              </a:tr>
              <a:tr h="286100">
                <a:tc>
                  <a:txBody>
                    <a:bodyPr/>
                    <a:lstStyle/>
                    <a:p>
                      <a:r>
                        <a:rPr lang="en-US" sz="1200" b="0" dirty="0" smtClean="0"/>
                        <a:t>Unbudgeted</a:t>
                      </a:r>
                      <a:r>
                        <a:rPr lang="en-US" sz="1200" b="0" baseline="0" dirty="0" smtClean="0"/>
                        <a:t> Maintenance (Roof/Carpet/Floors)</a:t>
                      </a:r>
                      <a:endParaRPr lang="en-US" sz="1200" b="0" dirty="0"/>
                    </a:p>
                  </a:txBody>
                  <a:tcPr/>
                </a:tc>
                <a:tc>
                  <a:txBody>
                    <a:bodyPr/>
                    <a:lstStyle/>
                    <a:p>
                      <a:pPr algn="ctr"/>
                      <a:r>
                        <a:rPr lang="en-US" sz="1200" dirty="0" smtClean="0"/>
                        <a:t>($285,000)</a:t>
                      </a:r>
                      <a:endParaRPr lang="en-US" sz="1200" dirty="0"/>
                    </a:p>
                  </a:txBody>
                  <a:tcPr/>
                </a:tc>
              </a:tr>
              <a:tr h="286100">
                <a:tc>
                  <a:txBody>
                    <a:bodyPr/>
                    <a:lstStyle/>
                    <a:p>
                      <a:pPr algn="l"/>
                      <a:r>
                        <a:rPr lang="en-US" sz="1200" dirty="0" smtClean="0"/>
                        <a:t>Budgeted, but not spent Attorney/Audit/Election</a:t>
                      </a:r>
                      <a:r>
                        <a:rPr lang="en-US" sz="1200" baseline="0" dirty="0" smtClean="0"/>
                        <a:t> Fees</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  60,000</a:t>
                      </a:r>
                    </a:p>
                  </a:txBody>
                  <a:tcPr/>
                </a:tc>
              </a:tr>
              <a:tr h="286100">
                <a:tc>
                  <a:txBody>
                    <a:bodyPr/>
                    <a:lstStyle/>
                    <a:p>
                      <a:pPr algn="l"/>
                      <a:r>
                        <a:rPr lang="en-US" sz="1200" baseline="0" dirty="0" smtClean="0"/>
                        <a:t>Sick Leave Buy-Back/Retirements Less than Budgeted</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  75,000</a:t>
                      </a:r>
                    </a:p>
                  </a:txBody>
                  <a:tcPr/>
                </a:tc>
              </a:tr>
              <a:tr h="286100">
                <a:tc>
                  <a:txBody>
                    <a:bodyPr/>
                    <a:lstStyle/>
                    <a:p>
                      <a:r>
                        <a:rPr lang="en-US" sz="1200" dirty="0" smtClean="0"/>
                        <a:t>Benefits</a:t>
                      </a:r>
                      <a:r>
                        <a:rPr lang="en-US" sz="1200" baseline="0" dirty="0" smtClean="0"/>
                        <a:t> Budgeted for Capacity</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$115,000</a:t>
                      </a:r>
                    </a:p>
                  </a:txBody>
                  <a:tcPr/>
                </a:tc>
              </a:tr>
              <a:tr h="286100">
                <a:tc>
                  <a:txBody>
                    <a:bodyPr/>
                    <a:lstStyle/>
                    <a:p>
                      <a:r>
                        <a:rPr lang="en-US" sz="1200" dirty="0" err="1" smtClean="0"/>
                        <a:t>Pcard</a:t>
                      </a:r>
                      <a:r>
                        <a:rPr lang="en-US" sz="1200" dirty="0" smtClean="0"/>
                        <a:t> Rebate/Administrative Match Greater than Budgeted</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  53,000</a:t>
                      </a:r>
                    </a:p>
                  </a:txBody>
                  <a:tcPr/>
                </a:tc>
              </a:tr>
              <a:tr h="286100">
                <a:tc>
                  <a:txBody>
                    <a:bodyPr/>
                    <a:lstStyle/>
                    <a:p>
                      <a:r>
                        <a:rPr lang="en-US" sz="1200" dirty="0" smtClean="0"/>
                        <a:t>48.66 Students Over Budget</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$273,000</a:t>
                      </a:r>
                    </a:p>
                  </a:txBody>
                  <a:tcPr/>
                </a:tc>
              </a:tr>
              <a:tr h="286100">
                <a:tc>
                  <a:txBody>
                    <a:bodyPr/>
                    <a:lstStyle/>
                    <a:p>
                      <a:r>
                        <a:rPr lang="en-US" sz="1200" dirty="0" smtClean="0"/>
                        <a:t>8 Special Ed Students Over Budget ($50,000)/Safety</a:t>
                      </a:r>
                      <a:r>
                        <a:rPr lang="en-US" sz="1200" baseline="0" dirty="0" smtClean="0"/>
                        <a:t> Net Greater than Budget ($105,000)</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$155,000</a:t>
                      </a:r>
                    </a:p>
                  </a:txBody>
                  <a:tcPr/>
                </a:tc>
              </a:tr>
              <a:tr h="314710">
                <a:tc>
                  <a:txBody>
                    <a:bodyPr/>
                    <a:lstStyle/>
                    <a:p>
                      <a:r>
                        <a:rPr lang="en-US" sz="1200" dirty="0" smtClean="0"/>
                        <a:t>      Total</a:t>
                      </a:r>
                      <a:r>
                        <a:rPr lang="en-US" sz="1200" baseline="0" dirty="0" smtClean="0"/>
                        <a:t> </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smtClean="0"/>
                        <a:t>$ (39,000)</a:t>
                      </a:r>
                    </a:p>
                  </a:txBody>
                  <a:tcPr/>
                </a:tc>
              </a:tr>
            </a:tbl>
          </a:graphicData>
        </a:graphic>
      </p:graphicFrame>
    </p:spTree>
    <p:extLst>
      <p:ext uri="{BB962C8B-B14F-4D97-AF65-F5344CB8AC3E}">
        <p14:creationId xmlns:p14="http://schemas.microsoft.com/office/powerpoint/2010/main" val="426640868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Levy Dollars</a:t>
            </a:r>
            <a:endParaRPr lang="en-US" dirty="0"/>
          </a:p>
        </p:txBody>
      </p:sp>
      <p:sp>
        <p:nvSpPr>
          <p:cNvPr id="5" name="TextBox 1"/>
          <p:cNvSpPr txBox="1"/>
          <p:nvPr/>
        </p:nvSpPr>
        <p:spPr>
          <a:xfrm>
            <a:off x="5181600" y="5715000"/>
            <a:ext cx="3657600" cy="990600"/>
          </a:xfrm>
          <a:prstGeom prst="rect">
            <a:avLst/>
          </a:prstGeom>
        </p:spPr>
        <p:txBody>
          <a:bodyPr wrap="squar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endParaRPr lang="en-US" sz="1400" b="1" dirty="0"/>
          </a:p>
        </p:txBody>
      </p:sp>
      <p:graphicFrame>
        <p:nvGraphicFramePr>
          <p:cNvPr id="6" name="Content Placeholder 5"/>
          <p:cNvGraphicFramePr>
            <a:graphicFrameLocks noGrp="1"/>
          </p:cNvGraphicFramePr>
          <p:nvPr>
            <p:ph sz="quarter" idx="1"/>
            <p:extLst>
              <p:ext uri="{D42A27DB-BD31-4B8C-83A1-F6EECF244321}">
                <p14:modId xmlns:p14="http://schemas.microsoft.com/office/powerpoint/2010/main" val="2318103179"/>
              </p:ext>
            </p:extLst>
          </p:nvPr>
        </p:nvGraphicFramePr>
        <p:xfrm>
          <a:off x="533400" y="1905000"/>
          <a:ext cx="6934200" cy="4038600"/>
        </p:xfrm>
        <a:graphic>
          <a:graphicData uri="http://schemas.openxmlformats.org/drawingml/2006/table">
            <a:tbl>
              <a:tblPr firstRow="1" bandRow="1">
                <a:tableStyleId>{5C22544A-7EE6-4342-B048-85BDC9FD1C3A}</a:tableStyleId>
              </a:tblPr>
              <a:tblGrid>
                <a:gridCol w="3733800"/>
                <a:gridCol w="1676400"/>
                <a:gridCol w="1524000"/>
              </a:tblGrid>
              <a:tr h="552450">
                <a:tc>
                  <a:txBody>
                    <a:bodyPr/>
                    <a:lstStyle/>
                    <a:p>
                      <a:r>
                        <a:rPr lang="en-US" baseline="0" dirty="0" smtClean="0">
                          <a:solidFill>
                            <a:schemeClr val="bg1"/>
                          </a:solidFill>
                        </a:rPr>
                        <a:t>Expenditure Type</a:t>
                      </a:r>
                      <a:endParaRPr lang="en-US" baseline="0" dirty="0">
                        <a:solidFill>
                          <a:schemeClr val="bg1"/>
                        </a:solidFill>
                      </a:endParaRPr>
                    </a:p>
                  </a:txBody>
                  <a:tcPr/>
                </a:tc>
                <a:tc>
                  <a:txBody>
                    <a:bodyPr/>
                    <a:lstStyle/>
                    <a:p>
                      <a:r>
                        <a:rPr lang="en-US" dirty="0" smtClean="0">
                          <a:solidFill>
                            <a:schemeClr val="bg1"/>
                          </a:solidFill>
                        </a:rPr>
                        <a:t>Levy Dollars</a:t>
                      </a:r>
                    </a:p>
                    <a:p>
                      <a:r>
                        <a:rPr lang="en-US" dirty="0" smtClean="0">
                          <a:solidFill>
                            <a:schemeClr val="bg1"/>
                          </a:solidFill>
                        </a:rPr>
                        <a:t>2015-2016</a:t>
                      </a:r>
                      <a:endParaRPr lang="en-US" dirty="0">
                        <a:solidFill>
                          <a:schemeClr val="bg1"/>
                        </a:solidFill>
                      </a:endParaRPr>
                    </a:p>
                  </a:txBody>
                  <a:tcPr/>
                </a:tc>
                <a:tc>
                  <a:txBody>
                    <a:bodyPr/>
                    <a:lstStyle/>
                    <a:p>
                      <a:r>
                        <a:rPr lang="en-US" dirty="0" smtClean="0">
                          <a:solidFill>
                            <a:schemeClr val="bg1"/>
                          </a:solidFill>
                        </a:rPr>
                        <a:t>Levy Dollars</a:t>
                      </a:r>
                    </a:p>
                    <a:p>
                      <a:r>
                        <a:rPr lang="en-US" dirty="0" smtClean="0">
                          <a:solidFill>
                            <a:schemeClr val="bg1"/>
                          </a:solidFill>
                        </a:rPr>
                        <a:t>2014-2015</a:t>
                      </a:r>
                      <a:endParaRPr lang="en-US" dirty="0">
                        <a:solidFill>
                          <a:schemeClr val="bg1"/>
                        </a:solidFill>
                      </a:endParaRPr>
                    </a:p>
                  </a:txBody>
                  <a:tcPr/>
                </a:tc>
              </a:tr>
              <a:tr h="350520">
                <a:tc>
                  <a:txBody>
                    <a:bodyPr/>
                    <a:lstStyle/>
                    <a:p>
                      <a:r>
                        <a:rPr lang="en-US" sz="1400" dirty="0" smtClean="0"/>
                        <a:t>Certificated</a:t>
                      </a:r>
                      <a:r>
                        <a:rPr lang="en-US" sz="1400" baseline="0" dirty="0" smtClean="0"/>
                        <a:t> Salaries</a:t>
                      </a:r>
                    </a:p>
                  </a:txBody>
                  <a:tcPr/>
                </a:tc>
                <a:tc>
                  <a:txBody>
                    <a:bodyPr/>
                    <a:lstStyle/>
                    <a:p>
                      <a:pPr algn="ctr" fontAlgn="b"/>
                      <a:r>
                        <a:rPr lang="en-US" sz="1400" b="0" i="0" u="none" strike="noStrike" baseline="0" dirty="0" smtClean="0">
                          <a:effectLst/>
                          <a:latin typeface="+mj-lt"/>
                        </a:rPr>
                        <a:t>$  660,020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675,150</a:t>
                      </a:r>
                      <a:endParaRPr lang="en-US" sz="1400" b="0" i="0" u="none" strike="noStrike" baseline="0" dirty="0">
                        <a:effectLst/>
                        <a:latin typeface="+mj-lt"/>
                      </a:endParaRPr>
                    </a:p>
                  </a:txBody>
                  <a:tcPr marL="9525" marR="9525" marT="9525" marB="0" anchor="b"/>
                </a:tc>
              </a:tr>
              <a:tr h="304800">
                <a:tc>
                  <a:txBody>
                    <a:bodyPr/>
                    <a:lstStyle/>
                    <a:p>
                      <a:r>
                        <a:rPr lang="en-US" sz="1400" dirty="0" smtClean="0"/>
                        <a:t>Classified Salaries</a:t>
                      </a:r>
                      <a:endParaRPr lang="en-US" sz="1400" dirty="0"/>
                    </a:p>
                  </a:txBody>
                  <a:tcPr/>
                </a:tc>
                <a:tc>
                  <a:txBody>
                    <a:bodyPr/>
                    <a:lstStyle/>
                    <a:p>
                      <a:pPr algn="ctr" fontAlgn="b"/>
                      <a:r>
                        <a:rPr lang="en-US" sz="1400" b="0" i="0" u="none" strike="noStrike" baseline="0" dirty="0" smtClean="0">
                          <a:effectLst/>
                          <a:latin typeface="+mj-lt"/>
                        </a:rPr>
                        <a:t>$1,510,700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930,450</a:t>
                      </a:r>
                      <a:endParaRPr lang="en-US" sz="1400" b="0" i="0" u="none" strike="noStrike" baseline="0" dirty="0">
                        <a:effectLst/>
                        <a:latin typeface="+mj-lt"/>
                      </a:endParaRPr>
                    </a:p>
                  </a:txBody>
                  <a:tcPr marL="9525" marR="9525" marT="9525" marB="0" anchor="b"/>
                </a:tc>
              </a:tr>
              <a:tr h="304800">
                <a:tc>
                  <a:txBody>
                    <a:bodyPr/>
                    <a:lstStyle/>
                    <a:p>
                      <a:r>
                        <a:rPr lang="en-US" sz="1400" dirty="0" smtClean="0"/>
                        <a:t>Administrator</a:t>
                      </a:r>
                      <a:r>
                        <a:rPr lang="en-US" sz="1400" baseline="0" dirty="0" smtClean="0"/>
                        <a:t> Salaries</a:t>
                      </a:r>
                      <a:endParaRPr lang="en-US" sz="1400" dirty="0"/>
                    </a:p>
                  </a:txBody>
                  <a:tcPr/>
                </a:tc>
                <a:tc>
                  <a:txBody>
                    <a:bodyPr/>
                    <a:lstStyle/>
                    <a:p>
                      <a:pPr algn="ctr" fontAlgn="b"/>
                      <a:r>
                        <a:rPr lang="en-US" sz="1400" b="0" i="0" u="none" strike="noStrike" baseline="0" dirty="0" smtClean="0">
                          <a:effectLst/>
                          <a:latin typeface="+mj-lt"/>
                        </a:rPr>
                        <a:t>$  433,150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353,450</a:t>
                      </a:r>
                      <a:endParaRPr lang="en-US" sz="1400" b="0" i="0" u="none" strike="noStrike" baseline="0" dirty="0">
                        <a:effectLst/>
                        <a:latin typeface="+mj-lt"/>
                      </a:endParaRPr>
                    </a:p>
                  </a:txBody>
                  <a:tcPr marL="9525" marR="9525" marT="9525" marB="0" anchor="b"/>
                </a:tc>
              </a:tr>
              <a:tr h="304800">
                <a:tc>
                  <a:txBody>
                    <a:bodyPr/>
                    <a:lstStyle/>
                    <a:p>
                      <a:r>
                        <a:rPr lang="en-US" sz="1400" dirty="0" smtClean="0"/>
                        <a:t>Benefits</a:t>
                      </a:r>
                    </a:p>
                  </a:txBody>
                  <a:tcPr/>
                </a:tc>
                <a:tc>
                  <a:txBody>
                    <a:bodyPr/>
                    <a:lstStyle/>
                    <a:p>
                      <a:pPr algn="ctr" fontAlgn="b"/>
                      <a:r>
                        <a:rPr lang="en-US" sz="1400" b="0" i="0" u="none" strike="noStrike" baseline="0" dirty="0" smtClean="0">
                          <a:effectLst/>
                          <a:latin typeface="+mj-lt"/>
                        </a:rPr>
                        <a:t>$1,096,660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  760,500</a:t>
                      </a:r>
                      <a:endParaRPr lang="en-US" sz="1400" b="0" i="0" u="none" strike="noStrike" baseline="0" dirty="0">
                        <a:effectLst/>
                        <a:latin typeface="+mj-lt"/>
                      </a:endParaRPr>
                    </a:p>
                  </a:txBody>
                  <a:tcPr marL="9525" marR="9525" marT="9525" marB="0" anchor="b"/>
                </a:tc>
              </a:tr>
              <a:tr h="304800">
                <a:tc>
                  <a:txBody>
                    <a:bodyPr/>
                    <a:lstStyle/>
                    <a:p>
                      <a:r>
                        <a:rPr lang="en-US" sz="1400" dirty="0" smtClean="0"/>
                        <a:t>Supplies/Services/Travel/Utilities/Insurance</a:t>
                      </a:r>
                      <a:endParaRPr lang="en-US" sz="1400" dirty="0"/>
                    </a:p>
                  </a:txBody>
                  <a:tcPr/>
                </a:tc>
                <a:tc>
                  <a:txBody>
                    <a:bodyPr/>
                    <a:lstStyle/>
                    <a:p>
                      <a:pPr algn="ctr" fontAlgn="b"/>
                      <a:r>
                        <a:rPr lang="en-US" sz="1400" b="0" i="0" u="none" strike="noStrike" baseline="0" dirty="0" smtClean="0">
                          <a:effectLst/>
                          <a:latin typeface="+mj-lt"/>
                        </a:rPr>
                        <a:t>$   469,200</a:t>
                      </a:r>
                      <a:endParaRPr lang="en-US" sz="1400" b="0" i="0" u="none" strike="noStrike" baseline="0" dirty="0">
                        <a:effectLst/>
                        <a:latin typeface="+mj-lt"/>
                      </a:endParaRPr>
                    </a:p>
                  </a:txBody>
                  <a:tcPr marL="9525" marR="9525" marT="9525" marB="0" anchor="b"/>
                </a:tc>
                <a:tc>
                  <a:txBody>
                    <a:bodyPr/>
                    <a:lstStyle/>
                    <a:p>
                      <a:pPr algn="ctr" fontAlgn="b"/>
                      <a:r>
                        <a:rPr lang="en-US" sz="1400" b="0" i="0" u="none" strike="noStrike" baseline="0" dirty="0" smtClean="0">
                          <a:effectLst/>
                          <a:latin typeface="+mj-lt"/>
                        </a:rPr>
                        <a:t>$1,263,310</a:t>
                      </a:r>
                      <a:endParaRPr lang="en-US" sz="1400" b="0" i="0" u="none" strike="noStrike" baseline="0" dirty="0">
                        <a:effectLst/>
                        <a:latin typeface="+mj-lt"/>
                      </a:endParaRPr>
                    </a:p>
                  </a:txBody>
                  <a:tcPr marL="9525" marR="9525" marT="9525" marB="0" anchor="b"/>
                </a:tc>
              </a:tr>
              <a:tr h="304800">
                <a:tc>
                  <a:txBody>
                    <a:bodyPr/>
                    <a:lstStyle/>
                    <a:p>
                      <a:r>
                        <a:rPr lang="en-US" sz="1400" baseline="0" dirty="0" smtClean="0"/>
                        <a:t>Substitutes</a:t>
                      </a:r>
                      <a:endParaRPr lang="en-US" sz="1400" dirty="0"/>
                    </a:p>
                  </a:txBody>
                  <a:tcPr/>
                </a:tc>
                <a:tc>
                  <a:txBody>
                    <a:bodyPr/>
                    <a:lstStyle/>
                    <a:p>
                      <a:pPr algn="ctr"/>
                      <a:r>
                        <a:rPr lang="en-US" sz="1400" dirty="0" smtClean="0">
                          <a:latin typeface="+mj-lt"/>
                        </a:rPr>
                        <a:t>$   </a:t>
                      </a:r>
                      <a:r>
                        <a:rPr lang="en-US" sz="1400" baseline="0" dirty="0" smtClean="0">
                          <a:latin typeface="+mj-lt"/>
                        </a:rPr>
                        <a:t>  </a:t>
                      </a:r>
                      <a:r>
                        <a:rPr lang="en-US" sz="1400" dirty="0" smtClean="0">
                          <a:latin typeface="+mj-lt"/>
                        </a:rPr>
                        <a:t>85,250</a:t>
                      </a:r>
                      <a:endParaRPr lang="en-US" sz="1400" dirty="0">
                        <a:latin typeface="+mj-lt"/>
                      </a:endParaRPr>
                    </a:p>
                  </a:txBody>
                  <a:tcPr/>
                </a:tc>
                <a:tc>
                  <a:txBody>
                    <a:bodyPr/>
                    <a:lstStyle/>
                    <a:p>
                      <a:pPr algn="ctr"/>
                      <a:r>
                        <a:rPr lang="en-US" sz="1400" dirty="0" smtClean="0">
                          <a:latin typeface="+mj-lt"/>
                        </a:rPr>
                        <a:t>$   </a:t>
                      </a:r>
                      <a:r>
                        <a:rPr lang="en-US" sz="1400" baseline="0" dirty="0" smtClean="0">
                          <a:latin typeface="+mj-lt"/>
                        </a:rPr>
                        <a:t>  </a:t>
                      </a:r>
                      <a:r>
                        <a:rPr lang="en-US" sz="1400" dirty="0" smtClean="0">
                          <a:latin typeface="+mj-lt"/>
                        </a:rPr>
                        <a:t>13,250</a:t>
                      </a:r>
                      <a:endParaRPr lang="en-US" sz="1400" dirty="0">
                        <a:latin typeface="+mj-lt"/>
                      </a:endParaRPr>
                    </a:p>
                  </a:txBody>
                  <a:tcPr/>
                </a:tc>
              </a:tr>
              <a:tr h="304800">
                <a:tc>
                  <a:txBody>
                    <a:bodyPr/>
                    <a:lstStyle/>
                    <a:p>
                      <a:r>
                        <a:rPr lang="en-US" sz="1400" dirty="0" smtClean="0"/>
                        <a:t>Extracurricular</a:t>
                      </a:r>
                      <a:endParaRPr lang="en-US" sz="1400" dirty="0"/>
                    </a:p>
                  </a:txBody>
                  <a:tcPr/>
                </a:tc>
                <a:tc>
                  <a:txBody>
                    <a:bodyPr/>
                    <a:lstStyle/>
                    <a:p>
                      <a:pPr algn="ctr"/>
                      <a:r>
                        <a:rPr lang="en-US" sz="1400" dirty="0" smtClean="0">
                          <a:latin typeface="+mj-lt"/>
                        </a:rPr>
                        <a:t>$   432,042</a:t>
                      </a:r>
                      <a:endParaRPr lang="en-US" sz="1400" dirty="0">
                        <a:latin typeface="+mj-lt"/>
                      </a:endParaRPr>
                    </a:p>
                  </a:txBody>
                  <a:tcPr/>
                </a:tc>
                <a:tc>
                  <a:txBody>
                    <a:bodyPr/>
                    <a:lstStyle/>
                    <a:p>
                      <a:pPr algn="ctr"/>
                      <a:r>
                        <a:rPr lang="en-US" sz="1400" dirty="0" smtClean="0">
                          <a:latin typeface="+mj-lt"/>
                        </a:rPr>
                        <a:t>$   410,900</a:t>
                      </a:r>
                      <a:endParaRPr lang="en-US" sz="1400" dirty="0">
                        <a:latin typeface="+mj-lt"/>
                      </a:endParaRPr>
                    </a:p>
                  </a:txBody>
                  <a:tcPr/>
                </a:tc>
              </a:tr>
              <a:tr h="304800">
                <a:tc>
                  <a:txBody>
                    <a:bodyPr/>
                    <a:lstStyle/>
                    <a:p>
                      <a:r>
                        <a:rPr lang="en-US" sz="1400" dirty="0" smtClean="0"/>
                        <a:t>Special Education</a:t>
                      </a:r>
                      <a:endParaRPr lang="en-US" sz="1400" dirty="0"/>
                    </a:p>
                  </a:txBody>
                  <a:tcPr/>
                </a:tc>
                <a:tc>
                  <a:txBody>
                    <a:bodyPr/>
                    <a:lstStyle/>
                    <a:p>
                      <a:pPr algn="ctr"/>
                      <a:r>
                        <a:rPr lang="en-US" sz="1400" dirty="0" smtClean="0">
                          <a:latin typeface="+mj-lt"/>
                        </a:rPr>
                        <a:t>$   448,800</a:t>
                      </a:r>
                      <a:endParaRPr lang="en-US" sz="1400" dirty="0">
                        <a:latin typeface="+mj-lt"/>
                      </a:endParaRPr>
                    </a:p>
                  </a:txBody>
                  <a:tcPr/>
                </a:tc>
                <a:tc>
                  <a:txBody>
                    <a:bodyPr/>
                    <a:lstStyle/>
                    <a:p>
                      <a:pPr algn="ctr"/>
                      <a:r>
                        <a:rPr lang="en-US" sz="1400" dirty="0" smtClean="0">
                          <a:latin typeface="+mj-lt"/>
                        </a:rPr>
                        <a:t>$   139,855</a:t>
                      </a:r>
                      <a:endParaRPr lang="en-US" sz="1400" dirty="0">
                        <a:latin typeface="+mj-lt"/>
                      </a:endParaRPr>
                    </a:p>
                  </a:txBody>
                  <a:tcPr/>
                </a:tc>
              </a:tr>
              <a:tr h="304800">
                <a:tc>
                  <a:txBody>
                    <a:bodyPr/>
                    <a:lstStyle/>
                    <a:p>
                      <a:r>
                        <a:rPr lang="en-US" sz="1400" smtClean="0"/>
                        <a:t>Food Service Program</a:t>
                      </a:r>
                      <a:endParaRPr lang="en-US" sz="1400" dirty="0"/>
                    </a:p>
                  </a:txBody>
                  <a:tcPr/>
                </a:tc>
                <a:tc>
                  <a:txBody>
                    <a:bodyPr/>
                    <a:lstStyle/>
                    <a:p>
                      <a:pPr algn="ctr"/>
                      <a:r>
                        <a:rPr lang="en-US" sz="1400" dirty="0" smtClean="0">
                          <a:latin typeface="+mj-lt"/>
                        </a:rPr>
                        <a:t>$     85,300</a:t>
                      </a:r>
                      <a:endParaRPr lang="en-US" sz="1400" dirty="0">
                        <a:latin typeface="+mj-lt"/>
                      </a:endParaRPr>
                    </a:p>
                  </a:txBody>
                  <a:tcPr/>
                </a:tc>
                <a:tc>
                  <a:txBody>
                    <a:bodyPr/>
                    <a:lstStyle/>
                    <a:p>
                      <a:pPr algn="ctr"/>
                      <a:r>
                        <a:rPr lang="en-US" sz="1400" dirty="0" smtClean="0">
                          <a:latin typeface="+mj-lt"/>
                        </a:rPr>
                        <a:t>$     40,500</a:t>
                      </a:r>
                      <a:endParaRPr lang="en-US" sz="1400" dirty="0">
                        <a:latin typeface="+mj-lt"/>
                      </a:endParaRPr>
                    </a:p>
                  </a:txBody>
                  <a:tcPr/>
                </a:tc>
              </a:tr>
              <a:tr h="304800">
                <a:tc>
                  <a:txBody>
                    <a:bodyPr/>
                    <a:lstStyle/>
                    <a:p>
                      <a:r>
                        <a:rPr lang="en-US" sz="1400" dirty="0" smtClean="0"/>
                        <a:t>KWRL</a:t>
                      </a:r>
                      <a:r>
                        <a:rPr lang="en-US" sz="1400" baseline="0" dirty="0" smtClean="0"/>
                        <a:t>  Roof/Parking Lot</a:t>
                      </a:r>
                      <a:endParaRPr lang="en-US" sz="1400" dirty="0"/>
                    </a:p>
                  </a:txBody>
                  <a:tcPr/>
                </a:tc>
                <a:tc>
                  <a:txBody>
                    <a:bodyPr/>
                    <a:lstStyle/>
                    <a:p>
                      <a:pPr algn="ctr"/>
                      <a:r>
                        <a:rPr lang="en-US" sz="1400" dirty="0" smtClean="0">
                          <a:latin typeface="+mj-lt"/>
                        </a:rPr>
                        <a:t>$   173,000</a:t>
                      </a:r>
                      <a:endParaRPr lang="en-US" sz="1400" dirty="0">
                        <a:latin typeface="+mj-lt"/>
                      </a:endParaRPr>
                    </a:p>
                  </a:txBody>
                  <a:tcPr/>
                </a:tc>
                <a:tc>
                  <a:txBody>
                    <a:bodyPr/>
                    <a:lstStyle/>
                    <a:p>
                      <a:pPr algn="ctr"/>
                      <a:r>
                        <a:rPr lang="en-US" sz="1400" dirty="0" smtClean="0">
                          <a:latin typeface="+mj-lt"/>
                        </a:rPr>
                        <a:t>$   324,300</a:t>
                      </a:r>
                      <a:endParaRPr lang="en-US" sz="1400" dirty="0">
                        <a:latin typeface="+mj-lt"/>
                      </a:endParaRPr>
                    </a:p>
                  </a:txBody>
                  <a:tcPr/>
                </a:tc>
              </a:tr>
              <a:tr h="304800">
                <a:tc>
                  <a:txBody>
                    <a:bodyPr/>
                    <a:lstStyle/>
                    <a:p>
                      <a:r>
                        <a:rPr lang="en-US" sz="1400" dirty="0" smtClean="0"/>
                        <a:t>TPEP/Other</a:t>
                      </a:r>
                      <a:r>
                        <a:rPr lang="en-US" sz="1400" baseline="0" dirty="0" smtClean="0"/>
                        <a:t> State Programs</a:t>
                      </a:r>
                      <a:endParaRPr lang="en-US" sz="1400" dirty="0"/>
                    </a:p>
                  </a:txBody>
                  <a:tcPr/>
                </a:tc>
                <a:tc>
                  <a:txBody>
                    <a:bodyPr/>
                    <a:lstStyle/>
                    <a:p>
                      <a:pPr algn="ctr"/>
                      <a:r>
                        <a:rPr lang="en-US" sz="1400" dirty="0" smtClean="0">
                          <a:latin typeface="+mj-lt"/>
                        </a:rPr>
                        <a:t>$     46,400</a:t>
                      </a:r>
                      <a:endParaRPr lang="en-US" sz="1400" dirty="0">
                        <a:latin typeface="+mj-lt"/>
                      </a:endParaRPr>
                    </a:p>
                  </a:txBody>
                  <a:tcPr/>
                </a:tc>
                <a:tc>
                  <a:txBody>
                    <a:bodyPr/>
                    <a:lstStyle/>
                    <a:p>
                      <a:pPr algn="ctr"/>
                      <a:r>
                        <a:rPr lang="en-US" sz="1400" dirty="0" smtClean="0">
                          <a:latin typeface="+mj-lt"/>
                        </a:rPr>
                        <a:t>$     45,300</a:t>
                      </a:r>
                      <a:endParaRPr lang="en-US" sz="1400" dirty="0">
                        <a:latin typeface="+mj-lt"/>
                      </a:endParaRPr>
                    </a:p>
                  </a:txBody>
                  <a:tcPr/>
                </a:tc>
              </a:tr>
            </a:tbl>
          </a:graphicData>
        </a:graphic>
      </p:graphicFrame>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General Fund Revenues</a:t>
            </a:r>
            <a:endParaRPr lang="en-US" dirty="0"/>
          </a:p>
        </p:txBody>
      </p:sp>
      <p:graphicFrame>
        <p:nvGraphicFramePr>
          <p:cNvPr id="7" name="Content Placeholder 6"/>
          <p:cNvGraphicFramePr>
            <a:graphicFrameLocks noGrp="1"/>
          </p:cNvGraphicFramePr>
          <p:nvPr>
            <p:ph sz="quarter" idx="1"/>
            <p:extLst>
              <p:ext uri="{D42A27DB-BD31-4B8C-83A1-F6EECF244321}">
                <p14:modId xmlns:p14="http://schemas.microsoft.com/office/powerpoint/2010/main" val="1402460065"/>
              </p:ext>
            </p:extLst>
          </p:nvPr>
        </p:nvGraphicFramePr>
        <p:xfrm>
          <a:off x="914400" y="2057400"/>
          <a:ext cx="6781800" cy="3337560"/>
        </p:xfrm>
        <a:graphic>
          <a:graphicData uri="http://schemas.openxmlformats.org/drawingml/2006/table">
            <a:tbl>
              <a:tblPr firstRow="1" bandRow="1">
                <a:tableStyleId>{073A0DAA-6AF3-43AB-8588-CEC1D06C72B9}</a:tableStyleId>
              </a:tblPr>
              <a:tblGrid>
                <a:gridCol w="2743200"/>
                <a:gridCol w="1524000"/>
                <a:gridCol w="1295400"/>
                <a:gridCol w="1219200"/>
              </a:tblGrid>
              <a:tr h="370840">
                <a:tc>
                  <a:txBody>
                    <a:bodyPr/>
                    <a:lstStyle/>
                    <a:p>
                      <a:r>
                        <a:rPr lang="en-US" dirty="0" smtClean="0"/>
                        <a:t>Source of Funds</a:t>
                      </a:r>
                      <a:endParaRPr lang="en-US" dirty="0"/>
                    </a:p>
                  </a:txBody>
                  <a:tcPr/>
                </a:tc>
                <a:tc>
                  <a:txBody>
                    <a:bodyPr/>
                    <a:lstStyle/>
                    <a:p>
                      <a:pPr algn="r"/>
                      <a:r>
                        <a:rPr lang="en-US" dirty="0" smtClean="0"/>
                        <a:t>Amount</a:t>
                      </a:r>
                      <a:endParaRPr lang="en-US" dirty="0"/>
                    </a:p>
                  </a:txBody>
                  <a:tcPr/>
                </a:tc>
                <a:tc>
                  <a:txBody>
                    <a:bodyPr/>
                    <a:lstStyle/>
                    <a:p>
                      <a:r>
                        <a:rPr lang="en-US" dirty="0" smtClean="0"/>
                        <a:t>%</a:t>
                      </a:r>
                      <a:r>
                        <a:rPr lang="en-US" baseline="0" dirty="0" smtClean="0"/>
                        <a:t> 15-16</a:t>
                      </a:r>
                      <a:endParaRPr lang="en-US" dirty="0"/>
                    </a:p>
                  </a:txBody>
                  <a:tcPr/>
                </a:tc>
                <a:tc>
                  <a:txBody>
                    <a:bodyPr/>
                    <a:lstStyle/>
                    <a:p>
                      <a:r>
                        <a:rPr lang="en-US" dirty="0" smtClean="0"/>
                        <a:t>%14-15</a:t>
                      </a:r>
                      <a:endParaRPr lang="en-US" dirty="0"/>
                    </a:p>
                  </a:txBody>
                  <a:tcPr/>
                </a:tc>
              </a:tr>
              <a:tr h="370840">
                <a:tc>
                  <a:txBody>
                    <a:bodyPr/>
                    <a:lstStyle/>
                    <a:p>
                      <a:r>
                        <a:rPr lang="en-US" dirty="0" smtClean="0"/>
                        <a:t>Local Taxes (Levy)</a:t>
                      </a:r>
                      <a:endParaRPr lang="en-US" dirty="0"/>
                    </a:p>
                  </a:txBody>
                  <a:tcPr/>
                </a:tc>
                <a:tc>
                  <a:txBody>
                    <a:bodyPr/>
                    <a:lstStyle/>
                    <a:p>
                      <a:pPr algn="r"/>
                      <a:r>
                        <a:rPr lang="en-US" dirty="0" smtClean="0"/>
                        <a:t>$   3,898,876</a:t>
                      </a:r>
                      <a:endParaRPr lang="en-US" dirty="0"/>
                    </a:p>
                  </a:txBody>
                  <a:tcPr/>
                </a:tc>
                <a:tc>
                  <a:txBody>
                    <a:bodyPr/>
                    <a:lstStyle/>
                    <a:p>
                      <a:pPr algn="r"/>
                      <a:r>
                        <a:rPr lang="en-US" dirty="0" smtClean="0"/>
                        <a:t>13.8%</a:t>
                      </a:r>
                      <a:endParaRPr lang="en-US" dirty="0"/>
                    </a:p>
                  </a:txBody>
                  <a:tcPr/>
                </a:tc>
                <a:tc>
                  <a:txBody>
                    <a:bodyPr/>
                    <a:lstStyle/>
                    <a:p>
                      <a:pPr algn="r"/>
                      <a:r>
                        <a:rPr lang="en-US" dirty="0" smtClean="0"/>
                        <a:t>15.2%</a:t>
                      </a:r>
                      <a:endParaRPr lang="en-US" dirty="0"/>
                    </a:p>
                  </a:txBody>
                  <a:tcPr/>
                </a:tc>
              </a:tr>
              <a:tr h="370840">
                <a:tc>
                  <a:txBody>
                    <a:bodyPr/>
                    <a:lstStyle/>
                    <a:p>
                      <a:r>
                        <a:rPr lang="en-US" dirty="0" smtClean="0"/>
                        <a:t>Local Receipts</a:t>
                      </a:r>
                      <a:endParaRPr lang="en-US" dirty="0"/>
                    </a:p>
                  </a:txBody>
                  <a:tcPr/>
                </a:tc>
                <a:tc>
                  <a:txBody>
                    <a:bodyPr/>
                    <a:lstStyle/>
                    <a:p>
                      <a:pPr algn="r"/>
                      <a:r>
                        <a:rPr lang="en-US" dirty="0" smtClean="0"/>
                        <a:t>$      560,147</a:t>
                      </a:r>
                      <a:endParaRPr lang="en-US" dirty="0"/>
                    </a:p>
                  </a:txBody>
                  <a:tcPr/>
                </a:tc>
                <a:tc>
                  <a:txBody>
                    <a:bodyPr/>
                    <a:lstStyle/>
                    <a:p>
                      <a:pPr algn="r"/>
                      <a:r>
                        <a:rPr lang="en-US" dirty="0" smtClean="0"/>
                        <a:t>2.0%</a:t>
                      </a:r>
                      <a:endParaRPr lang="en-US" dirty="0"/>
                    </a:p>
                  </a:txBody>
                  <a:tcPr/>
                </a:tc>
                <a:tc>
                  <a:txBody>
                    <a:bodyPr/>
                    <a:lstStyle/>
                    <a:p>
                      <a:pPr algn="r"/>
                      <a:r>
                        <a:rPr lang="en-US" dirty="0" smtClean="0"/>
                        <a:t>1.9%</a:t>
                      </a:r>
                      <a:endParaRPr lang="en-US" dirty="0"/>
                    </a:p>
                  </a:txBody>
                  <a:tcPr/>
                </a:tc>
              </a:tr>
              <a:tr h="370840">
                <a:tc>
                  <a:txBody>
                    <a:bodyPr/>
                    <a:lstStyle/>
                    <a:p>
                      <a:r>
                        <a:rPr lang="en-US" dirty="0" smtClean="0"/>
                        <a:t>State</a:t>
                      </a:r>
                      <a:r>
                        <a:rPr lang="en-US" baseline="0" dirty="0" smtClean="0"/>
                        <a:t> Apportionment/LEA</a:t>
                      </a:r>
                      <a:endParaRPr lang="en-US" dirty="0"/>
                    </a:p>
                  </a:txBody>
                  <a:tcPr/>
                </a:tc>
                <a:tc>
                  <a:txBody>
                    <a:bodyPr/>
                    <a:lstStyle/>
                    <a:p>
                      <a:pPr algn="r"/>
                      <a:r>
                        <a:rPr lang="en-US" dirty="0" smtClean="0"/>
                        <a:t>$ 15,230,530</a:t>
                      </a:r>
                      <a:endParaRPr lang="en-US" dirty="0"/>
                    </a:p>
                  </a:txBody>
                  <a:tcPr/>
                </a:tc>
                <a:tc>
                  <a:txBody>
                    <a:bodyPr/>
                    <a:lstStyle/>
                    <a:p>
                      <a:pPr algn="r"/>
                      <a:r>
                        <a:rPr lang="en-US" dirty="0" smtClean="0"/>
                        <a:t>53.9%</a:t>
                      </a:r>
                      <a:endParaRPr lang="en-US" dirty="0"/>
                    </a:p>
                  </a:txBody>
                  <a:tcPr/>
                </a:tc>
                <a:tc>
                  <a:txBody>
                    <a:bodyPr/>
                    <a:lstStyle/>
                    <a:p>
                      <a:pPr algn="r"/>
                      <a:r>
                        <a:rPr lang="en-US" dirty="0" smtClean="0"/>
                        <a:t>52.6%</a:t>
                      </a:r>
                      <a:endParaRPr lang="en-US" dirty="0"/>
                    </a:p>
                  </a:txBody>
                  <a:tcPr/>
                </a:tc>
              </a:tr>
              <a:tr h="370840">
                <a:tc>
                  <a:txBody>
                    <a:bodyPr/>
                    <a:lstStyle/>
                    <a:p>
                      <a:r>
                        <a:rPr lang="en-US" dirty="0" smtClean="0"/>
                        <a:t>State Special Purpose</a:t>
                      </a:r>
                      <a:endParaRPr lang="en-US" dirty="0"/>
                    </a:p>
                  </a:txBody>
                  <a:tcPr/>
                </a:tc>
                <a:tc>
                  <a:txBody>
                    <a:bodyPr/>
                    <a:lstStyle/>
                    <a:p>
                      <a:pPr algn="r"/>
                      <a:r>
                        <a:rPr lang="en-US" dirty="0" smtClean="0"/>
                        <a:t>$   3,909,949</a:t>
                      </a:r>
                      <a:endParaRPr lang="en-US" dirty="0"/>
                    </a:p>
                  </a:txBody>
                  <a:tcPr/>
                </a:tc>
                <a:tc>
                  <a:txBody>
                    <a:bodyPr/>
                    <a:lstStyle/>
                    <a:p>
                      <a:pPr algn="r"/>
                      <a:r>
                        <a:rPr lang="en-US" dirty="0" smtClean="0"/>
                        <a:t>13.8%</a:t>
                      </a:r>
                      <a:endParaRPr lang="en-US" dirty="0"/>
                    </a:p>
                  </a:txBody>
                  <a:tcPr/>
                </a:tc>
                <a:tc>
                  <a:txBody>
                    <a:bodyPr/>
                    <a:lstStyle/>
                    <a:p>
                      <a:pPr algn="r"/>
                      <a:r>
                        <a:rPr lang="en-US" dirty="0" smtClean="0"/>
                        <a:t>22.0%</a:t>
                      </a:r>
                      <a:endParaRPr lang="en-US" dirty="0"/>
                    </a:p>
                  </a:txBody>
                  <a:tcPr/>
                </a:tc>
              </a:tr>
              <a:tr h="370840">
                <a:tc>
                  <a:txBody>
                    <a:bodyPr/>
                    <a:lstStyle/>
                    <a:p>
                      <a:r>
                        <a:rPr lang="en-US" dirty="0" smtClean="0"/>
                        <a:t>Federal Funds</a:t>
                      </a:r>
                      <a:endParaRPr lang="en-US" sz="1200" dirty="0"/>
                    </a:p>
                  </a:txBody>
                  <a:tcPr/>
                </a:tc>
                <a:tc>
                  <a:txBody>
                    <a:bodyPr/>
                    <a:lstStyle/>
                    <a:p>
                      <a:pPr algn="r"/>
                      <a:r>
                        <a:rPr lang="en-US" dirty="0" smtClean="0"/>
                        <a:t>$   1,740,832</a:t>
                      </a:r>
                    </a:p>
                  </a:txBody>
                  <a:tcPr/>
                </a:tc>
                <a:tc>
                  <a:txBody>
                    <a:bodyPr/>
                    <a:lstStyle/>
                    <a:p>
                      <a:pPr algn="r"/>
                      <a:r>
                        <a:rPr lang="en-US" dirty="0" smtClean="0"/>
                        <a:t>6.2%</a:t>
                      </a:r>
                    </a:p>
                  </a:txBody>
                  <a:tcPr/>
                </a:tc>
                <a:tc>
                  <a:txBody>
                    <a:bodyPr/>
                    <a:lstStyle/>
                    <a:p>
                      <a:pPr algn="r"/>
                      <a:r>
                        <a:rPr lang="en-US" dirty="0" smtClean="0"/>
                        <a:t>6.4%</a:t>
                      </a:r>
                    </a:p>
                  </a:txBody>
                  <a:tcPr/>
                </a:tc>
              </a:tr>
              <a:tr h="370840">
                <a:tc>
                  <a:txBody>
                    <a:bodyPr/>
                    <a:lstStyle/>
                    <a:p>
                      <a:r>
                        <a:rPr lang="en-US" sz="1800" dirty="0" smtClean="0">
                          <a:latin typeface="Tw Cen MT" pitchFamily="34" charset="0"/>
                        </a:rPr>
                        <a:t>From</a:t>
                      </a:r>
                      <a:r>
                        <a:rPr lang="en-US" sz="1800" baseline="0" dirty="0" smtClean="0">
                          <a:latin typeface="Tw Cen MT" pitchFamily="34" charset="0"/>
                        </a:rPr>
                        <a:t> Other Districts/Entities</a:t>
                      </a:r>
                      <a:endParaRPr lang="en-US" sz="1800" dirty="0">
                        <a:latin typeface="Tw Cen MT" pitchFamily="34" charset="0"/>
                      </a:endParaRPr>
                    </a:p>
                  </a:txBody>
                  <a:tcPr/>
                </a:tc>
                <a:tc>
                  <a:txBody>
                    <a:bodyPr/>
                    <a:lstStyle/>
                    <a:p>
                      <a:pPr algn="r"/>
                      <a:r>
                        <a:rPr lang="en-US" sz="1800" dirty="0" smtClean="0"/>
                        <a:t>$   2,810,483</a:t>
                      </a:r>
                    </a:p>
                  </a:txBody>
                  <a:tcPr/>
                </a:tc>
                <a:tc>
                  <a:txBody>
                    <a:bodyPr/>
                    <a:lstStyle/>
                    <a:p>
                      <a:pPr algn="r"/>
                      <a:r>
                        <a:rPr lang="en-US" sz="1800" dirty="0" smtClean="0"/>
                        <a:t>9.9%</a:t>
                      </a:r>
                    </a:p>
                  </a:txBody>
                  <a:tcPr/>
                </a:tc>
                <a:tc>
                  <a:txBody>
                    <a:bodyPr/>
                    <a:lstStyle/>
                    <a:p>
                      <a:pPr algn="r"/>
                      <a:r>
                        <a:rPr lang="en-US" sz="1800" dirty="0" smtClean="0"/>
                        <a:t>1.9%</a:t>
                      </a:r>
                    </a:p>
                  </a:txBody>
                  <a:tcPr/>
                </a:tc>
              </a:tr>
              <a:tr h="370840">
                <a:tc>
                  <a:txBody>
                    <a:bodyPr/>
                    <a:lstStyle/>
                    <a:p>
                      <a:r>
                        <a:rPr lang="en-US" dirty="0" smtClean="0"/>
                        <a:t>Operating</a:t>
                      </a:r>
                      <a:r>
                        <a:rPr lang="en-US" baseline="0" dirty="0" smtClean="0"/>
                        <a:t> Transfer</a:t>
                      </a:r>
                      <a:endParaRPr lang="en-US" dirty="0"/>
                    </a:p>
                  </a:txBody>
                  <a:tcPr/>
                </a:tc>
                <a:tc>
                  <a:txBody>
                    <a:bodyPr/>
                    <a:lstStyle/>
                    <a:p>
                      <a:pPr algn="r"/>
                      <a:r>
                        <a:rPr lang="en-US" dirty="0" smtClean="0"/>
                        <a:t>$      125,000</a:t>
                      </a:r>
                    </a:p>
                  </a:txBody>
                  <a:tcPr/>
                </a:tc>
                <a:tc>
                  <a:txBody>
                    <a:bodyPr/>
                    <a:lstStyle/>
                    <a:p>
                      <a:pPr algn="r"/>
                      <a:r>
                        <a:rPr lang="en-US" dirty="0" smtClean="0"/>
                        <a:t>.4%</a:t>
                      </a:r>
                      <a:endParaRPr lang="en-US" dirty="0"/>
                    </a:p>
                  </a:txBody>
                  <a:tcPr/>
                </a:tc>
                <a:tc>
                  <a:txBody>
                    <a:bodyPr/>
                    <a:lstStyle/>
                    <a:p>
                      <a:pPr algn="r"/>
                      <a:r>
                        <a:rPr lang="en-US" dirty="0" smtClean="0"/>
                        <a:t>0%</a:t>
                      </a:r>
                      <a:endParaRPr lang="en-US" dirty="0"/>
                    </a:p>
                  </a:txBody>
                  <a:tcPr/>
                </a:tc>
              </a:tr>
              <a:tr h="370840">
                <a:tc>
                  <a:txBody>
                    <a:bodyPr/>
                    <a:lstStyle/>
                    <a:p>
                      <a:r>
                        <a:rPr lang="en-US" dirty="0" smtClean="0"/>
                        <a:t>Total Revenues</a:t>
                      </a:r>
                      <a:endParaRPr lang="en-US" dirty="0"/>
                    </a:p>
                  </a:txBody>
                  <a:tcPr/>
                </a:tc>
                <a:tc>
                  <a:txBody>
                    <a:bodyPr/>
                    <a:lstStyle/>
                    <a:p>
                      <a:pPr algn="r"/>
                      <a:r>
                        <a:rPr lang="en-US" dirty="0" smtClean="0"/>
                        <a:t>$ 28,275,817</a:t>
                      </a:r>
                      <a:endParaRPr lang="en-US" dirty="0"/>
                    </a:p>
                  </a:txBody>
                  <a:tcPr/>
                </a:tc>
                <a:tc>
                  <a:txBody>
                    <a:bodyPr/>
                    <a:lstStyle/>
                    <a:p>
                      <a:pPr algn="r"/>
                      <a:r>
                        <a:rPr lang="en-US" dirty="0" smtClean="0"/>
                        <a:t>100%</a:t>
                      </a:r>
                      <a:endParaRPr lang="en-US" dirty="0"/>
                    </a:p>
                  </a:txBody>
                  <a:tcPr/>
                </a:tc>
                <a:tc>
                  <a:txBody>
                    <a:bodyPr/>
                    <a:lstStyle/>
                    <a:p>
                      <a:pPr algn="r"/>
                      <a:r>
                        <a:rPr lang="en-US" dirty="0" smtClean="0"/>
                        <a:t>100%</a:t>
                      </a:r>
                      <a:endParaRPr lang="en-US" dirty="0"/>
                    </a:p>
                  </a:txBody>
                  <a:tcPr/>
                </a:tc>
              </a:tr>
            </a:tbl>
          </a:graphicData>
        </a:graphic>
      </p:graphicFrame>
    </p:spTree>
  </p:cSld>
  <p:clrMapOvr>
    <a:masterClrMapping/>
  </p:clrMapOvr>
  <p:transition>
    <p:wipe dir="d"/>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itle 1"/>
          <p:cNvSpPr>
            <a:spLocks noGrp="1"/>
          </p:cNvSpPr>
          <p:nvPr>
            <p:ph type="title"/>
          </p:nvPr>
        </p:nvSpPr>
        <p:spPr/>
        <p:txBody>
          <a:bodyPr/>
          <a:lstStyle/>
          <a:p>
            <a:r>
              <a:rPr lang="en-US" dirty="0" smtClean="0"/>
              <a:t>Total Expenditures by Type</a:t>
            </a:r>
          </a:p>
        </p:txBody>
      </p:sp>
      <p:graphicFrame>
        <p:nvGraphicFramePr>
          <p:cNvPr id="9" name="Content Placeholder 8"/>
          <p:cNvGraphicFramePr>
            <a:graphicFrameLocks noGrp="1"/>
          </p:cNvGraphicFramePr>
          <p:nvPr>
            <p:ph sz="quarter" idx="1"/>
            <p:extLst>
              <p:ext uri="{D42A27DB-BD31-4B8C-83A1-F6EECF244321}">
                <p14:modId xmlns:p14="http://schemas.microsoft.com/office/powerpoint/2010/main" val="901405070"/>
              </p:ext>
            </p:extLst>
          </p:nvPr>
        </p:nvGraphicFramePr>
        <p:xfrm>
          <a:off x="533400" y="1524000"/>
          <a:ext cx="7543800" cy="4114800"/>
        </p:xfrm>
        <a:graphic>
          <a:graphicData uri="http://schemas.openxmlformats.org/drawingml/2006/chart">
            <c:chart xmlns:c="http://schemas.openxmlformats.org/drawingml/2006/chart" xmlns:r="http://schemas.openxmlformats.org/officeDocument/2006/relationships" r:id="rId3"/>
          </a:graphicData>
        </a:graphic>
      </p:graphicFrame>
      <p:sp>
        <p:nvSpPr>
          <p:cNvPr id="7" name="TextBox 6"/>
          <p:cNvSpPr txBox="1"/>
          <p:nvPr/>
        </p:nvSpPr>
        <p:spPr>
          <a:xfrm>
            <a:off x="4114800" y="5867400"/>
            <a:ext cx="4648200" cy="369332"/>
          </a:xfrm>
          <a:prstGeom prst="rect">
            <a:avLst/>
          </a:prstGeom>
        </p:spPr>
        <p:style>
          <a:lnRef idx="2">
            <a:schemeClr val="accent5"/>
          </a:lnRef>
          <a:fillRef idx="1">
            <a:schemeClr val="lt1"/>
          </a:fillRef>
          <a:effectRef idx="0">
            <a:schemeClr val="accent5"/>
          </a:effectRef>
          <a:fontRef idx="minor">
            <a:schemeClr val="dk1"/>
          </a:fontRef>
        </p:style>
        <p:txBody>
          <a:bodyPr wrap="square" rtlCol="0">
            <a:spAutoFit/>
          </a:bodyPr>
          <a:lstStyle/>
          <a:p>
            <a:pPr algn="ctr"/>
            <a:r>
              <a:rPr lang="en-US" dirty="0" smtClean="0"/>
              <a:t>Total Expenditures = $28,140,732</a:t>
            </a:r>
            <a:endParaRPr lang="en-US" dirty="0"/>
          </a:p>
        </p:txBody>
      </p:sp>
      <p:sp>
        <p:nvSpPr>
          <p:cNvPr id="11" name="TextBox 10"/>
          <p:cNvSpPr txBox="1"/>
          <p:nvPr/>
        </p:nvSpPr>
        <p:spPr>
          <a:xfrm>
            <a:off x="6400800" y="4648200"/>
            <a:ext cx="2514600" cy="707886"/>
          </a:xfrm>
          <a:prstGeom prst="rect">
            <a:avLst/>
          </a:prstGeom>
          <a:noFill/>
        </p:spPr>
        <p:txBody>
          <a:bodyPr wrap="square" rtlCol="0">
            <a:spAutoFit/>
          </a:bodyPr>
          <a:lstStyle/>
          <a:p>
            <a:r>
              <a:rPr lang="en-US" sz="1000" dirty="0" smtClean="0">
                <a:latin typeface="+mn-lt"/>
              </a:rPr>
              <a:t>                              15-16             14-15</a:t>
            </a:r>
          </a:p>
          <a:p>
            <a:r>
              <a:rPr lang="en-US" sz="1000" dirty="0" smtClean="0">
                <a:latin typeface="+mn-lt"/>
              </a:rPr>
              <a:t>Administrative   =    4.1%	 3.8%</a:t>
            </a:r>
          </a:p>
          <a:p>
            <a:r>
              <a:rPr lang="en-US" sz="1000" dirty="0" smtClean="0">
                <a:latin typeface="+mn-lt"/>
              </a:rPr>
              <a:t>Certificated      =  29.9%	32.4%</a:t>
            </a:r>
          </a:p>
          <a:p>
            <a:r>
              <a:rPr lang="en-US" sz="1000" dirty="0" smtClean="0">
                <a:latin typeface="+mn-lt"/>
              </a:rPr>
              <a:t>Classified         =  22.6%	20.9%</a:t>
            </a:r>
            <a:endParaRPr lang="en-US" sz="1000" dirty="0">
              <a:latin typeface="+mn-lt"/>
            </a:endParaRPr>
          </a:p>
        </p:txBody>
      </p:sp>
    </p:spTree>
  </p:cSld>
  <p:clrMapOvr>
    <a:masterClrMapping/>
  </p:clrMapOvr>
  <p:transition spd="med">
    <p:wipe dir="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990600"/>
          </a:xfrm>
        </p:spPr>
        <p:txBody>
          <a:bodyPr/>
          <a:lstStyle/>
          <a:p>
            <a:r>
              <a:rPr lang="en-US" dirty="0" smtClean="0"/>
              <a:t>Salaries – All Programs</a:t>
            </a:r>
            <a:endParaRPr lang="en-US" dirty="0"/>
          </a:p>
        </p:txBody>
      </p:sp>
      <p:graphicFrame>
        <p:nvGraphicFramePr>
          <p:cNvPr id="10" name="Content Placeholder 9"/>
          <p:cNvGraphicFramePr>
            <a:graphicFrameLocks noGrp="1"/>
          </p:cNvGraphicFramePr>
          <p:nvPr>
            <p:ph sz="quarter" idx="1"/>
            <p:extLst>
              <p:ext uri="{D42A27DB-BD31-4B8C-83A1-F6EECF244321}">
                <p14:modId xmlns:p14="http://schemas.microsoft.com/office/powerpoint/2010/main" val="637097765"/>
              </p:ext>
            </p:extLst>
          </p:nvPr>
        </p:nvGraphicFramePr>
        <p:xfrm>
          <a:off x="457200" y="990600"/>
          <a:ext cx="4038600" cy="499991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11" name="Content Placeholder 10"/>
          <p:cNvGraphicFramePr>
            <a:graphicFrameLocks noGrp="1"/>
          </p:cNvGraphicFramePr>
          <p:nvPr>
            <p:ph sz="quarter" idx="2"/>
            <p:extLst>
              <p:ext uri="{D42A27DB-BD31-4B8C-83A1-F6EECF244321}">
                <p14:modId xmlns:p14="http://schemas.microsoft.com/office/powerpoint/2010/main" val="199746569"/>
              </p:ext>
            </p:extLst>
          </p:nvPr>
        </p:nvGraphicFramePr>
        <p:xfrm>
          <a:off x="4648200" y="1295400"/>
          <a:ext cx="3581400" cy="5181600"/>
        </p:xfrm>
        <a:graphic>
          <a:graphicData uri="http://schemas.openxmlformats.org/drawingml/2006/chart">
            <c:chart xmlns:c="http://schemas.openxmlformats.org/drawingml/2006/chart" xmlns:r="http://schemas.openxmlformats.org/officeDocument/2006/relationships" r:id="rId3"/>
          </a:graphicData>
        </a:graphic>
      </p:graphicFrame>
      <p:sp>
        <p:nvSpPr>
          <p:cNvPr id="7" name="TextBox 1"/>
          <p:cNvSpPr txBox="1"/>
          <p:nvPr/>
        </p:nvSpPr>
        <p:spPr>
          <a:xfrm>
            <a:off x="457200" y="1828800"/>
            <a:ext cx="1371600" cy="533400"/>
          </a:xfrm>
          <a:prstGeom prst="rect">
            <a:avLst/>
          </a:prstGeom>
        </p:spPr>
        <p:txBody>
          <a:bodyPr wrap="squar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US" sz="1400" dirty="0" smtClean="0">
                <a:latin typeface="Arial" pitchFamily="34" charset="0"/>
                <a:cs typeface="Arial" pitchFamily="34" charset="0"/>
              </a:rPr>
              <a:t>$9,059,225</a:t>
            </a:r>
          </a:p>
          <a:p>
            <a:endParaRPr lang="en-US" sz="1400" dirty="0" smtClean="0">
              <a:latin typeface="Arial" pitchFamily="34" charset="0"/>
              <a:cs typeface="Arial" pitchFamily="34" charset="0"/>
            </a:endParaRPr>
          </a:p>
          <a:p>
            <a:endParaRPr lang="en-US" sz="1400" dirty="0"/>
          </a:p>
        </p:txBody>
      </p:sp>
      <p:sp>
        <p:nvSpPr>
          <p:cNvPr id="9" name="TextBox 1"/>
          <p:cNvSpPr txBox="1"/>
          <p:nvPr/>
        </p:nvSpPr>
        <p:spPr>
          <a:xfrm>
            <a:off x="4724400" y="1828800"/>
            <a:ext cx="1371600" cy="533400"/>
          </a:xfrm>
          <a:prstGeom prst="rect">
            <a:avLst/>
          </a:prstGeom>
        </p:spPr>
        <p:txBody>
          <a:bodyPr wrap="squar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US" sz="1400" dirty="0" smtClean="0">
                <a:latin typeface="Arial" pitchFamily="34" charset="0"/>
                <a:cs typeface="Arial" pitchFamily="34" charset="0"/>
              </a:rPr>
              <a:t>$5,237,443</a:t>
            </a:r>
          </a:p>
          <a:p>
            <a:endParaRPr lang="en-US" sz="1400" dirty="0"/>
          </a:p>
        </p:txBody>
      </p:sp>
    </p:spTree>
  </p:cSld>
  <p:clrMapOvr>
    <a:masterClrMapping/>
  </p:clrMapOvr>
  <p:transition>
    <p:wipe/>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Expenditures by Program-Comparison to Prior Year</a:t>
            </a:r>
            <a:endParaRPr lang="en-US" dirty="0"/>
          </a:p>
        </p:txBody>
      </p:sp>
      <p:graphicFrame>
        <p:nvGraphicFramePr>
          <p:cNvPr id="4" name="Content Placeholder 3"/>
          <p:cNvGraphicFramePr>
            <a:graphicFrameLocks noGrp="1"/>
          </p:cNvGraphicFramePr>
          <p:nvPr>
            <p:ph sz="quarter" idx="1"/>
            <p:extLst>
              <p:ext uri="{D42A27DB-BD31-4B8C-83A1-F6EECF244321}">
                <p14:modId xmlns:p14="http://schemas.microsoft.com/office/powerpoint/2010/main" val="4123304534"/>
              </p:ext>
            </p:extLst>
          </p:nvPr>
        </p:nvGraphicFramePr>
        <p:xfrm>
          <a:off x="609600" y="2057400"/>
          <a:ext cx="8153400" cy="4495800"/>
        </p:xfrm>
        <a:graphic>
          <a:graphicData uri="http://schemas.openxmlformats.org/drawingml/2006/chart">
            <c:chart xmlns:c="http://schemas.openxmlformats.org/drawingml/2006/chart" xmlns:r="http://schemas.openxmlformats.org/officeDocument/2006/relationships" r:id="rId2"/>
          </a:graphicData>
        </a:graphic>
      </p:graphicFrame>
      <p:sp>
        <p:nvSpPr>
          <p:cNvPr id="10" name="Rectangle 9"/>
          <p:cNvSpPr/>
          <p:nvPr/>
        </p:nvSpPr>
        <p:spPr>
          <a:xfrm>
            <a:off x="1295400" y="6474690"/>
            <a:ext cx="228600" cy="2286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p:cNvSpPr txBox="1"/>
          <p:nvPr/>
        </p:nvSpPr>
        <p:spPr>
          <a:xfrm>
            <a:off x="1630218" y="6476999"/>
            <a:ext cx="1371600" cy="276999"/>
          </a:xfrm>
          <a:prstGeom prst="rect">
            <a:avLst/>
          </a:prstGeom>
          <a:noFill/>
        </p:spPr>
        <p:txBody>
          <a:bodyPr wrap="square" rtlCol="0">
            <a:spAutoFit/>
          </a:bodyPr>
          <a:lstStyle/>
          <a:p>
            <a:r>
              <a:rPr lang="en-US" sz="1200" dirty="0" smtClean="0"/>
              <a:t>2015-16</a:t>
            </a:r>
            <a:endParaRPr lang="en-US" sz="1200" dirty="0"/>
          </a:p>
        </p:txBody>
      </p:sp>
      <p:sp>
        <p:nvSpPr>
          <p:cNvPr id="12" name="Rectangle 11"/>
          <p:cNvSpPr/>
          <p:nvPr/>
        </p:nvSpPr>
        <p:spPr>
          <a:xfrm>
            <a:off x="3244273" y="6474690"/>
            <a:ext cx="228600" cy="228600"/>
          </a:xfrm>
          <a:prstGeom prst="rect">
            <a:avLst/>
          </a:prstGeom>
          <a:solidFill>
            <a:schemeClr val="accent2">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TextBox 12"/>
          <p:cNvSpPr txBox="1"/>
          <p:nvPr/>
        </p:nvSpPr>
        <p:spPr>
          <a:xfrm>
            <a:off x="3507509" y="6449199"/>
            <a:ext cx="1371600" cy="461665"/>
          </a:xfrm>
          <a:prstGeom prst="rect">
            <a:avLst/>
          </a:prstGeom>
          <a:noFill/>
        </p:spPr>
        <p:txBody>
          <a:bodyPr wrap="square" rtlCol="0">
            <a:spAutoFit/>
          </a:bodyPr>
          <a:lstStyle/>
          <a:p>
            <a:r>
              <a:rPr lang="en-US" sz="1200" dirty="0" smtClean="0"/>
              <a:t>2014-15</a:t>
            </a:r>
          </a:p>
          <a:p>
            <a:endParaRPr lang="en-US" sz="1200" dirty="0" smtClean="0"/>
          </a:p>
        </p:txBody>
      </p:sp>
    </p:spTree>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box(in)">
                                      <p:cBhvr>
                                        <p:cTn id="7" dur="1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4" grpId="0">
        <p:bldAsOne/>
      </p:bldGraphic>
    </p:bld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Median">
  <a:themeElements>
    <a:clrScheme name="Austin">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Median">
      <a:majorFont>
        <a:latin typeface="Tw Cen MT"/>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w Cen MT"/>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Median">
      <a:fillStyleLst>
        <a:solidFill>
          <a:schemeClr val="phClr"/>
        </a:solidFill>
        <a:solidFill>
          <a:schemeClr val="phClr">
            <a:tint val="50000"/>
          </a:schemeClr>
        </a:solidFill>
        <a:solidFill>
          <a:schemeClr val="phClr"/>
        </a:solidFill>
      </a:fillStyleLst>
      <a:lnStyleLst>
        <a:ln w="10000" cap="flat" cmpd="sng" algn="ctr">
          <a:solidFill>
            <a:schemeClr val="phClr"/>
          </a:solidFill>
          <a:prstDash val="solid"/>
        </a:ln>
        <a:ln w="19050" cap="flat" cmpd="sng" algn="ctr">
          <a:solidFill>
            <a:schemeClr val="phClr"/>
          </a:solidFill>
          <a:prstDash val="solid"/>
        </a:ln>
        <a:ln w="47625" cap="flat" cmpd="dbl" algn="ctr">
          <a:solidFill>
            <a:schemeClr val="phClr"/>
          </a:solidFill>
          <a:prstDash val="solid"/>
        </a:ln>
      </a:lnStyleLst>
      <a:effectStyleLst>
        <a:effectStyle>
          <a:effectLst>
            <a:outerShdw blurRad="38100" dist="30000" dir="5400000" rotWithShape="0">
              <a:srgbClr val="000000">
                <a:alpha val="45000"/>
              </a:srgbClr>
            </a:outerShdw>
          </a:effectLst>
        </a:effectStyle>
        <a:effectStyle>
          <a:effectLst>
            <a:outerShdw blurRad="38100" dist="30000" dir="5400000" rotWithShape="0">
              <a:srgbClr val="000000">
                <a:alpha val="45000"/>
              </a:srgbClr>
            </a:outerShdw>
          </a:effectLst>
        </a:effectStyle>
        <a:effectStyle>
          <a:effectLst>
            <a:outerShdw blurRad="38100" dist="25400" dir="5400000" rotWithShape="0">
              <a:srgbClr val="000000">
                <a:alpha val="35000"/>
              </a:srgbClr>
            </a:outerShdw>
          </a:effectLst>
          <a:scene3d>
            <a:camera prst="isometricTopDown" fov="0">
              <a:rot lat="0" lon="0" rev="0"/>
            </a:camera>
            <a:lightRig rig="balanced" dir="t">
              <a:rot lat="0" lon="0" rev="13800000"/>
            </a:lightRig>
          </a:scene3d>
          <a:sp3d extrusionH="12700" prstMaterial="plastic">
            <a:bevelT w="38100" h="25400" prst="softRound"/>
            <a:contourClr>
              <a:schemeClr val="phClr"/>
            </a:contourClr>
          </a:sp3d>
        </a:effectStyle>
      </a:effectStyleLst>
      <a:bgFillStyleLst>
        <a:solidFill>
          <a:schemeClr val="phClr"/>
        </a:solidFill>
        <a:blipFill>
          <a:blip xmlns:r="http://schemas.openxmlformats.org/officeDocument/2006/relationships" r:embed="rId1">
            <a:duotone>
              <a:schemeClr val="phClr">
                <a:shade val="90000"/>
                <a:satMod val="140000"/>
              </a:schemeClr>
              <a:schemeClr val="phClr">
                <a:satMod val="120000"/>
              </a:schemeClr>
            </a:duotone>
          </a:blip>
          <a:tile tx="0" ty="0" sx="100000" sy="100000" flip="none" algn="tl"/>
        </a:blipFill>
        <a:blipFill>
          <a:blip xmlns:r="http://schemas.openxmlformats.org/officeDocument/2006/relationships" r:embed="rId2">
            <a:duotone>
              <a:schemeClr val="phClr">
                <a:shade val="90000"/>
                <a:satMod val="140000"/>
              </a:schemeClr>
              <a:schemeClr val="phClr">
                <a:satMod val="12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item1.xml><?xml version="1.0" encoding="utf-8"?>
<?mso-contentType ?>
<FormTemplates xmlns="http://schemas.microsoft.com/sharepoint/v3/contenttype/forms">
  <Display>DocumentLibraryForm</Display>
  <Edit>AssetEditForm</Edit>
  <New>DocumentLibraryForm</New>
</FormTemplates>
</file>

<file path=customXml/itemProps1.xml><?xml version="1.0" encoding="utf-8"?>
<ds:datastoreItem xmlns:ds="http://schemas.openxmlformats.org/officeDocument/2006/customXml" ds:itemID="{FA39284F-3E7E-4619-B227-396E2CB9BD61}">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Theme1</Template>
  <TotalTime>8554</TotalTime>
  <Words>1270</Words>
  <Application>Microsoft Office PowerPoint</Application>
  <PresentationFormat>On-screen Show (4:3)</PresentationFormat>
  <Paragraphs>351</Paragraphs>
  <Slides>18</Slides>
  <Notes>3</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18</vt:i4>
      </vt:variant>
    </vt:vector>
  </HeadingPairs>
  <TitlesOfParts>
    <vt:vector size="25" baseType="lpstr">
      <vt:lpstr>Arial</vt:lpstr>
      <vt:lpstr>Calibri</vt:lpstr>
      <vt:lpstr>Century Gothic</vt:lpstr>
      <vt:lpstr>Tw Cen MT</vt:lpstr>
      <vt:lpstr>Wingdings</vt:lpstr>
      <vt:lpstr>Wingdings 2</vt:lpstr>
      <vt:lpstr>Median</vt:lpstr>
      <vt:lpstr>WOODLAND School District 2015-2016 Year End Financial Summary</vt:lpstr>
      <vt:lpstr>Historical Fund Balance Summary</vt:lpstr>
      <vt:lpstr>Fund Balance/Enrollment</vt:lpstr>
      <vt:lpstr>Unbudgeted Items Directly Affecting Total Fund Balance</vt:lpstr>
      <vt:lpstr>Levy Dollars</vt:lpstr>
      <vt:lpstr>General Fund Revenues</vt:lpstr>
      <vt:lpstr>Total Expenditures by Type</vt:lpstr>
      <vt:lpstr>Salaries – All Programs</vt:lpstr>
      <vt:lpstr>Expenditures by Program-Comparison to Prior Year</vt:lpstr>
      <vt:lpstr>Activities - General Basic Education</vt:lpstr>
      <vt:lpstr>District Wide Support</vt:lpstr>
      <vt:lpstr>Transportation &amp; Food Service </vt:lpstr>
      <vt:lpstr>Before and After School Care</vt:lpstr>
      <vt:lpstr>Other Funds</vt:lpstr>
      <vt:lpstr>Capital Projects Fund</vt:lpstr>
      <vt:lpstr>PowerPoint Presentation</vt:lpstr>
      <vt:lpstr>ASB FUND</vt:lpstr>
      <vt:lpstr>TRANSPORTATION VEHICLE FUND</vt:lpstr>
    </vt:vector>
  </TitlesOfParts>
  <Company>Camas School District #117</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Camas School District Year End Summary</dc:title>
  <dc:creator>donna.gregg</dc:creator>
  <cp:lastModifiedBy>Brown, Stacy</cp:lastModifiedBy>
  <cp:revision>550</cp:revision>
  <cp:lastPrinted>2014-11-20T22:39:06Z</cp:lastPrinted>
  <dcterms:created xsi:type="dcterms:W3CDTF">2010-10-18T22:51:52Z</dcterms:created>
  <dcterms:modified xsi:type="dcterms:W3CDTF">2016-12-15T18:46:40Z</dcterms:modified>
  <cp:version/>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TemplateID">
    <vt:lpwstr>TC101951911</vt:lpwstr>
  </property>
</Properties>
</file>