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customXml/itemProps1.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charts/chart1.xml" ContentType="application/vnd.openxmlformats-officedocument.drawingml.chart+xml"/>
  <Override PartName="/ppt/charts/chart2.xml" ContentType="application/vnd.openxmlformats-officedocument.drawingml.chart+xml"/>
  <Override PartName="/ppt/charts/chart3.xml" ContentType="application/vnd.openxmlformats-officedocument.drawingml.chart+xml"/>
  <Override PartName="/ppt/charts/chart4.xml" ContentType="application/vnd.openxmlformats-officedocument.drawingml.chart+xml"/>
  <Override PartName="/ppt/notesSlides/notesSlide3.xml" ContentType="application/vnd.openxmlformats-officedocument.presentationml.notesSlide+xml"/>
  <Override PartName="/ppt/charts/chart5.xml" ContentType="application/vnd.openxmlformats-officedocument.drawingml.chart+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916" r:id="rId2"/>
  </p:sldMasterIdLst>
  <p:notesMasterIdLst>
    <p:notesMasterId r:id="rId21"/>
  </p:notesMasterIdLst>
  <p:handoutMasterIdLst>
    <p:handoutMasterId r:id="rId22"/>
  </p:handoutMasterIdLst>
  <p:sldIdLst>
    <p:sldId id="256" r:id="rId3"/>
    <p:sldId id="272" r:id="rId4"/>
    <p:sldId id="268" r:id="rId5"/>
    <p:sldId id="273" r:id="rId6"/>
    <p:sldId id="260" r:id="rId7"/>
    <p:sldId id="261" r:id="rId8"/>
    <p:sldId id="257" r:id="rId9"/>
    <p:sldId id="262" r:id="rId10"/>
    <p:sldId id="258" r:id="rId11"/>
    <p:sldId id="263" r:id="rId12"/>
    <p:sldId id="259" r:id="rId13"/>
    <p:sldId id="265" r:id="rId14"/>
    <p:sldId id="266" r:id="rId15"/>
    <p:sldId id="264" r:id="rId16"/>
    <p:sldId id="267" r:id="rId17"/>
    <p:sldId id="269" r:id="rId18"/>
    <p:sldId id="270" r:id="rId19"/>
    <p:sldId id="271" r:id="rId20"/>
  </p:sldIdLst>
  <p:sldSz cx="9144000" cy="6858000" type="screen4x3"/>
  <p:notesSz cx="7010400" cy="9236075"/>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4791E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15521" autoAdjust="0"/>
    <p:restoredTop sz="94376" autoAdjust="0"/>
  </p:normalViewPr>
  <p:slideViewPr>
    <p:cSldViewPr>
      <p:cViewPr varScale="1">
        <p:scale>
          <a:sx n="48" d="100"/>
          <a:sy n="48" d="100"/>
        </p:scale>
        <p:origin x="32" y="420"/>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tableStyles" Target="tableStyles.xml"/><Relationship Id="rId3" Type="http://schemas.openxmlformats.org/officeDocument/2006/relationships/slide" Target="slides/slide1.xml"/><Relationship Id="rId21" Type="http://schemas.openxmlformats.org/officeDocument/2006/relationships/notesMaster" Target="notesMasters/notesMaster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theme" Target="theme/theme1.xml"/><Relationship Id="rId2" Type="http://schemas.openxmlformats.org/officeDocument/2006/relationships/slideMaster" Target="slideMasters/slideMaster1.xml"/><Relationship Id="rId16" Type="http://schemas.openxmlformats.org/officeDocument/2006/relationships/slide" Target="slides/slide14.xml"/><Relationship Id="rId20" Type="http://schemas.openxmlformats.org/officeDocument/2006/relationships/slide" Target="slides/slide18.xml"/><Relationship Id="rId1" Type="http://schemas.openxmlformats.org/officeDocument/2006/relationships/customXml" Target="../customXml/item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viewProps" Target="viewProps.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presProps" Target="presProps.xml"/><Relationship Id="rId10" Type="http://schemas.openxmlformats.org/officeDocument/2006/relationships/slide" Target="slides/slide8.xml"/><Relationship Id="rId19" Type="http://schemas.openxmlformats.org/officeDocument/2006/relationships/slide" Target="slides/slide17.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handoutMaster" Target="handoutMasters/handoutMaster1.xml"/></Relationships>
</file>

<file path=ppt/charts/_rels/chart1.xml.rels><?xml version="1.0" encoding="UTF-8" standalone="yes"?>
<Relationships xmlns="http://schemas.openxmlformats.org/package/2006/relationships"><Relationship Id="rId1" Type="http://schemas.openxmlformats.org/officeDocument/2006/relationships/package" Target="../embeddings/Microsoft_Excel_Worksheet1.xlsx"/></Relationships>
</file>

<file path=ppt/charts/_rels/chart2.xml.rels><?xml version="1.0" encoding="UTF-8" standalone="yes"?>
<Relationships xmlns="http://schemas.openxmlformats.org/package/2006/relationships"><Relationship Id="rId1" Type="http://schemas.openxmlformats.org/officeDocument/2006/relationships/package" Target="../embeddings/Microsoft_Excel_Worksheet2.xlsx"/></Relationships>
</file>

<file path=ppt/charts/_rels/chart3.xml.rels><?xml version="1.0" encoding="UTF-8" standalone="yes"?>
<Relationships xmlns="http://schemas.openxmlformats.org/package/2006/relationships"><Relationship Id="rId1" Type="http://schemas.openxmlformats.org/officeDocument/2006/relationships/package" Target="../embeddings/Microsoft_Excel_Worksheet3.xlsx"/></Relationships>
</file>

<file path=ppt/charts/_rels/chart4.xml.rels><?xml version="1.0" encoding="UTF-8" standalone="yes"?>
<Relationships xmlns="http://schemas.openxmlformats.org/package/2006/relationships"><Relationship Id="rId1" Type="http://schemas.openxmlformats.org/officeDocument/2006/relationships/package" Target="../embeddings/Microsoft_Excel_Worksheet4.xlsx"/></Relationships>
</file>

<file path=ppt/charts/_rels/chart5.xml.rels><?xml version="1.0" encoding="UTF-8" standalone="yes"?>
<Relationships xmlns="http://schemas.openxmlformats.org/package/2006/relationships"><Relationship Id="rId1" Type="http://schemas.openxmlformats.org/officeDocument/2006/relationships/package" Target="../embeddings/Microsoft_Excel_Worksheet5.xlsx"/></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layout/>
      <c:overlay val="0"/>
    </c:title>
    <c:autoTitleDeleted val="0"/>
    <c:view3D>
      <c:rotX val="30"/>
      <c:rotY val="0"/>
      <c:rAngAx val="0"/>
    </c:view3D>
    <c:floor>
      <c:thickness val="0"/>
    </c:floor>
    <c:sideWall>
      <c:thickness val="0"/>
    </c:sideWall>
    <c:backWall>
      <c:thickness val="0"/>
    </c:backWall>
    <c:plotArea>
      <c:layout/>
      <c:pie3DChart>
        <c:varyColors val="1"/>
        <c:ser>
          <c:idx val="0"/>
          <c:order val="0"/>
          <c:tx>
            <c:strRef>
              <c:f>Sheet1!$B$1</c:f>
              <c:strCache>
                <c:ptCount val="1"/>
                <c:pt idx="0">
                  <c:v>   </c:v>
                </c:pt>
              </c:strCache>
            </c:strRef>
          </c:tx>
          <c:dLbls>
            <c:dLbl>
              <c:idx val="0"/>
              <c:layout>
                <c:manualLayout>
                  <c:x val="1.7021925289641828E-2"/>
                  <c:y val="-0.11083017400602704"/>
                </c:manualLayout>
              </c:layout>
              <c:showLegendKey val="0"/>
              <c:showVal val="1"/>
              <c:showCatName val="1"/>
              <c:showSerName val="0"/>
              <c:showPercent val="0"/>
              <c:showBubbleSize val="0"/>
              <c:extLst>
                <c:ext xmlns:c15="http://schemas.microsoft.com/office/drawing/2012/chart" uri="{CE6537A1-D6FC-4f65-9D91-7224C49458BB}">
                  <c15:layout/>
                </c:ext>
              </c:extLst>
            </c:dLbl>
            <c:dLbl>
              <c:idx val="1"/>
              <c:layout>
                <c:manualLayout>
                  <c:x val="1.1840054084148576E-2"/>
                  <c:y val="4.5747059395353368E-3"/>
                </c:manualLayout>
              </c:layout>
              <c:showLegendKey val="0"/>
              <c:showVal val="1"/>
              <c:showCatName val="1"/>
              <c:showSerName val="0"/>
              <c:showPercent val="0"/>
              <c:showBubbleSize val="0"/>
              <c:extLst>
                <c:ext xmlns:c15="http://schemas.microsoft.com/office/drawing/2012/chart" uri="{CE6537A1-D6FC-4f65-9D91-7224C49458BB}">
                  <c15:layout/>
                </c:ext>
              </c:extLst>
            </c:dLbl>
            <c:dLbl>
              <c:idx val="4"/>
              <c:layout>
                <c:manualLayout>
                  <c:x val="3.6194623399347807E-2"/>
                  <c:y val="-8.4033488869446879E-2"/>
                </c:manualLayout>
              </c:layout>
              <c:showLegendKey val="0"/>
              <c:showVal val="1"/>
              <c:showCatName val="1"/>
              <c:showSerName val="0"/>
              <c:showPercent val="0"/>
              <c:showBubbleSize val="0"/>
              <c:extLst>
                <c:ext xmlns:c15="http://schemas.microsoft.com/office/drawing/2012/chart" uri="{CE6537A1-D6FC-4f65-9D91-7224C49458BB}">
                  <c15:layout/>
                </c:ext>
              </c:extLst>
            </c:dLbl>
            <c:spPr>
              <a:noFill/>
              <a:ln>
                <a:noFill/>
              </a:ln>
              <a:effectLst/>
            </c:spPr>
            <c:txPr>
              <a:bodyPr/>
              <a:lstStyle/>
              <a:p>
                <a:pPr>
                  <a:defRPr sz="1200"/>
                </a:pPr>
                <a:endParaRPr lang="en-US"/>
              </a:p>
            </c:txPr>
            <c:showLegendKey val="0"/>
            <c:showVal val="1"/>
            <c:showCatName val="1"/>
            <c:showSerName val="0"/>
            <c:showPercent val="0"/>
            <c:showBubbleSize val="0"/>
            <c:showLeaderLines val="1"/>
            <c:extLst>
              <c:ext xmlns:c15="http://schemas.microsoft.com/office/drawing/2012/chart" uri="{CE6537A1-D6FC-4f65-9D91-7224C49458BB}">
                <c15:layout/>
              </c:ext>
            </c:extLst>
          </c:dLbls>
          <c:cat>
            <c:strRef>
              <c:f>Sheet1!$A$2:$A$7</c:f>
              <c:strCache>
                <c:ptCount val="6"/>
                <c:pt idx="0">
                  <c:v>Salaries</c:v>
                </c:pt>
                <c:pt idx="1">
                  <c:v>Benefits</c:v>
                </c:pt>
                <c:pt idx="2">
                  <c:v>Supplies</c:v>
                </c:pt>
                <c:pt idx="3">
                  <c:v>Purchased Services</c:v>
                </c:pt>
                <c:pt idx="4">
                  <c:v>Travel</c:v>
                </c:pt>
                <c:pt idx="5">
                  <c:v>Capital Outlay</c:v>
                </c:pt>
              </c:strCache>
            </c:strRef>
          </c:cat>
          <c:val>
            <c:numRef>
              <c:f>Sheet1!$B$2:$B$7</c:f>
              <c:numCache>
                <c:formatCode>0.0%</c:formatCode>
                <c:ptCount val="6"/>
                <c:pt idx="0">
                  <c:v>0.57149129592032122</c:v>
                </c:pt>
                <c:pt idx="1">
                  <c:v>0.23126681145151406</c:v>
                </c:pt>
                <c:pt idx="2">
                  <c:v>5.9292113223189717E-2</c:v>
                </c:pt>
                <c:pt idx="3">
                  <c:v>0.13197606532986522</c:v>
                </c:pt>
                <c:pt idx="4">
                  <c:v>2.5448874999350426E-3</c:v>
                </c:pt>
                <c:pt idx="5">
                  <c:v>3.4288265751747952E-3</c:v>
                </c:pt>
              </c:numCache>
            </c:numRef>
          </c:val>
        </c:ser>
        <c:ser>
          <c:idx val="1"/>
          <c:order val="1"/>
          <c:tx>
            <c:strRef>
              <c:f>Sheet1!$C$1</c:f>
              <c:strCache>
                <c:ptCount val="1"/>
                <c:pt idx="0">
                  <c:v>Column1</c:v>
                </c:pt>
              </c:strCache>
            </c:strRef>
          </c:tx>
          <c:cat>
            <c:strRef>
              <c:f>Sheet1!$A$2:$A$7</c:f>
              <c:strCache>
                <c:ptCount val="6"/>
                <c:pt idx="0">
                  <c:v>Salaries</c:v>
                </c:pt>
                <c:pt idx="1">
                  <c:v>Benefits</c:v>
                </c:pt>
                <c:pt idx="2">
                  <c:v>Supplies</c:v>
                </c:pt>
                <c:pt idx="3">
                  <c:v>Purchased Services</c:v>
                </c:pt>
                <c:pt idx="4">
                  <c:v>Travel</c:v>
                </c:pt>
                <c:pt idx="5">
                  <c:v>Capital Outlay</c:v>
                </c:pt>
              </c:strCache>
            </c:strRef>
          </c:cat>
          <c:val>
            <c:numRef>
              <c:f>Sheet1!$C$2:$C$7</c:f>
              <c:numCache>
                <c:formatCode>_(* #,##0.00_);_(* \(#,##0.00\);_(* "-"??_);_(@_)</c:formatCode>
                <c:ptCount val="6"/>
                <c:pt idx="0">
                  <c:v>14296672</c:v>
                </c:pt>
                <c:pt idx="1">
                  <c:v>5785470</c:v>
                </c:pt>
                <c:pt idx="2">
                  <c:v>1483277</c:v>
                </c:pt>
                <c:pt idx="3">
                  <c:v>3301570</c:v>
                </c:pt>
                <c:pt idx="4">
                  <c:v>63664</c:v>
                </c:pt>
                <c:pt idx="5">
                  <c:v>85777</c:v>
                </c:pt>
              </c:numCache>
            </c:numRef>
          </c:val>
        </c:ser>
        <c:dLbls>
          <c:showLegendKey val="0"/>
          <c:showVal val="0"/>
          <c:showCatName val="0"/>
          <c:showSerName val="0"/>
          <c:showPercent val="0"/>
          <c:showBubbleSize val="0"/>
          <c:showLeaderLines val="1"/>
        </c:dLbls>
      </c:pie3DChart>
    </c:plotArea>
    <c:plotVisOnly val="1"/>
    <c:dispBlanksAs val="gap"/>
    <c:showDLblsOverMax val="0"/>
  </c:chart>
  <c:txPr>
    <a:bodyPr/>
    <a:lstStyle/>
    <a:p>
      <a:pPr>
        <a:defRPr sz="1800"/>
      </a:pPr>
      <a:endParaRPr lang="en-US"/>
    </a:p>
  </c:txPr>
  <c:externalData r:id="rId1">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a:lstStyle/>
          <a:p>
            <a:pPr>
              <a:defRPr/>
            </a:pPr>
            <a:r>
              <a:rPr lang="en-US" dirty="0"/>
              <a:t>Certificated </a:t>
            </a:r>
            <a:r>
              <a:rPr lang="en-US" dirty="0" smtClean="0"/>
              <a:t>Salaries</a:t>
            </a:r>
          </a:p>
        </c:rich>
      </c:tx>
      <c:layout>
        <c:manualLayout>
          <c:xMode val="edge"/>
          <c:yMode val="edge"/>
          <c:x val="1.8553459119496855E-2"/>
          <c:y val="0.11785337175756851"/>
        </c:manualLayout>
      </c:layout>
      <c:overlay val="0"/>
    </c:title>
    <c:autoTitleDeleted val="0"/>
    <c:view3D>
      <c:rotX val="15"/>
      <c:rotY val="20"/>
      <c:rAngAx val="0"/>
      <c:perspective val="0"/>
    </c:view3D>
    <c:floor>
      <c:thickness val="0"/>
    </c:floor>
    <c:sideWall>
      <c:thickness val="0"/>
    </c:sideWall>
    <c:backWall>
      <c:thickness val="0"/>
    </c:backWall>
    <c:plotArea>
      <c:layout>
        <c:manualLayout>
          <c:layoutTarget val="inner"/>
          <c:xMode val="edge"/>
          <c:yMode val="edge"/>
          <c:x val="9.7091071163274548E-2"/>
          <c:y val="0.18639944692433508"/>
          <c:w val="0.80581785767345393"/>
          <c:h val="0.72643656167759219"/>
        </c:manualLayout>
      </c:layout>
      <c:pie3DChart>
        <c:varyColors val="1"/>
        <c:ser>
          <c:idx val="0"/>
          <c:order val="0"/>
          <c:tx>
            <c:strRef>
              <c:f>Sheet1!$B$1</c:f>
              <c:strCache>
                <c:ptCount val="1"/>
                <c:pt idx="0">
                  <c:v>Certificated Salaries</c:v>
                </c:pt>
              </c:strCache>
            </c:strRef>
          </c:tx>
          <c:explosion val="25"/>
          <c:dPt>
            <c:idx val="3"/>
            <c:bubble3D val="0"/>
            <c:spPr>
              <a:solidFill>
                <a:schemeClr val="accent6">
                  <a:lumMod val="60000"/>
                  <a:lumOff val="40000"/>
                </a:schemeClr>
              </a:solidFill>
            </c:spPr>
          </c:dPt>
          <c:dPt>
            <c:idx val="5"/>
            <c:bubble3D val="0"/>
            <c:spPr>
              <a:solidFill>
                <a:schemeClr val="accent6">
                  <a:lumMod val="50000"/>
                </a:schemeClr>
              </a:solidFill>
            </c:spPr>
          </c:dPt>
          <c:dLbls>
            <c:dLbl>
              <c:idx val="0"/>
              <c:layout>
                <c:manualLayout>
                  <c:x val="-0.16181968999158125"/>
                  <c:y val="2.3341220141962556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1"/>
              <c:layout>
                <c:manualLayout>
                  <c:x val="6.4765017580349846E-3"/>
                  <c:y val="4.5029091046480321E-4"/>
                </c:manualLayout>
              </c:layout>
              <c:showLegendKey val="0"/>
              <c:showVal val="1"/>
              <c:showCatName val="0"/>
              <c:showSerName val="0"/>
              <c:showPercent val="0"/>
              <c:showBubbleSize val="0"/>
              <c:extLst>
                <c:ext xmlns:c15="http://schemas.microsoft.com/office/drawing/2012/chart" uri="{CE6537A1-D6FC-4f65-9D91-7224C49458BB}">
                  <c15:layout/>
                </c:ext>
              </c:extLst>
            </c:dLbl>
            <c:dLbl>
              <c:idx val="4"/>
              <c:layout>
                <c:manualLayout>
                  <c:x val="-7.7308597038577731E-2"/>
                  <c:y val="-7.5985367736619264E-2"/>
                </c:manualLayout>
              </c:layout>
              <c:showLegendKey val="0"/>
              <c:showVal val="1"/>
              <c:showCatName val="0"/>
              <c:showSerName val="0"/>
              <c:showPercent val="0"/>
              <c:showBubbleSize val="0"/>
              <c:extLst>
                <c:ext xmlns:c15="http://schemas.microsoft.com/office/drawing/2012/chart" uri="{CE6537A1-D6FC-4f65-9D91-7224C49458BB}">
                  <c15:layout/>
                </c:ext>
              </c:extLst>
            </c:dLbl>
            <c:spPr>
              <a:noFill/>
              <a:ln>
                <a:noFill/>
              </a:ln>
              <a:effectLst/>
            </c:spPr>
            <c:txPr>
              <a:bodyPr/>
              <a:lstStyle/>
              <a:p>
                <a:pPr>
                  <a:defRPr sz="1200"/>
                </a:pPr>
                <a:endParaRPr lang="en-US"/>
              </a:p>
            </c:txPr>
            <c:showLegendKey val="0"/>
            <c:showVal val="1"/>
            <c:showCatName val="0"/>
            <c:showSerName val="0"/>
            <c:showPercent val="0"/>
            <c:showBubbleSize val="0"/>
            <c:showLeaderLines val="1"/>
            <c:extLst>
              <c:ext xmlns:c15="http://schemas.microsoft.com/office/drawing/2012/chart" uri="{CE6537A1-D6FC-4f65-9D91-7224C49458BB}">
                <c15:layout/>
              </c:ext>
            </c:extLst>
          </c:dLbls>
          <c:cat>
            <c:strRef>
              <c:f>Sheet1!$A$2:$A$7</c:f>
              <c:strCache>
                <c:ptCount val="6"/>
                <c:pt idx="0">
                  <c:v>Instructional</c:v>
                </c:pt>
                <c:pt idx="1">
                  <c:v>Administrative</c:v>
                </c:pt>
                <c:pt idx="2">
                  <c:v>Non-Instructional (Health/Counseling/Psych)</c:v>
                </c:pt>
                <c:pt idx="3">
                  <c:v>Substitutes</c:v>
                </c:pt>
                <c:pt idx="4">
                  <c:v>Extra Curricular</c:v>
                </c:pt>
                <c:pt idx="5">
                  <c:v>Extended Days/Extra Work/Other</c:v>
                </c:pt>
              </c:strCache>
            </c:strRef>
          </c:cat>
          <c:val>
            <c:numRef>
              <c:f>Sheet1!$B$2:$B$7</c:f>
              <c:numCache>
                <c:formatCode>0.0%</c:formatCode>
                <c:ptCount val="6"/>
                <c:pt idx="0">
                  <c:v>0.6557564286934825</c:v>
                </c:pt>
                <c:pt idx="1">
                  <c:v>0.11280034016143539</c:v>
                </c:pt>
                <c:pt idx="2">
                  <c:v>8.0401773749374669E-2</c:v>
                </c:pt>
                <c:pt idx="3">
                  <c:v>2.7673108569516078E-2</c:v>
                </c:pt>
                <c:pt idx="4">
                  <c:v>8.2823834437106558E-3</c:v>
                </c:pt>
                <c:pt idx="5">
                  <c:v>0.11508596538248071</c:v>
                </c:pt>
              </c:numCache>
            </c:numRef>
          </c:val>
        </c:ser>
        <c:dLbls>
          <c:showLegendKey val="0"/>
          <c:showVal val="0"/>
          <c:showCatName val="0"/>
          <c:showSerName val="0"/>
          <c:showPercent val="0"/>
          <c:showBubbleSize val="0"/>
          <c:showLeaderLines val="1"/>
        </c:dLbls>
      </c:pie3DChart>
    </c:plotArea>
    <c:legend>
      <c:legendPos val="b"/>
      <c:layout>
        <c:manualLayout>
          <c:xMode val="edge"/>
          <c:yMode val="edge"/>
          <c:x val="6.0176051106819194E-2"/>
          <c:y val="0.8090057298303146"/>
          <c:w val="0.87964789778636165"/>
          <c:h val="0.1741580742043185"/>
        </c:manualLayout>
      </c:layout>
      <c:overlay val="1"/>
      <c:txPr>
        <a:bodyPr/>
        <a:lstStyle/>
        <a:p>
          <a:pPr>
            <a:defRPr sz="1100"/>
          </a:pPr>
          <a:endParaRPr lang="en-US"/>
        </a:p>
      </c:txPr>
    </c:legend>
    <c:plotVisOnly val="1"/>
    <c:dispBlanksAs val="gap"/>
    <c:showDLblsOverMax val="0"/>
  </c:chart>
  <c:txPr>
    <a:bodyPr/>
    <a:lstStyle/>
    <a:p>
      <a:pPr>
        <a:defRPr sz="1800"/>
      </a:pPr>
      <a:endParaRPr lang="en-US"/>
    </a:p>
  </c:txPr>
  <c:externalData r:id="rId1">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a:lstStyle/>
          <a:p>
            <a:pPr>
              <a:defRPr/>
            </a:pPr>
            <a:r>
              <a:rPr lang="en-US" dirty="0" smtClean="0"/>
              <a:t>Classified Salaries</a:t>
            </a:r>
          </a:p>
        </c:rich>
      </c:tx>
      <c:layout>
        <c:manualLayout>
          <c:xMode val="edge"/>
          <c:yMode val="edge"/>
          <c:x val="2.2875816993464053E-3"/>
          <c:y val="5.4671662762134511E-2"/>
        </c:manualLayout>
      </c:layout>
      <c:overlay val="0"/>
    </c:title>
    <c:autoTitleDeleted val="0"/>
    <c:view3D>
      <c:rotX val="15"/>
      <c:rotY val="20"/>
      <c:rAngAx val="0"/>
      <c:perspective val="0"/>
    </c:view3D>
    <c:floor>
      <c:thickness val="0"/>
    </c:floor>
    <c:sideWall>
      <c:thickness val="0"/>
    </c:sideWall>
    <c:backWall>
      <c:thickness val="0"/>
    </c:backWall>
    <c:plotArea>
      <c:layout>
        <c:manualLayout>
          <c:layoutTarget val="inner"/>
          <c:xMode val="edge"/>
          <c:yMode val="edge"/>
          <c:x val="0"/>
          <c:y val="6.0841824918943958E-2"/>
          <c:w val="0.99764175704452074"/>
          <c:h val="0.77531013841695129"/>
        </c:manualLayout>
      </c:layout>
      <c:pie3DChart>
        <c:varyColors val="1"/>
        <c:ser>
          <c:idx val="0"/>
          <c:order val="0"/>
          <c:tx>
            <c:strRef>
              <c:f>Sheet1!$B$1</c:f>
              <c:strCache>
                <c:ptCount val="1"/>
                <c:pt idx="0">
                  <c:v>Classified</c:v>
                </c:pt>
              </c:strCache>
            </c:strRef>
          </c:tx>
          <c:explosion val="25"/>
          <c:dPt>
            <c:idx val="4"/>
            <c:bubble3D val="0"/>
            <c:spPr>
              <a:solidFill>
                <a:schemeClr val="accent3">
                  <a:lumMod val="20000"/>
                  <a:lumOff val="80000"/>
                </a:schemeClr>
              </a:solidFill>
            </c:spPr>
          </c:dPt>
          <c:dLbls>
            <c:dLbl>
              <c:idx val="0"/>
              <c:layout>
                <c:manualLayout>
                  <c:x val="3.2870301589659802E-4"/>
                  <c:y val="-1.3725034871031867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1"/>
              <c:layout>
                <c:manualLayout>
                  <c:x val="0.19583333333333333"/>
                  <c:y val="8.6120815519324882E-3"/>
                </c:manualLayout>
              </c:layout>
              <c:showLegendKey val="0"/>
              <c:showVal val="1"/>
              <c:showCatName val="0"/>
              <c:showSerName val="0"/>
              <c:showPercent val="0"/>
              <c:showBubbleSize val="0"/>
              <c:extLst>
                <c:ext xmlns:c15="http://schemas.microsoft.com/office/drawing/2012/chart" uri="{CE6537A1-D6FC-4f65-9D91-7224C49458BB}">
                  <c15:layout/>
                </c:ext>
              </c:extLst>
            </c:dLbl>
            <c:dLbl>
              <c:idx val="4"/>
              <c:layout>
                <c:manualLayout>
                  <c:x val="1.8473604714505029E-2"/>
                  <c:y val="-4.4217551049356804E-2"/>
                </c:manualLayout>
              </c:layout>
              <c:showLegendKey val="0"/>
              <c:showVal val="1"/>
              <c:showCatName val="0"/>
              <c:showSerName val="0"/>
              <c:showPercent val="0"/>
              <c:showBubbleSize val="0"/>
              <c:extLst>
                <c:ext xmlns:c15="http://schemas.microsoft.com/office/drawing/2012/chart" uri="{CE6537A1-D6FC-4f65-9D91-7224C49458BB}">
                  <c15:layout/>
                </c:ext>
              </c:extLst>
            </c:dLbl>
            <c:spPr>
              <a:noFill/>
              <a:ln>
                <a:noFill/>
              </a:ln>
              <a:effectLst/>
            </c:spPr>
            <c:txPr>
              <a:bodyPr/>
              <a:lstStyle/>
              <a:p>
                <a:pPr>
                  <a:defRPr sz="1200"/>
                </a:pPr>
                <a:endParaRPr lang="en-US"/>
              </a:p>
            </c:txPr>
            <c:showLegendKey val="0"/>
            <c:showVal val="1"/>
            <c:showCatName val="0"/>
            <c:showSerName val="0"/>
            <c:showPercent val="0"/>
            <c:showBubbleSize val="0"/>
            <c:showLeaderLines val="1"/>
            <c:extLst>
              <c:ext xmlns:c15="http://schemas.microsoft.com/office/drawing/2012/chart" uri="{CE6537A1-D6FC-4f65-9D91-7224C49458BB}">
                <c15:layout/>
              </c:ext>
            </c:extLst>
          </c:dLbls>
          <c:cat>
            <c:strRef>
              <c:f>Sheet1!$A$2:$A$7</c:f>
              <c:strCache>
                <c:ptCount val="6"/>
                <c:pt idx="0">
                  <c:v>Administrative</c:v>
                </c:pt>
                <c:pt idx="1">
                  <c:v>Instruction/Secretarial</c:v>
                </c:pt>
                <c:pt idx="2">
                  <c:v>Non-Instructional (Cust/Drivers/Kitchens/Tech)</c:v>
                </c:pt>
                <c:pt idx="3">
                  <c:v>Extended Work</c:v>
                </c:pt>
                <c:pt idx="4">
                  <c:v>Substitutes</c:v>
                </c:pt>
                <c:pt idx="5">
                  <c:v>Athletics</c:v>
                </c:pt>
              </c:strCache>
            </c:strRef>
          </c:cat>
          <c:val>
            <c:numRef>
              <c:f>Sheet1!$B$2:$B$7</c:f>
              <c:numCache>
                <c:formatCode>0.0%</c:formatCode>
                <c:ptCount val="6"/>
                <c:pt idx="0">
                  <c:v>0.13880494737603827</c:v>
                </c:pt>
                <c:pt idx="1">
                  <c:v>0.28794795475578444</c:v>
                </c:pt>
                <c:pt idx="2">
                  <c:v>0.4524566663541732</c:v>
                </c:pt>
                <c:pt idx="3">
                  <c:v>3.6021394409447509E-2</c:v>
                </c:pt>
                <c:pt idx="4">
                  <c:v>4.750906119646553E-2</c:v>
                </c:pt>
                <c:pt idx="5">
                  <c:v>3.7259975908091027E-2</c:v>
                </c:pt>
              </c:numCache>
            </c:numRef>
          </c:val>
        </c:ser>
        <c:dLbls>
          <c:showLegendKey val="0"/>
          <c:showVal val="0"/>
          <c:showCatName val="0"/>
          <c:showSerName val="0"/>
          <c:showPercent val="0"/>
          <c:showBubbleSize val="0"/>
          <c:showLeaderLines val="1"/>
        </c:dLbls>
      </c:pie3DChart>
    </c:plotArea>
    <c:legend>
      <c:legendPos val="b"/>
      <c:layout>
        <c:manualLayout>
          <c:xMode val="edge"/>
          <c:yMode val="edge"/>
          <c:x val="0.16772016529848663"/>
          <c:y val="0.57359251968503933"/>
          <c:w val="0.748439746662102"/>
          <c:h val="0.38291299984560756"/>
        </c:manualLayout>
      </c:layout>
      <c:overlay val="1"/>
      <c:txPr>
        <a:bodyPr/>
        <a:lstStyle/>
        <a:p>
          <a:pPr>
            <a:defRPr sz="1100"/>
          </a:pPr>
          <a:endParaRPr lang="en-US"/>
        </a:p>
      </c:txPr>
    </c:legend>
    <c:plotVisOnly val="1"/>
    <c:dispBlanksAs val="gap"/>
    <c:showDLblsOverMax val="0"/>
  </c:chart>
  <c:spPr>
    <a:scene3d>
      <a:camera prst="orthographicFront"/>
      <a:lightRig rig="threePt" dir="t"/>
    </a:scene3d>
    <a:sp3d>
      <a:bevelB w="6350"/>
    </a:sp3d>
  </c:spPr>
  <c:txPr>
    <a:bodyPr/>
    <a:lstStyle/>
    <a:p>
      <a:pPr>
        <a:defRPr sz="1800"/>
      </a:pPr>
      <a:endParaRPr lang="en-US"/>
    </a:p>
  </c:txPr>
  <c:externalData r:id="rId1">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4"/>
    </mc:Choice>
    <mc:Fallback>
      <c:style val="4"/>
    </mc:Fallback>
  </mc:AlternateContent>
  <c:chart>
    <c:autoTitleDeleted val="1"/>
    <c:view3D>
      <c:rotX val="15"/>
      <c:rotY val="20"/>
      <c:rAngAx val="1"/>
    </c:view3D>
    <c:floor>
      <c:thickness val="0"/>
    </c:floor>
    <c:sideWall>
      <c:thickness val="0"/>
    </c:sideWall>
    <c:backWall>
      <c:thickness val="0"/>
    </c:backWall>
    <c:plotArea>
      <c:layout/>
      <c:bar3DChart>
        <c:barDir val="col"/>
        <c:grouping val="clustered"/>
        <c:varyColors val="0"/>
        <c:ser>
          <c:idx val="0"/>
          <c:order val="0"/>
          <c:tx>
            <c:strRef>
              <c:f>Sheet1!$B$1</c:f>
              <c:strCache>
                <c:ptCount val="1"/>
                <c:pt idx="0">
                  <c:v>2014-15</c:v>
                </c:pt>
              </c:strCache>
            </c:strRef>
          </c:tx>
          <c:spPr>
            <a:solidFill>
              <a:schemeClr val="accent1"/>
            </a:solidFill>
          </c:spPr>
          <c:invertIfNegative val="0"/>
          <c:dPt>
            <c:idx val="0"/>
            <c:invertIfNegative val="0"/>
            <c:bubble3D val="0"/>
          </c:dPt>
          <c:dPt>
            <c:idx val="1"/>
            <c:invertIfNegative val="0"/>
            <c:bubble3D val="0"/>
          </c:dPt>
          <c:dPt>
            <c:idx val="2"/>
            <c:invertIfNegative val="0"/>
            <c:bubble3D val="0"/>
            <c:spPr>
              <a:solidFill>
                <a:schemeClr val="accent1"/>
              </a:solidFill>
              <a:ln>
                <a:solidFill>
                  <a:schemeClr val="accent1"/>
                </a:solidFill>
              </a:ln>
            </c:spPr>
          </c:dPt>
          <c:dPt>
            <c:idx val="3"/>
            <c:invertIfNegative val="0"/>
            <c:bubble3D val="0"/>
          </c:dPt>
          <c:dPt>
            <c:idx val="4"/>
            <c:invertIfNegative val="0"/>
            <c:bubble3D val="0"/>
          </c:dPt>
          <c:dPt>
            <c:idx val="5"/>
            <c:invertIfNegative val="0"/>
            <c:bubble3D val="0"/>
          </c:dPt>
          <c:dPt>
            <c:idx val="6"/>
            <c:invertIfNegative val="0"/>
            <c:bubble3D val="0"/>
          </c:dPt>
          <c:dPt>
            <c:idx val="7"/>
            <c:invertIfNegative val="0"/>
            <c:bubble3D val="0"/>
          </c:dPt>
          <c:dPt>
            <c:idx val="8"/>
            <c:invertIfNegative val="0"/>
            <c:bubble3D val="0"/>
          </c:dPt>
          <c:dPt>
            <c:idx val="9"/>
            <c:invertIfNegative val="0"/>
            <c:bubble3D val="0"/>
          </c:dPt>
          <c:dLbls>
            <c:dLbl>
              <c:idx val="0"/>
              <c:layout>
                <c:manualLayout>
                  <c:x val="1.6975308641975311E-2"/>
                  <c:y val="-4.4896522574311828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1"/>
              <c:layout>
                <c:manualLayout>
                  <c:x val="9.2592592592592934E-3"/>
                  <c:y val="-3.9284457252522831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2"/>
              <c:layout>
                <c:manualLayout>
                  <c:x val="1.6975308641975332E-2"/>
                  <c:y val="-3.0866580217293035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3"/>
              <c:layout>
                <c:manualLayout>
                  <c:x val="1.0802469135802534E-2"/>
                  <c:y val="-2.5254293948050444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4"/>
              <c:layout>
                <c:manualLayout>
                  <c:x val="1.2345679012345668E-2"/>
                  <c:y val="-1.9642228626261506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5"/>
              <c:layout>
                <c:manualLayout>
                  <c:x val="1.5432098765432115E-2"/>
                  <c:y val="-3.6478424591628346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6"/>
              <c:layout>
                <c:manualLayout>
                  <c:x val="1.5432098765432155E-2"/>
                  <c:y val="-2.5254293948050392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7"/>
              <c:layout>
                <c:manualLayout>
                  <c:x val="7.7160493827160932E-3"/>
                  <c:y val="-2.8060326608944881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8"/>
              <c:layout>
                <c:manualLayout>
                  <c:x val="9.2592592592593316E-3"/>
                  <c:y val="-3.6478424591628346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9"/>
              <c:layout>
                <c:manualLayout>
                  <c:x val="2.3148026635559548E-2"/>
                  <c:y val="-3.3672391930733854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10"/>
              <c:layout>
                <c:manualLayout>
                  <c:x val="1.2345679012345801E-2"/>
                  <c:y val="-2.8060326608944881E-2"/>
                </c:manualLayout>
              </c:layout>
              <c:showLegendKey val="0"/>
              <c:showVal val="1"/>
              <c:showCatName val="0"/>
              <c:showSerName val="0"/>
              <c:showPercent val="0"/>
              <c:showBubbleSize val="0"/>
              <c:extLst>
                <c:ext xmlns:c15="http://schemas.microsoft.com/office/drawing/2012/chart" uri="{CE6537A1-D6FC-4f65-9D91-7224C49458BB}"/>
              </c:extLst>
            </c:dLbl>
            <c:dLbl>
              <c:idx val="11"/>
              <c:layout>
                <c:manualLayout>
                  <c:x val="2.3148148148148147E-2"/>
                  <c:y val="-1.9642228626261506E-2"/>
                </c:manualLayout>
              </c:layout>
              <c:showLegendKey val="0"/>
              <c:showVal val="1"/>
              <c:showCatName val="0"/>
              <c:showSerName val="0"/>
              <c:showPercent val="0"/>
              <c:showBubbleSize val="0"/>
              <c:extLst>
                <c:ext xmlns:c15="http://schemas.microsoft.com/office/drawing/2012/chart" uri="{CE6537A1-D6FC-4f65-9D91-7224C49458BB}"/>
              </c:extLst>
            </c:dLbl>
            <c:numFmt formatCode="0.0%" sourceLinked="0"/>
            <c:spPr>
              <a:noFill/>
              <a:ln>
                <a:noFill/>
              </a:ln>
              <a:effectLst/>
            </c:spPr>
            <c:txPr>
              <a:bodyPr anchor="t" anchorCtr="0"/>
              <a:lstStyle/>
              <a:p>
                <a:pPr>
                  <a:defRPr sz="1200" baseline="0"/>
                </a:pPr>
                <a:endParaRPr lang="en-US"/>
              </a:p>
            </c:txPr>
            <c:showLegendKey val="0"/>
            <c:showVal val="1"/>
            <c:showCatName val="0"/>
            <c:showSerName val="0"/>
            <c:showPercent val="0"/>
            <c:showBubbleSize val="0"/>
            <c:showLeaderLines val="0"/>
            <c:extLst>
              <c:ext xmlns:c15="http://schemas.microsoft.com/office/drawing/2012/chart" uri="{CE6537A1-D6FC-4f65-9D91-7224C49458BB}">
                <c15:showLeaderLines val="0"/>
              </c:ext>
            </c:extLst>
          </c:dLbls>
          <c:cat>
            <c:strRef>
              <c:f>Sheet1!$A$2:$A$11</c:f>
              <c:strCache>
                <c:ptCount val="10"/>
                <c:pt idx="0">
                  <c:v>Basic Education</c:v>
                </c:pt>
                <c:pt idx="1">
                  <c:v>Alternative Learning</c:v>
                </c:pt>
                <c:pt idx="2">
                  <c:v>District Wide Support</c:v>
                </c:pt>
                <c:pt idx="3">
                  <c:v>CTE</c:v>
                </c:pt>
                <c:pt idx="4">
                  <c:v>Special Education</c:v>
                </c:pt>
                <c:pt idx="5">
                  <c:v>Pupil Transportation</c:v>
                </c:pt>
                <c:pt idx="6">
                  <c:v>Food Services</c:v>
                </c:pt>
                <c:pt idx="7">
                  <c:v>Remediation</c:v>
                </c:pt>
                <c:pt idx="8">
                  <c:v>Misc State/Fed'l Programs</c:v>
                </c:pt>
                <c:pt idx="9">
                  <c:v>Daycare</c:v>
                </c:pt>
              </c:strCache>
            </c:strRef>
          </c:cat>
          <c:val>
            <c:numRef>
              <c:f>Sheet1!$B$2:$B$11</c:f>
              <c:numCache>
                <c:formatCode>0.0%</c:formatCode>
                <c:ptCount val="10"/>
                <c:pt idx="0">
                  <c:v>0.47063102129280637</c:v>
                </c:pt>
                <c:pt idx="1">
                  <c:v>1.9471403393689666E-2</c:v>
                </c:pt>
                <c:pt idx="2">
                  <c:v>0.15832746718856366</c:v>
                </c:pt>
                <c:pt idx="3">
                  <c:v>2.3976882392891391E-2</c:v>
                </c:pt>
                <c:pt idx="4">
                  <c:v>9.5690592142843728E-2</c:v>
                </c:pt>
                <c:pt idx="5">
                  <c:v>0.13616839013400392</c:v>
                </c:pt>
                <c:pt idx="6">
                  <c:v>3.0135954650603623E-2</c:v>
                </c:pt>
                <c:pt idx="7">
                  <c:v>4.387880285076648E-2</c:v>
                </c:pt>
                <c:pt idx="8">
                  <c:v>1.6763343130894375E-2</c:v>
                </c:pt>
                <c:pt idx="9">
                  <c:v>4.9561428229367658E-3</c:v>
                </c:pt>
              </c:numCache>
            </c:numRef>
          </c:val>
        </c:ser>
        <c:ser>
          <c:idx val="1"/>
          <c:order val="1"/>
          <c:tx>
            <c:strRef>
              <c:f>Sheet1!$C$1</c:f>
              <c:strCache>
                <c:ptCount val="1"/>
                <c:pt idx="0">
                  <c:v>2013-14</c:v>
                </c:pt>
              </c:strCache>
            </c:strRef>
          </c:tx>
          <c:invertIfNegative val="0"/>
          <c:dLbls>
            <c:spPr>
              <a:noFill/>
              <a:ln>
                <a:noFill/>
              </a:ln>
              <a:effectLst/>
            </c:spPr>
            <c:txPr>
              <a:bodyPr anchor="t" anchorCtr="1"/>
              <a:lstStyle/>
              <a:p>
                <a:pPr>
                  <a:defRPr sz="1200" baseline="0"/>
                </a:pPr>
                <a:endParaRPr lang="en-US"/>
              </a:p>
            </c:txPr>
            <c:showLegendKey val="0"/>
            <c:showVal val="1"/>
            <c:showCatName val="0"/>
            <c:showSerName val="0"/>
            <c:showPercent val="0"/>
            <c:showBubbleSize val="0"/>
            <c:showLeaderLines val="0"/>
            <c:extLst>
              <c:ext xmlns:c15="http://schemas.microsoft.com/office/drawing/2012/chart" uri="{CE6537A1-D6FC-4f65-9D91-7224C49458BB}">
                <c15:layout/>
                <c15:showLeaderLines val="0"/>
              </c:ext>
            </c:extLst>
          </c:dLbls>
          <c:cat>
            <c:strRef>
              <c:f>Sheet1!$A$2:$A$11</c:f>
              <c:strCache>
                <c:ptCount val="10"/>
                <c:pt idx="0">
                  <c:v>Basic Education</c:v>
                </c:pt>
                <c:pt idx="1">
                  <c:v>Alternative Learning</c:v>
                </c:pt>
                <c:pt idx="2">
                  <c:v>District Wide Support</c:v>
                </c:pt>
                <c:pt idx="3">
                  <c:v>CTE</c:v>
                </c:pt>
                <c:pt idx="4">
                  <c:v>Special Education</c:v>
                </c:pt>
                <c:pt idx="5">
                  <c:v>Pupil Transportation</c:v>
                </c:pt>
                <c:pt idx="6">
                  <c:v>Food Services</c:v>
                </c:pt>
                <c:pt idx="7">
                  <c:v>Remediation</c:v>
                </c:pt>
                <c:pt idx="8">
                  <c:v>Misc State/Fed'l Programs</c:v>
                </c:pt>
                <c:pt idx="9">
                  <c:v>Daycare</c:v>
                </c:pt>
              </c:strCache>
            </c:strRef>
          </c:cat>
          <c:val>
            <c:numRef>
              <c:f>Sheet1!$C$2:$C$11</c:f>
              <c:numCache>
                <c:formatCode>0.0%</c:formatCode>
                <c:ptCount val="10"/>
                <c:pt idx="0">
                  <c:v>0.4746484061368067</c:v>
                </c:pt>
                <c:pt idx="1">
                  <c:v>2.1174045296832492E-2</c:v>
                </c:pt>
                <c:pt idx="2">
                  <c:v>0.1393824151470989</c:v>
                </c:pt>
                <c:pt idx="3">
                  <c:v>2.6321406784119716E-2</c:v>
                </c:pt>
                <c:pt idx="4">
                  <c:v>8.8475836367528315E-2</c:v>
                </c:pt>
                <c:pt idx="5">
                  <c:v>0.14992627931066196</c:v>
                </c:pt>
                <c:pt idx="6">
                  <c:v>3.1477507061392102E-2</c:v>
                </c:pt>
                <c:pt idx="7">
                  <c:v>4.5450403875601952E-2</c:v>
                </c:pt>
                <c:pt idx="8">
                  <c:v>1.8210995770982532E-2</c:v>
                </c:pt>
                <c:pt idx="9">
                  <c:v>4.9327042489753234E-3</c:v>
                </c:pt>
              </c:numCache>
            </c:numRef>
          </c:val>
        </c:ser>
        <c:dLbls>
          <c:showLegendKey val="0"/>
          <c:showVal val="0"/>
          <c:showCatName val="0"/>
          <c:showSerName val="0"/>
          <c:showPercent val="0"/>
          <c:showBubbleSize val="0"/>
        </c:dLbls>
        <c:gapWidth val="25"/>
        <c:gapDepth val="89"/>
        <c:shape val="box"/>
        <c:axId val="216072872"/>
        <c:axId val="216073264"/>
        <c:axId val="0"/>
      </c:bar3DChart>
      <c:catAx>
        <c:axId val="216072872"/>
        <c:scaling>
          <c:orientation val="minMax"/>
        </c:scaling>
        <c:delete val="0"/>
        <c:axPos val="b"/>
        <c:numFmt formatCode="General" sourceLinked="0"/>
        <c:majorTickMark val="out"/>
        <c:minorTickMark val="none"/>
        <c:tickLblPos val="nextTo"/>
        <c:crossAx val="216073264"/>
        <c:crosses val="autoZero"/>
        <c:auto val="1"/>
        <c:lblAlgn val="ctr"/>
        <c:lblOffset val="100"/>
        <c:noMultiLvlLbl val="0"/>
      </c:catAx>
      <c:valAx>
        <c:axId val="216073264"/>
        <c:scaling>
          <c:orientation val="minMax"/>
        </c:scaling>
        <c:delete val="0"/>
        <c:axPos val="l"/>
        <c:majorGridlines/>
        <c:numFmt formatCode="0.0%" sourceLinked="1"/>
        <c:majorTickMark val="out"/>
        <c:minorTickMark val="none"/>
        <c:tickLblPos val="nextTo"/>
        <c:crossAx val="216072872"/>
        <c:crosses val="autoZero"/>
        <c:crossBetween val="between"/>
      </c:valAx>
    </c:plotArea>
    <c:plotVisOnly val="1"/>
    <c:dispBlanksAs val="gap"/>
    <c:showDLblsOverMax val="0"/>
  </c:chart>
  <c:txPr>
    <a:bodyPr/>
    <a:lstStyle/>
    <a:p>
      <a:pPr>
        <a:defRPr sz="1800"/>
      </a:pPr>
      <a:endParaRPr lang="en-US"/>
    </a:p>
  </c:txPr>
  <c:externalData r:id="rId1">
    <c:autoUpdate val="0"/>
  </c:externalData>
</c:chartSpace>
</file>

<file path=ppt/charts/chart5.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27"/>
    </mc:Choice>
    <mc:Fallback>
      <c:style val="27"/>
    </mc:Fallback>
  </mc:AlternateContent>
  <c:chart>
    <c:autoTitleDeleted val="1"/>
    <c:plotArea>
      <c:layout>
        <c:manualLayout>
          <c:layoutTarget val="inner"/>
          <c:xMode val="edge"/>
          <c:yMode val="edge"/>
          <c:x val="0.23163325070477303"/>
          <c:y val="9.9997724241227784E-2"/>
          <c:w val="0.73027644113930201"/>
          <c:h val="0.87194194914982814"/>
        </c:manualLayout>
      </c:layout>
      <c:barChart>
        <c:barDir val="bar"/>
        <c:grouping val="clustered"/>
        <c:varyColors val="0"/>
        <c:ser>
          <c:idx val="1"/>
          <c:order val="0"/>
          <c:tx>
            <c:strRef>
              <c:f>Sheet1!#REF!</c:f>
              <c:strCache>
                <c:ptCount val="1"/>
                <c:pt idx="0">
                  <c:v>#REF!</c:v>
                </c:pt>
              </c:strCache>
            </c:strRef>
          </c:tx>
          <c:spPr>
            <a:solidFill>
              <a:schemeClr val="tx2">
                <a:lumMod val="75000"/>
              </a:schemeClr>
            </a:solidFill>
          </c:spPr>
          <c:invertIfNegative val="0"/>
          <c:dLbls>
            <c:spPr>
              <a:noFill/>
              <a:ln>
                <a:noFill/>
              </a:ln>
              <a:effectLst/>
            </c:spPr>
            <c:txPr>
              <a:bodyPr/>
              <a:lstStyle/>
              <a:p>
                <a:pPr>
                  <a:defRPr sz="1200" baseline="0">
                    <a:solidFill>
                      <a:schemeClr val="tx1"/>
                    </a:solidFill>
                  </a:defRPr>
                </a:pPr>
                <a:endParaRPr lang="en-US"/>
              </a:p>
            </c:txPr>
            <c:showLegendKey val="0"/>
            <c:showVal val="1"/>
            <c:showCatName val="0"/>
            <c:showSerName val="0"/>
            <c:showPercent val="0"/>
            <c:showBubbleSize val="0"/>
            <c:showLeaderLines val="0"/>
            <c:extLst>
              <c:ext xmlns:c15="http://schemas.microsoft.com/office/drawing/2012/chart" uri="{CE6537A1-D6FC-4f65-9D91-7224C49458BB}">
                <c15:layout/>
                <c15:showLeaderLines val="0"/>
              </c:ext>
            </c:extLst>
          </c:dLbls>
          <c:cat>
            <c:strRef>
              <c:f>Sheet1!$A$2:$A$11</c:f>
              <c:strCache>
                <c:ptCount val="10"/>
                <c:pt idx="0">
                  <c:v>Mainenance &amp; Operations</c:v>
                </c:pt>
                <c:pt idx="1">
                  <c:v>Utilities</c:v>
                </c:pt>
                <c:pt idx="2">
                  <c:v>Technology</c:v>
                </c:pt>
                <c:pt idx="3">
                  <c:v>Superintendent's Office</c:v>
                </c:pt>
                <c:pt idx="4">
                  <c:v>Insurance/Plant Security</c:v>
                </c:pt>
                <c:pt idx="5">
                  <c:v>Business Office</c:v>
                </c:pt>
                <c:pt idx="6">
                  <c:v>Human Resources</c:v>
                </c:pt>
                <c:pt idx="7">
                  <c:v>Board of Directors/Public Rel</c:v>
                </c:pt>
                <c:pt idx="8">
                  <c:v>Printing</c:v>
                </c:pt>
                <c:pt idx="9">
                  <c:v>Motorpool</c:v>
                </c:pt>
              </c:strCache>
            </c:strRef>
          </c:cat>
          <c:val>
            <c:numRef>
              <c:f>Sheet1!$B$2:$B$11</c:f>
              <c:numCache>
                <c:formatCode>0.0%</c:formatCode>
                <c:ptCount val="10"/>
                <c:pt idx="0">
                  <c:v>0.4006798647137893</c:v>
                </c:pt>
                <c:pt idx="1">
                  <c:v>0.12816641536987083</c:v>
                </c:pt>
                <c:pt idx="2">
                  <c:v>0.10795932526557847</c:v>
                </c:pt>
                <c:pt idx="3">
                  <c:v>6.8245510741801879E-2</c:v>
                </c:pt>
                <c:pt idx="4">
                  <c:v>3.6125639645444289E-2</c:v>
                </c:pt>
                <c:pt idx="5">
                  <c:v>7.9854564293771843E-2</c:v>
                </c:pt>
                <c:pt idx="6">
                  <c:v>2.2838889635092816E-2</c:v>
                </c:pt>
                <c:pt idx="7">
                  <c:v>0.10695018264042408</c:v>
                </c:pt>
                <c:pt idx="8">
                  <c:v>2.8266344979837345E-2</c:v>
                </c:pt>
                <c:pt idx="9">
                  <c:v>2.0913262714389157E-2</c:v>
                </c:pt>
              </c:numCache>
            </c:numRef>
          </c:val>
        </c:ser>
        <c:ser>
          <c:idx val="2"/>
          <c:order val="1"/>
          <c:tx>
            <c:strRef>
              <c:f>Sheet1!$C$1</c:f>
              <c:strCache>
                <c:ptCount val="1"/>
                <c:pt idx="0">
                  <c:v>2013-14</c:v>
                </c:pt>
              </c:strCache>
            </c:strRef>
          </c:tx>
          <c:spPr>
            <a:solidFill>
              <a:schemeClr val="tx1"/>
            </a:solidFill>
          </c:spPr>
          <c:invertIfNegative val="0"/>
          <c:dLbls>
            <c:spPr>
              <a:noFill/>
              <a:ln>
                <a:noFill/>
              </a:ln>
              <a:effectLst/>
            </c:spPr>
            <c:txPr>
              <a:bodyPr/>
              <a:lstStyle/>
              <a:p>
                <a:pPr>
                  <a:defRPr sz="1200" baseline="0"/>
                </a:pPr>
                <a:endParaRPr lang="en-US"/>
              </a:p>
            </c:txPr>
            <c:showLegendKey val="0"/>
            <c:showVal val="1"/>
            <c:showCatName val="0"/>
            <c:showSerName val="0"/>
            <c:showPercent val="0"/>
            <c:showBubbleSize val="0"/>
            <c:showLeaderLines val="0"/>
            <c:extLst>
              <c:ext xmlns:c15="http://schemas.microsoft.com/office/drawing/2012/chart" uri="{CE6537A1-D6FC-4f65-9D91-7224C49458BB}">
                <c15:layout/>
                <c15:showLeaderLines val="0"/>
              </c:ext>
            </c:extLst>
          </c:dLbls>
          <c:cat>
            <c:strRef>
              <c:f>Sheet1!$A$2:$A$11</c:f>
              <c:strCache>
                <c:ptCount val="10"/>
                <c:pt idx="0">
                  <c:v>Mainenance &amp; Operations</c:v>
                </c:pt>
                <c:pt idx="1">
                  <c:v>Utilities</c:v>
                </c:pt>
                <c:pt idx="2">
                  <c:v>Technology</c:v>
                </c:pt>
                <c:pt idx="3">
                  <c:v>Superintendent's Office</c:v>
                </c:pt>
                <c:pt idx="4">
                  <c:v>Insurance/Plant Security</c:v>
                </c:pt>
                <c:pt idx="5">
                  <c:v>Business Office</c:v>
                </c:pt>
                <c:pt idx="6">
                  <c:v>Human Resources</c:v>
                </c:pt>
                <c:pt idx="7">
                  <c:v>Board of Directors/Public Rel</c:v>
                </c:pt>
                <c:pt idx="8">
                  <c:v>Printing</c:v>
                </c:pt>
                <c:pt idx="9">
                  <c:v>Motorpool</c:v>
                </c:pt>
              </c:strCache>
            </c:strRef>
          </c:cat>
          <c:val>
            <c:numRef>
              <c:f>Sheet1!$C$2:$C$11</c:f>
              <c:numCache>
                <c:formatCode>0.0%</c:formatCode>
                <c:ptCount val="10"/>
                <c:pt idx="0">
                  <c:v>0.43152537866539065</c:v>
                </c:pt>
                <c:pt idx="1">
                  <c:v>0.14782301052940905</c:v>
                </c:pt>
                <c:pt idx="2">
                  <c:v>0.11672576841140776</c:v>
                </c:pt>
                <c:pt idx="3">
                  <c:v>7.9650615754293302E-2</c:v>
                </c:pt>
                <c:pt idx="4">
                  <c:v>4.3808401442048096E-2</c:v>
                </c:pt>
                <c:pt idx="5">
                  <c:v>9.3146316897096043E-2</c:v>
                </c:pt>
                <c:pt idx="6">
                  <c:v>1.3731763357364426E-2</c:v>
                </c:pt>
                <c:pt idx="7">
                  <c:v>3.1985213257570339E-2</c:v>
                </c:pt>
                <c:pt idx="8">
                  <c:v>3.0678961776477678E-2</c:v>
                </c:pt>
                <c:pt idx="9">
                  <c:v>1.0924569908942651E-2</c:v>
                </c:pt>
              </c:numCache>
            </c:numRef>
          </c:val>
        </c:ser>
        <c:dLbls>
          <c:showLegendKey val="0"/>
          <c:showVal val="0"/>
          <c:showCatName val="0"/>
          <c:showSerName val="0"/>
          <c:showPercent val="0"/>
          <c:showBubbleSize val="0"/>
        </c:dLbls>
        <c:gapWidth val="0"/>
        <c:axId val="369000088"/>
        <c:axId val="216074048"/>
      </c:barChart>
      <c:valAx>
        <c:axId val="216074048"/>
        <c:scaling>
          <c:orientation val="minMax"/>
        </c:scaling>
        <c:delete val="0"/>
        <c:axPos val="t"/>
        <c:majorGridlines/>
        <c:numFmt formatCode="0.0%" sourceLinked="1"/>
        <c:majorTickMark val="out"/>
        <c:minorTickMark val="none"/>
        <c:tickLblPos val="nextTo"/>
        <c:txPr>
          <a:bodyPr/>
          <a:lstStyle/>
          <a:p>
            <a:pPr>
              <a:defRPr sz="1000"/>
            </a:pPr>
            <a:endParaRPr lang="en-US"/>
          </a:p>
        </c:txPr>
        <c:crossAx val="369000088"/>
        <c:crosses val="autoZero"/>
        <c:crossBetween val="between"/>
      </c:valAx>
      <c:catAx>
        <c:axId val="369000088"/>
        <c:scaling>
          <c:orientation val="maxMin"/>
        </c:scaling>
        <c:delete val="0"/>
        <c:axPos val="l"/>
        <c:numFmt formatCode="General" sourceLinked="1"/>
        <c:majorTickMark val="out"/>
        <c:minorTickMark val="none"/>
        <c:tickLblPos val="nextTo"/>
        <c:txPr>
          <a:bodyPr/>
          <a:lstStyle/>
          <a:p>
            <a:pPr>
              <a:defRPr sz="1200"/>
            </a:pPr>
            <a:endParaRPr lang="en-US"/>
          </a:p>
        </c:txPr>
        <c:crossAx val="216074048"/>
        <c:crosses val="autoZero"/>
        <c:auto val="1"/>
        <c:lblAlgn val="ctr"/>
        <c:lblOffset val="100"/>
        <c:noMultiLvlLbl val="0"/>
      </c:catAx>
    </c:plotArea>
    <c:plotVisOnly val="1"/>
    <c:dispBlanksAs val="gap"/>
    <c:showDLblsOverMax val="0"/>
  </c:chart>
  <c:txPr>
    <a:bodyPr/>
    <a:lstStyle/>
    <a:p>
      <a:pPr>
        <a:defRPr sz="1800"/>
      </a:pPr>
      <a:endParaRPr lang="en-US"/>
    </a:p>
  </c:txPr>
  <c:externalData r:id="rId1">
    <c:autoUpdate val="0"/>
  </c:externalData>
</c:chartSpac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0"/>
            <a:ext cx="3038475" cy="46212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70341" y="0"/>
            <a:ext cx="3038475" cy="462120"/>
          </a:xfrm>
          <a:prstGeom prst="rect">
            <a:avLst/>
          </a:prstGeom>
        </p:spPr>
        <p:txBody>
          <a:bodyPr vert="horz" lIns="91440" tIns="45720" rIns="91440" bIns="45720" rtlCol="0"/>
          <a:lstStyle>
            <a:lvl1pPr algn="r">
              <a:defRPr sz="1200"/>
            </a:lvl1pPr>
          </a:lstStyle>
          <a:p>
            <a:fld id="{D64E2401-7F29-4645-8E4E-D90ACACA5CD5}" type="datetimeFigureOut">
              <a:rPr lang="en-US" smtClean="0"/>
              <a:t>11/20/2015</a:t>
            </a:fld>
            <a:endParaRPr lang="en-US"/>
          </a:p>
        </p:txBody>
      </p:sp>
      <p:sp>
        <p:nvSpPr>
          <p:cNvPr id="4" name="Footer Placeholder 3"/>
          <p:cNvSpPr>
            <a:spLocks noGrp="1"/>
          </p:cNvSpPr>
          <p:nvPr>
            <p:ph type="ftr" sz="quarter" idx="2"/>
          </p:nvPr>
        </p:nvSpPr>
        <p:spPr>
          <a:xfrm>
            <a:off x="2" y="8772378"/>
            <a:ext cx="3038475" cy="46212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70341" y="8772378"/>
            <a:ext cx="3038475" cy="462120"/>
          </a:xfrm>
          <a:prstGeom prst="rect">
            <a:avLst/>
          </a:prstGeom>
        </p:spPr>
        <p:txBody>
          <a:bodyPr vert="horz" lIns="91440" tIns="45720" rIns="91440" bIns="45720" rtlCol="0" anchor="b"/>
          <a:lstStyle>
            <a:lvl1pPr algn="r">
              <a:defRPr sz="1200"/>
            </a:lvl1pPr>
          </a:lstStyle>
          <a:p>
            <a:fld id="{8BF6E418-46D1-43A0-B2CF-C6D18CB2C554}" type="slidenum">
              <a:rPr lang="en-US" smtClean="0"/>
              <a:t>‹#›</a:t>
            </a:fld>
            <a:endParaRPr lang="en-US"/>
          </a:p>
        </p:txBody>
      </p:sp>
    </p:spTree>
    <p:extLst>
      <p:ext uri="{BB962C8B-B14F-4D97-AF65-F5344CB8AC3E}">
        <p14:creationId xmlns:p14="http://schemas.microsoft.com/office/powerpoint/2010/main" val="864783323"/>
      </p:ext>
    </p:extLst>
  </p:cSld>
  <p:clrMap bg1="lt1" tx1="dk1" bg2="lt2" tx2="dk2" accent1="accent1" accent2="accent2" accent3="accent3" accent4="accent4" accent5="accent5" accent6="accent6" hlink="hlink" folHlink="folHlink"/>
</p:handoutMaster>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1"/>
            <a:ext cx="3037840" cy="461804"/>
          </a:xfrm>
          <a:prstGeom prst="rect">
            <a:avLst/>
          </a:prstGeom>
        </p:spPr>
        <p:txBody>
          <a:bodyPr vert="horz" lIns="93744" tIns="46872" rIns="93744" bIns="46872" rtlCol="0"/>
          <a:lstStyle>
            <a:lvl1pPr algn="l" fontAlgn="auto">
              <a:spcBef>
                <a:spcPts val="0"/>
              </a:spcBef>
              <a:spcAft>
                <a:spcPts val="0"/>
              </a:spcAft>
              <a:defRPr sz="1200" smtClean="0">
                <a:latin typeface="+mn-lt"/>
              </a:defRPr>
            </a:lvl1pPr>
          </a:lstStyle>
          <a:p>
            <a:pPr>
              <a:defRPr/>
            </a:pPr>
            <a:endParaRPr lang="en-US"/>
          </a:p>
        </p:txBody>
      </p:sp>
      <p:sp>
        <p:nvSpPr>
          <p:cNvPr id="3" name="Date Placeholder 2"/>
          <p:cNvSpPr>
            <a:spLocks noGrp="1"/>
          </p:cNvSpPr>
          <p:nvPr>
            <p:ph type="dt" idx="1"/>
          </p:nvPr>
        </p:nvSpPr>
        <p:spPr>
          <a:xfrm>
            <a:off x="3970938" y="1"/>
            <a:ext cx="3037840" cy="461804"/>
          </a:xfrm>
          <a:prstGeom prst="rect">
            <a:avLst/>
          </a:prstGeom>
        </p:spPr>
        <p:txBody>
          <a:bodyPr vert="horz" lIns="93744" tIns="46872" rIns="93744" bIns="46872" rtlCol="0"/>
          <a:lstStyle>
            <a:lvl1pPr algn="r" fontAlgn="auto">
              <a:spcBef>
                <a:spcPts val="0"/>
              </a:spcBef>
              <a:spcAft>
                <a:spcPts val="0"/>
              </a:spcAft>
              <a:defRPr sz="1200" smtClean="0">
                <a:latin typeface="+mn-lt"/>
              </a:defRPr>
            </a:lvl1pPr>
          </a:lstStyle>
          <a:p>
            <a:pPr>
              <a:defRPr/>
            </a:pPr>
            <a:fld id="{93A7E935-795E-47D6-AA3E-B049C2EAD326}" type="datetimeFigureOut">
              <a:rPr lang="en-US"/>
              <a:pPr>
                <a:defRPr/>
              </a:pPr>
              <a:t>11/20/2015</a:t>
            </a:fld>
            <a:endParaRPr lang="en-US"/>
          </a:p>
        </p:txBody>
      </p:sp>
      <p:sp>
        <p:nvSpPr>
          <p:cNvPr id="4" name="Slide Image Placeholder 3"/>
          <p:cNvSpPr>
            <a:spLocks noGrp="1" noRot="1" noChangeAspect="1"/>
          </p:cNvSpPr>
          <p:nvPr>
            <p:ph type="sldImg" idx="2"/>
          </p:nvPr>
        </p:nvSpPr>
        <p:spPr>
          <a:xfrm>
            <a:off x="1195388" y="692150"/>
            <a:ext cx="4619625" cy="3465513"/>
          </a:xfrm>
          <a:prstGeom prst="rect">
            <a:avLst/>
          </a:prstGeom>
          <a:noFill/>
          <a:ln w="12700">
            <a:solidFill>
              <a:prstClr val="black"/>
            </a:solidFill>
          </a:ln>
        </p:spPr>
        <p:txBody>
          <a:bodyPr vert="horz" lIns="93744" tIns="46872" rIns="93744" bIns="46872" rtlCol="0" anchor="ctr"/>
          <a:lstStyle/>
          <a:p>
            <a:pPr lvl="0"/>
            <a:endParaRPr lang="en-US" noProof="0" smtClean="0"/>
          </a:p>
        </p:txBody>
      </p:sp>
      <p:sp>
        <p:nvSpPr>
          <p:cNvPr id="5" name="Notes Placeholder 4"/>
          <p:cNvSpPr>
            <a:spLocks noGrp="1"/>
          </p:cNvSpPr>
          <p:nvPr>
            <p:ph type="body" sz="quarter" idx="3"/>
          </p:nvPr>
        </p:nvSpPr>
        <p:spPr>
          <a:xfrm>
            <a:off x="701040" y="4387136"/>
            <a:ext cx="5608320" cy="4156234"/>
          </a:xfrm>
          <a:prstGeom prst="rect">
            <a:avLst/>
          </a:prstGeom>
        </p:spPr>
        <p:txBody>
          <a:bodyPr vert="horz" lIns="93744" tIns="46872" rIns="93744" bIns="46872"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772669"/>
            <a:ext cx="3037840" cy="461804"/>
          </a:xfrm>
          <a:prstGeom prst="rect">
            <a:avLst/>
          </a:prstGeom>
        </p:spPr>
        <p:txBody>
          <a:bodyPr vert="horz" lIns="93744" tIns="46872" rIns="93744" bIns="46872" rtlCol="0" anchor="b"/>
          <a:lstStyle>
            <a:lvl1pPr algn="l" fontAlgn="auto">
              <a:spcBef>
                <a:spcPts val="0"/>
              </a:spcBef>
              <a:spcAft>
                <a:spcPts val="0"/>
              </a:spcAft>
              <a:defRPr sz="1200" smtClean="0">
                <a:latin typeface="+mn-lt"/>
              </a:defRPr>
            </a:lvl1pPr>
          </a:lstStyle>
          <a:p>
            <a:pPr>
              <a:defRPr/>
            </a:pPr>
            <a:endParaRPr lang="en-US"/>
          </a:p>
        </p:txBody>
      </p:sp>
      <p:sp>
        <p:nvSpPr>
          <p:cNvPr id="7" name="Slide Number Placeholder 6"/>
          <p:cNvSpPr>
            <a:spLocks noGrp="1"/>
          </p:cNvSpPr>
          <p:nvPr>
            <p:ph type="sldNum" sz="quarter" idx="5"/>
          </p:nvPr>
        </p:nvSpPr>
        <p:spPr>
          <a:xfrm>
            <a:off x="3970938" y="8772669"/>
            <a:ext cx="3037840" cy="461804"/>
          </a:xfrm>
          <a:prstGeom prst="rect">
            <a:avLst/>
          </a:prstGeom>
        </p:spPr>
        <p:txBody>
          <a:bodyPr vert="horz" lIns="93744" tIns="46872" rIns="93744" bIns="46872" rtlCol="0" anchor="b"/>
          <a:lstStyle>
            <a:lvl1pPr algn="r" fontAlgn="auto">
              <a:spcBef>
                <a:spcPts val="0"/>
              </a:spcBef>
              <a:spcAft>
                <a:spcPts val="0"/>
              </a:spcAft>
              <a:defRPr sz="1200" smtClean="0">
                <a:latin typeface="+mn-lt"/>
              </a:defRPr>
            </a:lvl1pPr>
          </a:lstStyle>
          <a:p>
            <a:pPr>
              <a:defRPr/>
            </a:pPr>
            <a:fld id="{699557E7-C6BC-499F-924A-241CFA0F231B}" type="slidenum">
              <a:rPr lang="en-US"/>
              <a:pPr>
                <a:defRPr/>
              </a:pPr>
              <a:t>‹#›</a:t>
            </a:fld>
            <a:endParaRPr lang="en-US"/>
          </a:p>
        </p:txBody>
      </p:sp>
    </p:spTree>
    <p:extLst>
      <p:ext uri="{BB962C8B-B14F-4D97-AF65-F5344CB8AC3E}">
        <p14:creationId xmlns:p14="http://schemas.microsoft.com/office/powerpoint/2010/main" val="1693988766"/>
      </p:ext>
    </p:extLst>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mn-lt"/>
        <a:ea typeface="+mn-ea"/>
        <a:cs typeface="+mn-cs"/>
      </a:defRPr>
    </a:lvl1pPr>
    <a:lvl2pPr marL="457200" algn="l" rtl="0" fontAlgn="base">
      <a:spcBef>
        <a:spcPct val="30000"/>
      </a:spcBef>
      <a:spcAft>
        <a:spcPct val="0"/>
      </a:spcAft>
      <a:defRPr sz="1200" kern="1200">
        <a:solidFill>
          <a:schemeClr val="tx1"/>
        </a:solidFill>
        <a:latin typeface="+mn-lt"/>
        <a:ea typeface="+mn-ea"/>
        <a:cs typeface="+mn-cs"/>
      </a:defRPr>
    </a:lvl2pPr>
    <a:lvl3pPr marL="914400" algn="l" rtl="0" fontAlgn="base">
      <a:spcBef>
        <a:spcPct val="30000"/>
      </a:spcBef>
      <a:spcAft>
        <a:spcPct val="0"/>
      </a:spcAft>
      <a:defRPr sz="1200" kern="1200">
        <a:solidFill>
          <a:schemeClr val="tx1"/>
        </a:solidFill>
        <a:latin typeface="+mn-lt"/>
        <a:ea typeface="+mn-ea"/>
        <a:cs typeface="+mn-cs"/>
      </a:defRPr>
    </a:lvl3pPr>
    <a:lvl4pPr marL="1371600" algn="l" rtl="0" fontAlgn="base">
      <a:spcBef>
        <a:spcPct val="30000"/>
      </a:spcBef>
      <a:spcAft>
        <a:spcPct val="0"/>
      </a:spcAft>
      <a:defRPr sz="1200" kern="1200">
        <a:solidFill>
          <a:schemeClr val="tx1"/>
        </a:solidFill>
        <a:latin typeface="+mn-lt"/>
        <a:ea typeface="+mn-ea"/>
        <a:cs typeface="+mn-cs"/>
      </a:defRPr>
    </a:lvl4pPr>
    <a:lvl5pPr marL="1828800" algn="l" rtl="0" fontAlgn="base">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p:spPr>
      </p:sp>
      <p:sp>
        <p:nvSpPr>
          <p:cNvPr id="10243"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0244"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7CB97B7E-A32D-4EAA-BEE3-86450DF058BF}" type="slidenum">
              <a:rPr lang="en-US"/>
              <a:pPr fontAlgn="base">
                <a:spcBef>
                  <a:spcPct val="0"/>
                </a:spcBef>
                <a:spcAft>
                  <a:spcPct val="0"/>
                </a:spcAft>
              </a:pPr>
              <a:t>1</a:t>
            </a:fld>
            <a:endParaRPr lang="en-US"/>
          </a:p>
        </p:txBody>
      </p:sp>
    </p:spTree>
    <p:extLst>
      <p:ext uri="{BB962C8B-B14F-4D97-AF65-F5344CB8AC3E}">
        <p14:creationId xmlns:p14="http://schemas.microsoft.com/office/powerpoint/2010/main" val="16970456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Slide Image Placeholder 1"/>
          <p:cNvSpPr>
            <a:spLocks noGrp="1" noRot="1" noChangeAspect="1" noTextEdit="1"/>
          </p:cNvSpPr>
          <p:nvPr>
            <p:ph type="sldImg"/>
          </p:nvPr>
        </p:nvSpPr>
        <p:spPr bwMode="auto">
          <a:noFill/>
          <a:ln>
            <a:solidFill>
              <a:srgbClr val="000000"/>
            </a:solidFill>
            <a:miter lim="800000"/>
            <a:headEnd/>
            <a:tailEnd/>
          </a:ln>
        </p:spPr>
      </p:sp>
      <p:sp>
        <p:nvSpPr>
          <p:cNvPr id="11267"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1268"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59622F42-8273-46A1-9368-9530C6C2A49B}" type="slidenum">
              <a:rPr lang="en-US"/>
              <a:pPr fontAlgn="base">
                <a:spcBef>
                  <a:spcPct val="0"/>
                </a:spcBef>
                <a:spcAft>
                  <a:spcPct val="0"/>
                </a:spcAft>
              </a:pPr>
              <a:t>7</a:t>
            </a:fld>
            <a:endParaRPr lang="en-US"/>
          </a:p>
        </p:txBody>
      </p:sp>
    </p:spTree>
    <p:extLst>
      <p:ext uri="{BB962C8B-B14F-4D97-AF65-F5344CB8AC3E}">
        <p14:creationId xmlns:p14="http://schemas.microsoft.com/office/powerpoint/2010/main" val="193340475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a:defRPr/>
            </a:pPr>
            <a:fld id="{699557E7-C6BC-499F-924A-241CFA0F231B}" type="slidenum">
              <a:rPr lang="en-US" smtClean="0"/>
              <a:pPr>
                <a:defRPr/>
              </a:pPr>
              <a:t>11</a:t>
            </a:fld>
            <a:endParaRPr lang="en-US"/>
          </a:p>
        </p:txBody>
      </p:sp>
    </p:spTree>
    <p:extLst>
      <p:ext uri="{BB962C8B-B14F-4D97-AF65-F5344CB8AC3E}">
        <p14:creationId xmlns:p14="http://schemas.microsoft.com/office/powerpoint/2010/main" val="241751327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p:nvSpPr>
        <p:spPr bwMode="white">
          <a:xfrm>
            <a:off x="0" y="5971032"/>
            <a:ext cx="9144000" cy="886968"/>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ctangle 9"/>
          <p:cNvSpPr/>
          <p:nvPr/>
        </p:nvSpPr>
        <p:spPr>
          <a:xfrm>
            <a:off x="-9144" y="6053328"/>
            <a:ext cx="2249424" cy="713232"/>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Rectangle 10"/>
          <p:cNvSpPr/>
          <p:nvPr/>
        </p:nvSpPr>
        <p:spPr>
          <a:xfrm>
            <a:off x="2359152" y="6044184"/>
            <a:ext cx="6784848" cy="713232"/>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Title 7"/>
          <p:cNvSpPr>
            <a:spLocks noGrp="1"/>
          </p:cNvSpPr>
          <p:nvPr>
            <p:ph type="ctrTitle"/>
          </p:nvPr>
        </p:nvSpPr>
        <p:spPr>
          <a:xfrm>
            <a:off x="2362200" y="4038600"/>
            <a:ext cx="6477000" cy="1828800"/>
          </a:xfrm>
        </p:spPr>
        <p:txBody>
          <a:bodyPr anchor="b"/>
          <a:lstStyle>
            <a:lvl1pPr>
              <a:defRPr cap="all" baseline="0"/>
            </a:lvl1pPr>
          </a:lstStyle>
          <a:p>
            <a:r>
              <a:rPr kumimoji="0" lang="en-US" smtClean="0"/>
              <a:t>Click to edit Master title style</a:t>
            </a:r>
            <a:endParaRPr kumimoji="0" lang="en-US"/>
          </a:p>
        </p:txBody>
      </p:sp>
      <p:sp>
        <p:nvSpPr>
          <p:cNvPr id="9" name="Subtitle 8"/>
          <p:cNvSpPr>
            <a:spLocks noGrp="1"/>
          </p:cNvSpPr>
          <p:nvPr>
            <p:ph type="subTitle" idx="1"/>
          </p:nvPr>
        </p:nvSpPr>
        <p:spPr>
          <a:xfrm>
            <a:off x="2362200" y="6050037"/>
            <a:ext cx="6705600" cy="685800"/>
          </a:xfrm>
        </p:spPr>
        <p:txBody>
          <a:bodyPr anchor="ctr">
            <a:normAutofit/>
          </a:bodyPr>
          <a:lstStyle>
            <a:lvl1pPr marL="0" indent="0" algn="l">
              <a:buNone/>
              <a:defRPr sz="2600">
                <a:solidFill>
                  <a:srgbClr val="FFFFFF"/>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28" name="Date Placeholder 27"/>
          <p:cNvSpPr>
            <a:spLocks noGrp="1"/>
          </p:cNvSpPr>
          <p:nvPr>
            <p:ph type="dt" sz="half" idx="10"/>
          </p:nvPr>
        </p:nvSpPr>
        <p:spPr>
          <a:xfrm>
            <a:off x="76200" y="6068699"/>
            <a:ext cx="2057400" cy="685800"/>
          </a:xfrm>
        </p:spPr>
        <p:txBody>
          <a:bodyPr>
            <a:noAutofit/>
          </a:bodyPr>
          <a:lstStyle>
            <a:lvl1pPr algn="ctr">
              <a:defRPr sz="2000">
                <a:solidFill>
                  <a:srgbClr val="FFFFFF"/>
                </a:solidFill>
              </a:defRPr>
            </a:lvl1pPr>
          </a:lstStyle>
          <a:p>
            <a:pPr>
              <a:defRPr/>
            </a:pPr>
            <a:fld id="{15942040-786F-48B9-85DF-2F38A900C966}" type="datetimeFigureOut">
              <a:rPr lang="en-US" smtClean="0"/>
              <a:pPr>
                <a:defRPr/>
              </a:pPr>
              <a:t>11/20/2015</a:t>
            </a:fld>
            <a:endParaRPr lang="en-US"/>
          </a:p>
        </p:txBody>
      </p:sp>
      <p:sp>
        <p:nvSpPr>
          <p:cNvPr id="17" name="Footer Placeholder 16"/>
          <p:cNvSpPr>
            <a:spLocks noGrp="1"/>
          </p:cNvSpPr>
          <p:nvPr>
            <p:ph type="ftr" sz="quarter" idx="11"/>
          </p:nvPr>
        </p:nvSpPr>
        <p:spPr>
          <a:xfrm>
            <a:off x="2085393" y="236538"/>
            <a:ext cx="5867400" cy="365125"/>
          </a:xfrm>
        </p:spPr>
        <p:txBody>
          <a:bodyPr/>
          <a:lstStyle>
            <a:lvl1pPr algn="r">
              <a:defRPr>
                <a:solidFill>
                  <a:schemeClr val="tx2"/>
                </a:solidFill>
              </a:defRPr>
            </a:lvl1pPr>
          </a:lstStyle>
          <a:p>
            <a:pPr>
              <a:defRPr/>
            </a:pPr>
            <a:endParaRPr lang="en-US"/>
          </a:p>
        </p:txBody>
      </p:sp>
      <p:sp>
        <p:nvSpPr>
          <p:cNvPr id="29" name="Slide Number Placeholder 28"/>
          <p:cNvSpPr>
            <a:spLocks noGrp="1"/>
          </p:cNvSpPr>
          <p:nvPr>
            <p:ph type="sldNum" sz="quarter" idx="12"/>
          </p:nvPr>
        </p:nvSpPr>
        <p:spPr>
          <a:xfrm>
            <a:off x="8001000" y="228600"/>
            <a:ext cx="838200" cy="381000"/>
          </a:xfrm>
        </p:spPr>
        <p:txBody>
          <a:bodyPr/>
          <a:lstStyle>
            <a:lvl1pPr>
              <a:defRPr>
                <a:solidFill>
                  <a:schemeClr val="tx2"/>
                </a:solidFill>
              </a:defRPr>
            </a:lvl1pPr>
          </a:lstStyle>
          <a:p>
            <a:pPr>
              <a:defRPr/>
            </a:pPr>
            <a:fld id="{883AB3C6-BE4E-44BD-AA93-F10D57E4A546}" type="slidenum">
              <a:rPr lang="en-US" smtClean="0"/>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11/20/2015</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53200" y="609600"/>
            <a:ext cx="2057400" cy="5516563"/>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609600"/>
            <a:ext cx="5562600" cy="5516564"/>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a:xfrm>
            <a:off x="6553200" y="6248402"/>
            <a:ext cx="2209800" cy="365125"/>
          </a:xfrm>
        </p:spPr>
        <p:txBody>
          <a:bodyPr/>
          <a:lstStyle/>
          <a:p>
            <a:pPr>
              <a:defRPr/>
            </a:pPr>
            <a:fld id="{15942040-786F-48B9-85DF-2F38A900C966}" type="datetimeFigureOut">
              <a:rPr lang="en-US" smtClean="0"/>
              <a:pPr>
                <a:defRPr/>
              </a:pPr>
              <a:t>11/20/2015</a:t>
            </a:fld>
            <a:endParaRPr lang="en-US"/>
          </a:p>
        </p:txBody>
      </p:sp>
      <p:sp>
        <p:nvSpPr>
          <p:cNvPr id="5" name="Footer Placeholder 4"/>
          <p:cNvSpPr>
            <a:spLocks noGrp="1"/>
          </p:cNvSpPr>
          <p:nvPr>
            <p:ph type="ftr" sz="quarter" idx="11"/>
          </p:nvPr>
        </p:nvSpPr>
        <p:spPr>
          <a:xfrm>
            <a:off x="457201" y="6248207"/>
            <a:ext cx="5573483" cy="365125"/>
          </a:xfrm>
        </p:spPr>
        <p:txBody>
          <a:bodyPr/>
          <a:lstStyle/>
          <a:p>
            <a:pPr>
              <a:defRPr/>
            </a:pPr>
            <a:endParaRPr lang="en-US"/>
          </a:p>
        </p:txBody>
      </p:sp>
      <p:sp>
        <p:nvSpPr>
          <p:cNvPr id="7" name="Rectangle 6"/>
          <p:cNvSpPr/>
          <p:nvPr/>
        </p:nvSpPr>
        <p:spPr bwMode="white">
          <a:xfrm>
            <a:off x="6096318" y="0"/>
            <a:ext cx="320040" cy="6858000"/>
          </a:xfrm>
          <a:prstGeom prst="rect">
            <a:avLst/>
          </a:prstGeom>
          <a:solidFill>
            <a:srgbClr val="FFFFFF"/>
          </a:solidFill>
          <a:ln w="1905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8" name="Rectangle 7"/>
          <p:cNvSpPr/>
          <p:nvPr/>
        </p:nvSpPr>
        <p:spPr>
          <a:xfrm>
            <a:off x="6142038" y="609600"/>
            <a:ext cx="228600" cy="6248400"/>
          </a:xfrm>
          <a:prstGeom prst="rect">
            <a:avLst/>
          </a:prstGeom>
          <a:solidFill>
            <a:schemeClr val="accent1"/>
          </a:solidFill>
          <a:ln w="1905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9" name="Rectangle 8"/>
          <p:cNvSpPr/>
          <p:nvPr/>
        </p:nvSpPr>
        <p:spPr>
          <a:xfrm>
            <a:off x="6142038" y="0"/>
            <a:ext cx="228600" cy="533400"/>
          </a:xfrm>
          <a:prstGeom prst="rect">
            <a:avLst/>
          </a:prstGeom>
          <a:solidFill>
            <a:schemeClr val="accent2"/>
          </a:solidFill>
          <a:ln w="1905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6" name="Slide Number Placeholder 5"/>
          <p:cNvSpPr>
            <a:spLocks noGrp="1"/>
          </p:cNvSpPr>
          <p:nvPr>
            <p:ph type="sldNum" sz="quarter" idx="12"/>
          </p:nvPr>
        </p:nvSpPr>
        <p:spPr>
          <a:xfrm rot="5400000">
            <a:off x="5989638" y="144462"/>
            <a:ext cx="533400" cy="244476"/>
          </a:xfrm>
        </p:spPr>
        <p:txBody>
          <a:bodyPr/>
          <a:lstStyle/>
          <a:p>
            <a:pPr>
              <a:defRPr/>
            </a:pPr>
            <a:fld id="{883AB3C6-BE4E-44BD-AA93-F10D57E4A546}" type="slidenum">
              <a:rPr lang="en-US" smtClean="0"/>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12648" y="228600"/>
            <a:ext cx="8153400" cy="990600"/>
          </a:xfrm>
        </p:spPr>
        <p:txBody>
          <a:bodyPr/>
          <a:lstStyle/>
          <a:p>
            <a:r>
              <a:rPr kumimoji="0" lang="en-US" smtClean="0"/>
              <a:t>Click to edit Master title style</a:t>
            </a:r>
            <a:endParaRPr kumimoji="0" lang="en-US"/>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11/20/2015</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lvl1pPr>
              <a:defRPr>
                <a:solidFill>
                  <a:srgbClr val="FFFFFF"/>
                </a:solidFill>
              </a:defRPr>
            </a:lvl1pPr>
          </a:lstStyle>
          <a:p>
            <a:pPr>
              <a:defRPr/>
            </a:pPr>
            <a:fld id="{883AB3C6-BE4E-44BD-AA93-F10D57E4A546}" type="slidenum">
              <a:rPr lang="en-US" smtClean="0"/>
              <a:pPr>
                <a:defRPr/>
              </a:pPr>
              <a:t>‹#›</a:t>
            </a:fld>
            <a:endParaRPr lang="en-US"/>
          </a:p>
        </p:txBody>
      </p:sp>
      <p:sp>
        <p:nvSpPr>
          <p:cNvPr id="8" name="Content Placeholder 7"/>
          <p:cNvSpPr>
            <a:spLocks noGrp="1"/>
          </p:cNvSpPr>
          <p:nvPr>
            <p:ph sz="quarter" idx="1"/>
          </p:nvPr>
        </p:nvSpPr>
        <p:spPr>
          <a:xfrm>
            <a:off x="612648" y="1600200"/>
            <a:ext cx="8153400" cy="44958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371600" y="2743200"/>
            <a:ext cx="7123113" cy="1673225"/>
          </a:xfrm>
        </p:spPr>
        <p:txBody>
          <a:bodyPr anchor="t"/>
          <a:lstStyle>
            <a:lvl1pPr marL="0" indent="0">
              <a:buNone/>
              <a:defRPr sz="280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7" name="Rectangle 6"/>
          <p:cNvSpPr/>
          <p:nvPr/>
        </p:nvSpPr>
        <p:spPr bwMode="white">
          <a:xfrm>
            <a:off x="0" y="1524000"/>
            <a:ext cx="9144000" cy="1143000"/>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Rectangle 7"/>
          <p:cNvSpPr/>
          <p:nvPr/>
        </p:nvSpPr>
        <p:spPr>
          <a:xfrm>
            <a:off x="0" y="1600200"/>
            <a:ext cx="1295400" cy="990600"/>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Rectangle 8"/>
          <p:cNvSpPr/>
          <p:nvPr/>
        </p:nvSpPr>
        <p:spPr>
          <a:xfrm>
            <a:off x="1371600" y="1600200"/>
            <a:ext cx="7772400" cy="990600"/>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 name="Title 1"/>
          <p:cNvSpPr>
            <a:spLocks noGrp="1"/>
          </p:cNvSpPr>
          <p:nvPr>
            <p:ph type="title"/>
          </p:nvPr>
        </p:nvSpPr>
        <p:spPr>
          <a:xfrm>
            <a:off x="1371600" y="1600200"/>
            <a:ext cx="7620000" cy="990600"/>
          </a:xfrm>
        </p:spPr>
        <p:txBody>
          <a:bodyPr/>
          <a:lstStyle>
            <a:lvl1pPr algn="l">
              <a:buNone/>
              <a:defRPr sz="4400" b="0" cap="none">
                <a:solidFill>
                  <a:srgbClr val="FFFFFF"/>
                </a:solidFill>
              </a:defRPr>
            </a:lvl1pPr>
          </a:lstStyle>
          <a:p>
            <a:r>
              <a:rPr kumimoji="0" lang="en-US" smtClean="0"/>
              <a:t>Click to edit Master title style</a:t>
            </a:r>
            <a:endParaRPr kumimoji="0" lang="en-US"/>
          </a:p>
        </p:txBody>
      </p:sp>
      <p:sp>
        <p:nvSpPr>
          <p:cNvPr id="12" name="Date Placeholder 11"/>
          <p:cNvSpPr>
            <a:spLocks noGrp="1"/>
          </p:cNvSpPr>
          <p:nvPr>
            <p:ph type="dt" sz="half" idx="10"/>
          </p:nvPr>
        </p:nvSpPr>
        <p:spPr/>
        <p:txBody>
          <a:bodyPr/>
          <a:lstStyle/>
          <a:p>
            <a:pPr>
              <a:defRPr/>
            </a:pPr>
            <a:fld id="{15942040-786F-48B9-85DF-2F38A900C966}" type="datetimeFigureOut">
              <a:rPr lang="en-US" smtClean="0"/>
              <a:pPr>
                <a:defRPr/>
              </a:pPr>
              <a:t>11/20/2015</a:t>
            </a:fld>
            <a:endParaRPr lang="en-US"/>
          </a:p>
        </p:txBody>
      </p:sp>
      <p:sp>
        <p:nvSpPr>
          <p:cNvPr id="13" name="Slide Number Placeholder 12"/>
          <p:cNvSpPr>
            <a:spLocks noGrp="1"/>
          </p:cNvSpPr>
          <p:nvPr>
            <p:ph type="sldNum" sz="quarter" idx="11"/>
          </p:nvPr>
        </p:nvSpPr>
        <p:spPr>
          <a:xfrm>
            <a:off x="0" y="1752600"/>
            <a:ext cx="1295400" cy="701676"/>
          </a:xfrm>
        </p:spPr>
        <p:txBody>
          <a:bodyPr>
            <a:noAutofit/>
          </a:bodyPr>
          <a:lstStyle>
            <a:lvl1pPr>
              <a:defRPr sz="2400">
                <a:solidFill>
                  <a:srgbClr val="FFFFFF"/>
                </a:solidFill>
              </a:defRPr>
            </a:lvl1pPr>
          </a:lstStyle>
          <a:p>
            <a:pPr>
              <a:defRPr/>
            </a:pPr>
            <a:fld id="{883AB3C6-BE4E-44BD-AA93-F10D57E4A546}" type="slidenum">
              <a:rPr lang="en-US" smtClean="0"/>
              <a:pPr>
                <a:defRPr/>
              </a:pPr>
              <a:t>‹#›</a:t>
            </a:fld>
            <a:endParaRPr lang="en-US"/>
          </a:p>
        </p:txBody>
      </p:sp>
      <p:sp>
        <p:nvSpPr>
          <p:cNvPr id="14" name="Footer Placeholder 13"/>
          <p:cNvSpPr>
            <a:spLocks noGrp="1"/>
          </p:cNvSpPr>
          <p:nvPr>
            <p:ph type="ftr" sz="quarter" idx="12"/>
          </p:nvPr>
        </p:nvSpPr>
        <p:spPr/>
        <p:txBody>
          <a:bodyPr/>
          <a:lstStyle/>
          <a:p>
            <a:pPr>
              <a:defRPr/>
            </a:pPr>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9" name="Content Placeholder 8"/>
          <p:cNvSpPr>
            <a:spLocks noGrp="1"/>
          </p:cNvSpPr>
          <p:nvPr>
            <p:ph sz="quarter" idx="1"/>
          </p:nvPr>
        </p:nvSpPr>
        <p:spPr>
          <a:xfrm>
            <a:off x="609600" y="1589567"/>
            <a:ext cx="388620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1" name="Content Placeholder 10"/>
          <p:cNvSpPr>
            <a:spLocks noGrp="1"/>
          </p:cNvSpPr>
          <p:nvPr>
            <p:ph sz="quarter" idx="2"/>
          </p:nvPr>
        </p:nvSpPr>
        <p:spPr>
          <a:xfrm>
            <a:off x="4844901" y="1589567"/>
            <a:ext cx="388620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8" name="Date Placeholder 7"/>
          <p:cNvSpPr>
            <a:spLocks noGrp="1"/>
          </p:cNvSpPr>
          <p:nvPr>
            <p:ph type="dt" sz="half" idx="15"/>
          </p:nvPr>
        </p:nvSpPr>
        <p:spPr/>
        <p:txBody>
          <a:bodyPr rtlCol="0"/>
          <a:lstStyle/>
          <a:p>
            <a:pPr>
              <a:defRPr/>
            </a:pPr>
            <a:fld id="{15942040-786F-48B9-85DF-2F38A900C966}" type="datetimeFigureOut">
              <a:rPr lang="en-US" smtClean="0"/>
              <a:pPr>
                <a:defRPr/>
              </a:pPr>
              <a:t>11/20/2015</a:t>
            </a:fld>
            <a:endParaRPr lang="en-US"/>
          </a:p>
        </p:txBody>
      </p:sp>
      <p:sp>
        <p:nvSpPr>
          <p:cNvPr id="10" name="Slide Number Placeholder 9"/>
          <p:cNvSpPr>
            <a:spLocks noGrp="1"/>
          </p:cNvSpPr>
          <p:nvPr>
            <p:ph type="sldNum" sz="quarter" idx="16"/>
          </p:nvPr>
        </p:nvSpPr>
        <p:spPr/>
        <p:txBody>
          <a:bodyPr rtlCol="0"/>
          <a:lstStyle/>
          <a:p>
            <a:pPr>
              <a:defRPr/>
            </a:pPr>
            <a:fld id="{883AB3C6-BE4E-44BD-AA93-F10D57E4A546}" type="slidenum">
              <a:rPr lang="en-US" smtClean="0"/>
              <a:pPr>
                <a:defRPr/>
              </a:pPr>
              <a:t>‹#›</a:t>
            </a:fld>
            <a:endParaRPr lang="en-US"/>
          </a:p>
        </p:txBody>
      </p:sp>
      <p:sp>
        <p:nvSpPr>
          <p:cNvPr id="12" name="Footer Placeholder 11"/>
          <p:cNvSpPr>
            <a:spLocks noGrp="1"/>
          </p:cNvSpPr>
          <p:nvPr>
            <p:ph type="ftr" sz="quarter" idx="17"/>
          </p:nvPr>
        </p:nvSpPr>
        <p:spPr/>
        <p:txBody>
          <a:bodyPr rtlCol="0"/>
          <a:lstStyle/>
          <a:p>
            <a:pPr>
              <a:defRPr/>
            </a:pP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533400" y="273050"/>
            <a:ext cx="8153400" cy="869950"/>
          </a:xfrm>
        </p:spPr>
        <p:txBody>
          <a:bodyPr anchor="ctr"/>
          <a:lstStyle>
            <a:lvl1pPr>
              <a:defRPr/>
            </a:lvl1pPr>
          </a:lstStyle>
          <a:p>
            <a:r>
              <a:rPr kumimoji="0" lang="en-US" smtClean="0"/>
              <a:t>Click to edit Master title style</a:t>
            </a:r>
            <a:endParaRPr kumimoji="0" lang="en-US"/>
          </a:p>
        </p:txBody>
      </p:sp>
      <p:sp>
        <p:nvSpPr>
          <p:cNvPr id="11" name="Content Placeholder 10"/>
          <p:cNvSpPr>
            <a:spLocks noGrp="1"/>
          </p:cNvSpPr>
          <p:nvPr>
            <p:ph sz="quarter" idx="2"/>
          </p:nvPr>
        </p:nvSpPr>
        <p:spPr>
          <a:xfrm>
            <a:off x="609600" y="2438400"/>
            <a:ext cx="3886200" cy="35814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3" name="Content Placeholder 12"/>
          <p:cNvSpPr>
            <a:spLocks noGrp="1"/>
          </p:cNvSpPr>
          <p:nvPr>
            <p:ph sz="quarter" idx="4"/>
          </p:nvPr>
        </p:nvSpPr>
        <p:spPr>
          <a:xfrm>
            <a:off x="4800600" y="2438400"/>
            <a:ext cx="3886200" cy="35814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0" name="Date Placeholder 9"/>
          <p:cNvSpPr>
            <a:spLocks noGrp="1"/>
          </p:cNvSpPr>
          <p:nvPr>
            <p:ph type="dt" sz="half" idx="15"/>
          </p:nvPr>
        </p:nvSpPr>
        <p:spPr/>
        <p:txBody>
          <a:bodyPr rtlCol="0"/>
          <a:lstStyle/>
          <a:p>
            <a:pPr>
              <a:defRPr/>
            </a:pPr>
            <a:fld id="{15942040-786F-48B9-85DF-2F38A900C966}" type="datetimeFigureOut">
              <a:rPr lang="en-US" smtClean="0"/>
              <a:pPr>
                <a:defRPr/>
              </a:pPr>
              <a:t>11/20/2015</a:t>
            </a:fld>
            <a:endParaRPr lang="en-US"/>
          </a:p>
        </p:txBody>
      </p:sp>
      <p:sp>
        <p:nvSpPr>
          <p:cNvPr id="12" name="Slide Number Placeholder 11"/>
          <p:cNvSpPr>
            <a:spLocks noGrp="1"/>
          </p:cNvSpPr>
          <p:nvPr>
            <p:ph type="sldNum" sz="quarter" idx="16"/>
          </p:nvPr>
        </p:nvSpPr>
        <p:spPr/>
        <p:txBody>
          <a:bodyPr rtlCol="0"/>
          <a:lstStyle/>
          <a:p>
            <a:pPr>
              <a:defRPr/>
            </a:pPr>
            <a:fld id="{883AB3C6-BE4E-44BD-AA93-F10D57E4A546}" type="slidenum">
              <a:rPr lang="en-US" smtClean="0"/>
              <a:pPr>
                <a:defRPr/>
              </a:pPr>
              <a:t>‹#›</a:t>
            </a:fld>
            <a:endParaRPr lang="en-US"/>
          </a:p>
        </p:txBody>
      </p:sp>
      <p:sp>
        <p:nvSpPr>
          <p:cNvPr id="14" name="Footer Placeholder 13"/>
          <p:cNvSpPr>
            <a:spLocks noGrp="1"/>
          </p:cNvSpPr>
          <p:nvPr>
            <p:ph type="ftr" sz="quarter" idx="17"/>
          </p:nvPr>
        </p:nvSpPr>
        <p:spPr/>
        <p:txBody>
          <a:bodyPr rtlCol="0"/>
          <a:lstStyle/>
          <a:p>
            <a:pPr>
              <a:defRPr/>
            </a:pPr>
            <a:endParaRPr lang="en-US"/>
          </a:p>
        </p:txBody>
      </p:sp>
      <p:sp>
        <p:nvSpPr>
          <p:cNvPr id="16" name="Text Placeholder 15"/>
          <p:cNvSpPr>
            <a:spLocks noGrp="1"/>
          </p:cNvSpPr>
          <p:nvPr>
            <p:ph type="body" sz="quarter" idx="1"/>
          </p:nvPr>
        </p:nvSpPr>
        <p:spPr>
          <a:xfrm>
            <a:off x="609600" y="1752600"/>
            <a:ext cx="3886200" cy="640080"/>
          </a:xfrm>
          <a:solidFill>
            <a:schemeClr val="accent2"/>
          </a:solidFill>
        </p:spPr>
        <p:txBody>
          <a:bodyPr rtlCol="0" anchor="ctr"/>
          <a:lstStyle>
            <a:lvl1pPr marL="0" indent="0">
              <a:buFontTx/>
              <a:buNone/>
              <a:defRPr sz="2000" b="1">
                <a:solidFill>
                  <a:srgbClr val="FFFFFF"/>
                </a:solidFill>
              </a:defRPr>
            </a:lvl1pPr>
          </a:lstStyle>
          <a:p>
            <a:pPr lvl="0" eaLnBrk="1" latinLnBrk="0" hangingPunct="1"/>
            <a:r>
              <a:rPr kumimoji="0" lang="en-US" smtClean="0"/>
              <a:t>Click to edit Master text styles</a:t>
            </a:r>
          </a:p>
        </p:txBody>
      </p:sp>
      <p:sp>
        <p:nvSpPr>
          <p:cNvPr id="15" name="Text Placeholder 14"/>
          <p:cNvSpPr>
            <a:spLocks noGrp="1"/>
          </p:cNvSpPr>
          <p:nvPr>
            <p:ph type="body" sz="quarter" idx="3"/>
          </p:nvPr>
        </p:nvSpPr>
        <p:spPr>
          <a:xfrm>
            <a:off x="4800600" y="1752600"/>
            <a:ext cx="3886200" cy="640080"/>
          </a:xfrm>
          <a:solidFill>
            <a:schemeClr val="accent4"/>
          </a:solidFill>
        </p:spPr>
        <p:txBody>
          <a:bodyPr rtlCol="0" anchor="ctr"/>
          <a:lstStyle>
            <a:lvl1pPr marL="0" indent="0">
              <a:buFontTx/>
              <a:buNone/>
              <a:defRPr sz="2000" b="1">
                <a:solidFill>
                  <a:srgbClr val="FFFFFF"/>
                </a:solidFill>
              </a:defRPr>
            </a:lvl1pPr>
          </a:lstStyle>
          <a:p>
            <a:pPr lvl="0" eaLnBrk="1" latinLnBrk="0" hangingPunct="1"/>
            <a:r>
              <a:rPr kumimoji="0" lang="en-US" smtClean="0"/>
              <a:t>Click to edit Master text styles</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pPr>
              <a:defRPr/>
            </a:pPr>
            <a:fld id="{15942040-786F-48B9-85DF-2F38A900C966}" type="datetimeFigureOut">
              <a:rPr lang="en-US" smtClean="0"/>
              <a:pPr>
                <a:defRPr/>
              </a:pPr>
              <a:t>11/20/2015</a:t>
            </a:fld>
            <a:endParaRPr lang="en-US"/>
          </a:p>
        </p:txBody>
      </p:sp>
      <p:sp>
        <p:nvSpPr>
          <p:cNvPr id="4" name="Footer Placeholder 3"/>
          <p:cNvSpPr>
            <a:spLocks noGrp="1"/>
          </p:cNvSpPr>
          <p:nvPr>
            <p:ph type="ftr" sz="quarter" idx="11"/>
          </p:nvPr>
        </p:nvSpPr>
        <p:spPr/>
        <p:txBody>
          <a:bodyPr/>
          <a:lstStyle/>
          <a:p>
            <a:pPr>
              <a:defRPr/>
            </a:pPr>
            <a:endParaRPr lang="en-US"/>
          </a:p>
        </p:txBody>
      </p:sp>
      <p:sp>
        <p:nvSpPr>
          <p:cNvPr id="5" name="Slide Number Placeholder 4"/>
          <p:cNvSpPr>
            <a:spLocks noGrp="1"/>
          </p:cNvSpPr>
          <p:nvPr>
            <p:ph type="sldNum" sz="quarter" idx="12"/>
          </p:nvPr>
        </p:nvSpPr>
        <p:spPr/>
        <p:txBody>
          <a:bodyPr/>
          <a:lstStyle>
            <a:lvl1pPr>
              <a:defRPr>
                <a:solidFill>
                  <a:srgbClr val="FFFFFF"/>
                </a:solidFill>
              </a:defRPr>
            </a:lvl1pPr>
          </a:lstStyle>
          <a:p>
            <a:pPr>
              <a:defRPr/>
            </a:pPr>
            <a:fld id="{883AB3C6-BE4E-44BD-AA93-F10D57E4A546}" type="slidenum">
              <a:rPr lang="en-US" smtClean="0"/>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pPr>
              <a:defRPr/>
            </a:pPr>
            <a:fld id="{15942040-786F-48B9-85DF-2F38A900C966}" type="datetimeFigureOut">
              <a:rPr lang="en-US" smtClean="0"/>
              <a:pPr>
                <a:defRPr/>
              </a:pPr>
              <a:t>11/20/2015</a:t>
            </a:fld>
            <a:endParaRPr lang="en-US"/>
          </a:p>
        </p:txBody>
      </p:sp>
      <p:sp>
        <p:nvSpPr>
          <p:cNvPr id="3" name="Footer Placeholder 2"/>
          <p:cNvSpPr>
            <a:spLocks noGrp="1"/>
          </p:cNvSpPr>
          <p:nvPr>
            <p:ph type="ftr" sz="quarter" idx="11"/>
          </p:nvPr>
        </p:nvSpPr>
        <p:spPr/>
        <p:txBody>
          <a:bodyPr/>
          <a:lstStyle/>
          <a:p>
            <a:pPr>
              <a:defRPr/>
            </a:pPr>
            <a:endParaRPr lang="en-US"/>
          </a:p>
        </p:txBody>
      </p:sp>
      <p:sp>
        <p:nvSpPr>
          <p:cNvPr id="4" name="Slide Number Placeholder 3"/>
          <p:cNvSpPr>
            <a:spLocks noGrp="1"/>
          </p:cNvSpPr>
          <p:nvPr>
            <p:ph type="sldNum" sz="quarter" idx="12"/>
          </p:nvPr>
        </p:nvSpPr>
        <p:spPr>
          <a:xfrm>
            <a:off x="0" y="6248400"/>
            <a:ext cx="533400" cy="381000"/>
          </a:xfrm>
        </p:spPr>
        <p:txBody>
          <a:bodyPr/>
          <a:lstStyle>
            <a:lvl1pPr>
              <a:defRPr>
                <a:solidFill>
                  <a:schemeClr val="tx2"/>
                </a:solidFill>
              </a:defRPr>
            </a:lvl1pPr>
          </a:lstStyle>
          <a:p>
            <a:pPr>
              <a:defRPr/>
            </a:pPr>
            <a:fld id="{883AB3C6-BE4E-44BD-AA93-F10D57E4A546}" type="slidenum">
              <a:rPr lang="en-US" smtClean="0"/>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3050"/>
            <a:ext cx="8077200" cy="869950"/>
          </a:xfrm>
        </p:spPr>
        <p:txBody>
          <a:bodyPr anchor="ctr"/>
          <a:lstStyle>
            <a:lvl1pPr algn="l">
              <a:buNone/>
              <a:defRPr sz="4400" b="0"/>
            </a:lvl1pPr>
          </a:lstStyle>
          <a:p>
            <a:r>
              <a:rPr kumimoji="0" lang="en-US" smtClean="0"/>
              <a:t>Click to edit Master title style</a:t>
            </a:r>
            <a:endParaRPr kumimoji="0" lang="en-US"/>
          </a:p>
        </p:txBody>
      </p:sp>
      <p:sp>
        <p:nvSpPr>
          <p:cNvPr id="5" name="Date Placeholder 4"/>
          <p:cNvSpPr>
            <a:spLocks noGrp="1"/>
          </p:cNvSpPr>
          <p:nvPr>
            <p:ph type="dt" sz="half" idx="10"/>
          </p:nvPr>
        </p:nvSpPr>
        <p:spPr/>
        <p:txBody>
          <a:bodyPr/>
          <a:lstStyle/>
          <a:p>
            <a:pPr>
              <a:defRPr/>
            </a:pPr>
            <a:fld id="{15942040-786F-48B9-85DF-2F38A900C966}" type="datetimeFigureOut">
              <a:rPr lang="en-US" smtClean="0"/>
              <a:pPr>
                <a:defRPr/>
              </a:pPr>
              <a:t>11/20/2015</a:t>
            </a:fld>
            <a:endParaRPr lang="en-US"/>
          </a:p>
        </p:txBody>
      </p:sp>
      <p:sp>
        <p:nvSpPr>
          <p:cNvPr id="6" name="Footer Placeholder 5"/>
          <p:cNvSpPr>
            <a:spLocks noGrp="1"/>
          </p:cNvSpPr>
          <p:nvPr>
            <p:ph type="ftr" sz="quarter" idx="11"/>
          </p:nvPr>
        </p:nvSpPr>
        <p:spPr/>
        <p:txBody>
          <a:bodyPr/>
          <a:lstStyle/>
          <a:p>
            <a:pPr>
              <a:defRPr/>
            </a:pPr>
            <a:endParaRPr lang="en-US"/>
          </a:p>
        </p:txBody>
      </p:sp>
      <p:sp>
        <p:nvSpPr>
          <p:cNvPr id="7" name="Slide Number Placeholder 6"/>
          <p:cNvSpPr>
            <a:spLocks noGrp="1"/>
          </p:cNvSpPr>
          <p:nvPr>
            <p:ph type="sldNum" sz="quarter" idx="12"/>
          </p:nvPr>
        </p:nvSpPr>
        <p:spPr/>
        <p:txBody>
          <a:bodyPr/>
          <a:lstStyle>
            <a:lvl1pPr>
              <a:defRPr>
                <a:solidFill>
                  <a:srgbClr val="FFFFFF"/>
                </a:solidFill>
              </a:defRPr>
            </a:lvl1pPr>
          </a:lstStyle>
          <a:p>
            <a:pPr>
              <a:defRPr/>
            </a:pPr>
            <a:fld id="{883AB3C6-BE4E-44BD-AA93-F10D57E4A546}" type="slidenum">
              <a:rPr lang="en-US" smtClean="0"/>
              <a:pPr>
                <a:defRPr/>
              </a:pPr>
              <a:t>‹#›</a:t>
            </a:fld>
            <a:endParaRPr lang="en-US"/>
          </a:p>
        </p:txBody>
      </p:sp>
      <p:sp>
        <p:nvSpPr>
          <p:cNvPr id="3" name="Text Placeholder 2"/>
          <p:cNvSpPr>
            <a:spLocks noGrp="1"/>
          </p:cNvSpPr>
          <p:nvPr>
            <p:ph type="body" idx="2"/>
          </p:nvPr>
        </p:nvSpPr>
        <p:spPr>
          <a:xfrm>
            <a:off x="609600" y="1752600"/>
            <a:ext cx="1600200" cy="4343400"/>
          </a:xfrm>
          <a:ln w="50800" cap="sq" cmpd="dbl" algn="ctr">
            <a:solidFill>
              <a:schemeClr val="accent2"/>
            </a:solidFill>
            <a:prstDash val="solid"/>
            <a:miter lim="800000"/>
          </a:ln>
          <a:effectLst/>
        </p:spPr>
        <p:style>
          <a:lnRef idx="3">
            <a:schemeClr val="lt1"/>
          </a:lnRef>
          <a:fillRef idx="1">
            <a:schemeClr val="accent2"/>
          </a:fillRef>
          <a:effectRef idx="1">
            <a:schemeClr val="accent2"/>
          </a:effectRef>
          <a:fontRef idx="minor">
            <a:schemeClr val="lt1"/>
          </a:fontRef>
        </p:style>
        <p:txBody>
          <a:bodyPr lIns="137160" tIns="182880" rIns="137160" bIns="91440"/>
          <a:lstStyle>
            <a:lvl1pPr marL="0" indent="0">
              <a:spcAft>
                <a:spcPts val="1000"/>
              </a:spcAft>
              <a:buNone/>
              <a:defRPr sz="18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9" name="Content Placeholder 8"/>
          <p:cNvSpPr>
            <a:spLocks noGrp="1"/>
          </p:cNvSpPr>
          <p:nvPr>
            <p:ph sz="quarter" idx="1"/>
          </p:nvPr>
        </p:nvSpPr>
        <p:spPr>
          <a:xfrm>
            <a:off x="2362200" y="1752600"/>
            <a:ext cx="6400800" cy="44196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4" name="Text Placeholder 3"/>
          <p:cNvSpPr>
            <a:spLocks noGrp="1"/>
          </p:cNvSpPr>
          <p:nvPr>
            <p:ph type="body" sz="half" idx="2"/>
          </p:nvPr>
        </p:nvSpPr>
        <p:spPr>
          <a:xfrm>
            <a:off x="1600200" y="5486400"/>
            <a:ext cx="7315200" cy="685800"/>
          </a:xfrm>
        </p:spPr>
        <p:txBody>
          <a:bodyPr/>
          <a:lstStyle>
            <a:lvl1pPr marL="0" indent="0">
              <a:buFontTx/>
              <a:buNone/>
              <a:defRPr sz="17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en-US" smtClean="0"/>
              <a:t>Click to edit Master text styles</a:t>
            </a:r>
          </a:p>
        </p:txBody>
      </p:sp>
      <p:sp>
        <p:nvSpPr>
          <p:cNvPr id="8" name="Rectangle 7"/>
          <p:cNvSpPr/>
          <p:nvPr/>
        </p:nvSpPr>
        <p:spPr bwMode="white">
          <a:xfrm>
            <a:off x="-9144" y="4572000"/>
            <a:ext cx="9144000" cy="886968"/>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Rectangle 8"/>
          <p:cNvSpPr/>
          <p:nvPr/>
        </p:nvSpPr>
        <p:spPr>
          <a:xfrm>
            <a:off x="-9144" y="4663440"/>
            <a:ext cx="1463040" cy="713232"/>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ctangle 9"/>
          <p:cNvSpPr/>
          <p:nvPr/>
        </p:nvSpPr>
        <p:spPr>
          <a:xfrm>
            <a:off x="1545336" y="4654296"/>
            <a:ext cx="7598664" cy="713232"/>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 name="Title 1"/>
          <p:cNvSpPr>
            <a:spLocks noGrp="1"/>
          </p:cNvSpPr>
          <p:nvPr>
            <p:ph type="title"/>
          </p:nvPr>
        </p:nvSpPr>
        <p:spPr>
          <a:xfrm>
            <a:off x="1600200" y="4648200"/>
            <a:ext cx="7315200" cy="685800"/>
          </a:xfrm>
        </p:spPr>
        <p:txBody>
          <a:bodyPr anchor="ctr"/>
          <a:lstStyle>
            <a:lvl1pPr algn="l">
              <a:buNone/>
              <a:defRPr sz="2800" b="0">
                <a:solidFill>
                  <a:srgbClr val="FFFFFF"/>
                </a:solidFill>
              </a:defRPr>
            </a:lvl1pPr>
          </a:lstStyle>
          <a:p>
            <a:r>
              <a:rPr kumimoji="0" lang="en-US" smtClean="0"/>
              <a:t>Click to edit Master title style</a:t>
            </a:r>
            <a:endParaRPr kumimoji="0" lang="en-US"/>
          </a:p>
        </p:txBody>
      </p:sp>
      <p:sp>
        <p:nvSpPr>
          <p:cNvPr id="11" name="Rectangle 10"/>
          <p:cNvSpPr/>
          <p:nvPr/>
        </p:nvSpPr>
        <p:spPr bwMode="white">
          <a:xfrm>
            <a:off x="1447800" y="0"/>
            <a:ext cx="100584" cy="6867144"/>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Date Placeholder 11"/>
          <p:cNvSpPr>
            <a:spLocks noGrp="1"/>
          </p:cNvSpPr>
          <p:nvPr>
            <p:ph type="dt" sz="half" idx="10"/>
          </p:nvPr>
        </p:nvSpPr>
        <p:spPr>
          <a:xfrm>
            <a:off x="6248400" y="6248400"/>
            <a:ext cx="2667000" cy="365125"/>
          </a:xfrm>
        </p:spPr>
        <p:txBody>
          <a:bodyPr rtlCol="0"/>
          <a:lstStyle/>
          <a:p>
            <a:pPr>
              <a:defRPr/>
            </a:pPr>
            <a:fld id="{15942040-786F-48B9-85DF-2F38A900C966}" type="datetimeFigureOut">
              <a:rPr lang="en-US" smtClean="0"/>
              <a:pPr>
                <a:defRPr/>
              </a:pPr>
              <a:t>11/20/2015</a:t>
            </a:fld>
            <a:endParaRPr lang="en-US"/>
          </a:p>
        </p:txBody>
      </p:sp>
      <p:sp>
        <p:nvSpPr>
          <p:cNvPr id="13" name="Slide Number Placeholder 12"/>
          <p:cNvSpPr>
            <a:spLocks noGrp="1"/>
          </p:cNvSpPr>
          <p:nvPr>
            <p:ph type="sldNum" sz="quarter" idx="11"/>
          </p:nvPr>
        </p:nvSpPr>
        <p:spPr>
          <a:xfrm>
            <a:off x="0" y="4667249"/>
            <a:ext cx="1447800" cy="663578"/>
          </a:xfrm>
        </p:spPr>
        <p:txBody>
          <a:bodyPr rtlCol="0"/>
          <a:lstStyle>
            <a:lvl1pPr>
              <a:defRPr sz="2800"/>
            </a:lvl1pPr>
          </a:lstStyle>
          <a:p>
            <a:pPr>
              <a:defRPr/>
            </a:pPr>
            <a:fld id="{883AB3C6-BE4E-44BD-AA93-F10D57E4A546}" type="slidenum">
              <a:rPr lang="en-US" smtClean="0"/>
              <a:pPr>
                <a:defRPr/>
              </a:pPr>
              <a:t>‹#›</a:t>
            </a:fld>
            <a:endParaRPr lang="en-US"/>
          </a:p>
        </p:txBody>
      </p:sp>
      <p:sp>
        <p:nvSpPr>
          <p:cNvPr id="14" name="Footer Placeholder 13"/>
          <p:cNvSpPr>
            <a:spLocks noGrp="1"/>
          </p:cNvSpPr>
          <p:nvPr>
            <p:ph type="ftr" sz="quarter" idx="12"/>
          </p:nvPr>
        </p:nvSpPr>
        <p:spPr>
          <a:xfrm>
            <a:off x="1600200" y="6248206"/>
            <a:ext cx="4572000" cy="365125"/>
          </a:xfrm>
        </p:spPr>
        <p:txBody>
          <a:bodyPr rtlCol="0"/>
          <a:lstStyle/>
          <a:p>
            <a:pPr>
              <a:defRPr/>
            </a:pPr>
            <a:endParaRPr lang="en-US"/>
          </a:p>
        </p:txBody>
      </p:sp>
      <p:sp>
        <p:nvSpPr>
          <p:cNvPr id="3" name="Picture Placeholder 2"/>
          <p:cNvSpPr>
            <a:spLocks noGrp="1"/>
          </p:cNvSpPr>
          <p:nvPr>
            <p:ph type="pic" idx="1"/>
          </p:nvPr>
        </p:nvSpPr>
        <p:spPr>
          <a:xfrm>
            <a:off x="1560576" y="0"/>
            <a:ext cx="7583424" cy="4568952"/>
          </a:xfrm>
          <a:solidFill>
            <a:schemeClr val="accent1">
              <a:tint val="40000"/>
            </a:schemeClr>
          </a:solidFill>
          <a:ln>
            <a:noFill/>
          </a:ln>
        </p:spPr>
        <p:txBody>
          <a:bodyPr/>
          <a:lstStyle>
            <a:lvl1pPr marL="0" indent="0">
              <a:buNone/>
              <a:defRPr sz="3200"/>
            </a:lvl1pPr>
          </a:lstStyle>
          <a:p>
            <a:r>
              <a:rPr kumimoji="0" lang="en-US" smtClean="0"/>
              <a:t>Click icon to add picture</a:t>
            </a:r>
            <a:endParaRPr kumimoji="0"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22" name="Title Placeholder 21"/>
          <p:cNvSpPr>
            <a:spLocks noGrp="1"/>
          </p:cNvSpPr>
          <p:nvPr>
            <p:ph type="title"/>
          </p:nvPr>
        </p:nvSpPr>
        <p:spPr>
          <a:xfrm>
            <a:off x="609600" y="228600"/>
            <a:ext cx="8153400" cy="990600"/>
          </a:xfrm>
          <a:prstGeom prst="rect">
            <a:avLst/>
          </a:prstGeom>
        </p:spPr>
        <p:txBody>
          <a:bodyPr vert="horz" anchor="ctr">
            <a:normAutofit/>
          </a:bodyPr>
          <a:lstStyle/>
          <a:p>
            <a:r>
              <a:rPr kumimoji="0" lang="en-US" smtClean="0"/>
              <a:t>Click to edit Master title style</a:t>
            </a:r>
            <a:endParaRPr kumimoji="0" lang="en-US"/>
          </a:p>
        </p:txBody>
      </p:sp>
      <p:sp>
        <p:nvSpPr>
          <p:cNvPr id="13" name="Text Placeholder 12"/>
          <p:cNvSpPr>
            <a:spLocks noGrp="1"/>
          </p:cNvSpPr>
          <p:nvPr>
            <p:ph type="body" idx="1"/>
          </p:nvPr>
        </p:nvSpPr>
        <p:spPr>
          <a:xfrm>
            <a:off x="612648" y="1600200"/>
            <a:ext cx="8153400" cy="452628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4" name="Date Placeholder 13"/>
          <p:cNvSpPr>
            <a:spLocks noGrp="1"/>
          </p:cNvSpPr>
          <p:nvPr>
            <p:ph type="dt" sz="half" idx="2"/>
          </p:nvPr>
        </p:nvSpPr>
        <p:spPr>
          <a:xfrm>
            <a:off x="6096000" y="6248400"/>
            <a:ext cx="2667000" cy="365125"/>
          </a:xfrm>
          <a:prstGeom prst="rect">
            <a:avLst/>
          </a:prstGeom>
        </p:spPr>
        <p:txBody>
          <a:bodyPr vert="horz" anchor="ctr" anchorCtr="0"/>
          <a:lstStyle>
            <a:lvl1pPr algn="l" eaLnBrk="1" latinLnBrk="0" hangingPunct="1">
              <a:defRPr kumimoji="0" sz="1400">
                <a:solidFill>
                  <a:schemeClr val="tx2"/>
                </a:solidFill>
              </a:defRPr>
            </a:lvl1pPr>
          </a:lstStyle>
          <a:p>
            <a:pPr>
              <a:defRPr/>
            </a:pPr>
            <a:fld id="{15942040-786F-48B9-85DF-2F38A900C966}" type="datetimeFigureOut">
              <a:rPr lang="en-US" smtClean="0"/>
              <a:pPr>
                <a:defRPr/>
              </a:pPr>
              <a:t>11/20/2015</a:t>
            </a:fld>
            <a:endParaRPr lang="en-US"/>
          </a:p>
        </p:txBody>
      </p:sp>
      <p:sp>
        <p:nvSpPr>
          <p:cNvPr id="3" name="Footer Placeholder 2"/>
          <p:cNvSpPr>
            <a:spLocks noGrp="1"/>
          </p:cNvSpPr>
          <p:nvPr>
            <p:ph type="ftr" sz="quarter" idx="3"/>
          </p:nvPr>
        </p:nvSpPr>
        <p:spPr>
          <a:xfrm>
            <a:off x="609600" y="6248206"/>
            <a:ext cx="5421083" cy="365125"/>
          </a:xfrm>
          <a:prstGeom prst="rect">
            <a:avLst/>
          </a:prstGeom>
        </p:spPr>
        <p:txBody>
          <a:bodyPr vert="horz" anchor="ctr"/>
          <a:lstStyle>
            <a:lvl1pPr algn="r" eaLnBrk="1" latinLnBrk="0" hangingPunct="1">
              <a:defRPr kumimoji="0" sz="1400">
                <a:solidFill>
                  <a:schemeClr val="tx2"/>
                </a:solidFill>
              </a:defRPr>
            </a:lvl1pPr>
          </a:lstStyle>
          <a:p>
            <a:pPr>
              <a:defRPr/>
            </a:pPr>
            <a:endParaRPr lang="en-US"/>
          </a:p>
        </p:txBody>
      </p:sp>
      <p:sp>
        <p:nvSpPr>
          <p:cNvPr id="7" name="Rectangle 6"/>
          <p:cNvSpPr/>
          <p:nvPr/>
        </p:nvSpPr>
        <p:spPr bwMode="white">
          <a:xfrm>
            <a:off x="0" y="1234440"/>
            <a:ext cx="9144000" cy="320040"/>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Rectangle 7"/>
          <p:cNvSpPr/>
          <p:nvPr/>
        </p:nvSpPr>
        <p:spPr>
          <a:xfrm>
            <a:off x="0" y="1280160"/>
            <a:ext cx="533400" cy="228600"/>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Rectangle 8"/>
          <p:cNvSpPr/>
          <p:nvPr/>
        </p:nvSpPr>
        <p:spPr>
          <a:xfrm>
            <a:off x="590550" y="1280160"/>
            <a:ext cx="8553450" cy="228600"/>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3" name="Slide Number Placeholder 22"/>
          <p:cNvSpPr>
            <a:spLocks noGrp="1"/>
          </p:cNvSpPr>
          <p:nvPr>
            <p:ph type="sldNum" sz="quarter" idx="4"/>
          </p:nvPr>
        </p:nvSpPr>
        <p:spPr>
          <a:xfrm>
            <a:off x="0" y="1272222"/>
            <a:ext cx="533400" cy="244476"/>
          </a:xfrm>
          <a:prstGeom prst="rect">
            <a:avLst/>
          </a:prstGeom>
        </p:spPr>
        <p:txBody>
          <a:bodyPr vert="horz" anchor="ctr" anchorCtr="0">
            <a:normAutofit/>
          </a:bodyPr>
          <a:lstStyle>
            <a:lvl1pPr algn="ctr" eaLnBrk="1" latinLnBrk="0" hangingPunct="1">
              <a:defRPr kumimoji="0" sz="1400" b="1">
                <a:solidFill>
                  <a:srgbClr val="FFFFFF"/>
                </a:solidFill>
              </a:defRPr>
            </a:lvl1pPr>
          </a:lstStyle>
          <a:p>
            <a:pPr>
              <a:defRPr/>
            </a:pPr>
            <a:fld id="{883AB3C6-BE4E-44BD-AA93-F10D57E4A546}" type="slidenum">
              <a:rPr lang="en-US" smtClean="0"/>
              <a:pPr>
                <a:defRPr/>
              </a:pPr>
              <a:t>‹#›</a:t>
            </a:fld>
            <a:endParaRPr lang="en-US"/>
          </a:p>
        </p:txBody>
      </p:sp>
    </p:spTree>
  </p:cSld>
  <p:clrMap bg1="dk1" tx1="lt1" bg2="dk2" tx2="lt2" accent1="accent1" accent2="accent2" accent3="accent3" accent4="accent4" accent5="accent5" accent6="accent6" hlink="hlink" folHlink="folHlink"/>
  <p:sldLayoutIdLst>
    <p:sldLayoutId id="2147483917" r:id="rId1"/>
    <p:sldLayoutId id="2147483918" r:id="rId2"/>
    <p:sldLayoutId id="2147483919" r:id="rId3"/>
    <p:sldLayoutId id="2147483920" r:id="rId4"/>
    <p:sldLayoutId id="2147483921" r:id="rId5"/>
    <p:sldLayoutId id="2147483922" r:id="rId6"/>
    <p:sldLayoutId id="2147483923" r:id="rId7"/>
    <p:sldLayoutId id="2147483924" r:id="rId8"/>
    <p:sldLayoutId id="2147483925" r:id="rId9"/>
    <p:sldLayoutId id="2147483926" r:id="rId10"/>
    <p:sldLayoutId id="2147483927" r:id="rId11"/>
  </p:sldLayoutIdLst>
  <p:txStyles>
    <p:titleStyle>
      <a:lvl1pPr algn="l" rtl="0" eaLnBrk="1" latinLnBrk="0" hangingPunct="1">
        <a:spcBef>
          <a:spcPct val="0"/>
        </a:spcBef>
        <a:buNone/>
        <a:defRPr kumimoji="0" sz="4400" kern="1200">
          <a:solidFill>
            <a:schemeClr val="tx2"/>
          </a:solidFill>
          <a:latin typeface="+mj-lt"/>
          <a:ea typeface="+mj-ea"/>
          <a:cs typeface="+mj-cs"/>
        </a:defRPr>
      </a:lvl1pPr>
    </p:titleStyle>
    <p:bodyStyle>
      <a:lvl1pPr marL="320040" indent="-320040" algn="l" rtl="0" eaLnBrk="1" latinLnBrk="0" hangingPunct="1">
        <a:spcBef>
          <a:spcPts val="700"/>
        </a:spcBef>
        <a:buClr>
          <a:schemeClr val="accent2"/>
        </a:buClr>
        <a:buSzPct val="60000"/>
        <a:buFont typeface="Wingdings"/>
        <a:buChar char=""/>
        <a:defRPr kumimoji="0" sz="2900" kern="1200">
          <a:solidFill>
            <a:schemeClr val="tx1"/>
          </a:solidFill>
          <a:latin typeface="+mn-lt"/>
          <a:ea typeface="+mn-ea"/>
          <a:cs typeface="+mn-cs"/>
        </a:defRPr>
      </a:lvl1pPr>
      <a:lvl2pPr marL="640080" indent="-274320" algn="l" rtl="0" eaLnBrk="1" latinLnBrk="0" hangingPunct="1">
        <a:spcBef>
          <a:spcPts val="550"/>
        </a:spcBef>
        <a:buClr>
          <a:schemeClr val="accent1"/>
        </a:buClr>
        <a:buSzPct val="70000"/>
        <a:buFont typeface="Wingdings 2"/>
        <a:buChar char=""/>
        <a:defRPr kumimoji="0" sz="2600" kern="1200">
          <a:solidFill>
            <a:schemeClr val="tx1"/>
          </a:solidFill>
          <a:latin typeface="+mn-lt"/>
          <a:ea typeface="+mn-ea"/>
          <a:cs typeface="+mn-cs"/>
        </a:defRPr>
      </a:lvl2pPr>
      <a:lvl3pPr marL="914400" indent="-228600" algn="l" rtl="0" eaLnBrk="1" latinLnBrk="0" hangingPunct="1">
        <a:spcBef>
          <a:spcPts val="500"/>
        </a:spcBef>
        <a:buClr>
          <a:schemeClr val="accent2"/>
        </a:buClr>
        <a:buSzPct val="75000"/>
        <a:buFont typeface="Wingdings"/>
        <a:buChar char=""/>
        <a:defRPr kumimoji="0" sz="2300" kern="1200">
          <a:solidFill>
            <a:schemeClr val="tx1"/>
          </a:solidFill>
          <a:latin typeface="+mn-lt"/>
          <a:ea typeface="+mn-ea"/>
          <a:cs typeface="+mn-cs"/>
        </a:defRPr>
      </a:lvl3pPr>
      <a:lvl4pPr marL="1371600" indent="-228600" algn="l" rtl="0" eaLnBrk="1" latinLnBrk="0" hangingPunct="1">
        <a:spcBef>
          <a:spcPts val="400"/>
        </a:spcBef>
        <a:buClr>
          <a:schemeClr val="accent3"/>
        </a:buClr>
        <a:buSzPct val="75000"/>
        <a:buFont typeface="Wingdings"/>
        <a:buChar char=""/>
        <a:defRPr kumimoji="0" sz="2000" kern="1200">
          <a:solidFill>
            <a:schemeClr val="tx1"/>
          </a:solidFill>
          <a:latin typeface="+mn-lt"/>
          <a:ea typeface="+mn-ea"/>
          <a:cs typeface="+mn-cs"/>
        </a:defRPr>
      </a:lvl4pPr>
      <a:lvl5pPr marL="1828800" indent="-228600" algn="l" rtl="0" eaLnBrk="1" latinLnBrk="0" hangingPunct="1">
        <a:spcBef>
          <a:spcPts val="400"/>
        </a:spcBef>
        <a:buClr>
          <a:schemeClr val="accent4"/>
        </a:buClr>
        <a:buSzPct val="65000"/>
        <a:buFont typeface="Wingdings"/>
        <a:buChar char=""/>
        <a:defRPr kumimoji="0" sz="2000" kern="1200">
          <a:solidFill>
            <a:schemeClr val="tx1"/>
          </a:solidFill>
          <a:latin typeface="+mn-lt"/>
          <a:ea typeface="+mn-ea"/>
          <a:cs typeface="+mn-cs"/>
        </a:defRPr>
      </a:lvl5pPr>
      <a:lvl6pPr marL="2103120" indent="-228600" algn="l" rtl="0" eaLnBrk="1" latinLnBrk="0" hangingPunct="1">
        <a:spcBef>
          <a:spcPct val="20000"/>
        </a:spcBef>
        <a:buClr>
          <a:schemeClr val="accent1"/>
        </a:buClr>
        <a:buFont typeface="Wingdings"/>
        <a:buChar char="§"/>
        <a:defRPr kumimoji="0" sz="1800" kern="1200" baseline="0">
          <a:solidFill>
            <a:schemeClr val="tx1"/>
          </a:solidFill>
          <a:latin typeface="+mn-lt"/>
          <a:ea typeface="+mn-ea"/>
          <a:cs typeface="+mn-cs"/>
        </a:defRPr>
      </a:lvl6pPr>
      <a:lvl7pPr marL="2377440" indent="-228600" algn="l" rtl="0" eaLnBrk="1" latinLnBrk="0" hangingPunct="1">
        <a:spcBef>
          <a:spcPct val="20000"/>
        </a:spcBef>
        <a:buClr>
          <a:schemeClr val="accent2"/>
        </a:buClr>
        <a:buFont typeface="Wingdings"/>
        <a:buChar char="§"/>
        <a:defRPr kumimoji="0" sz="1800" kern="1200" baseline="0">
          <a:solidFill>
            <a:schemeClr val="tx1"/>
          </a:solidFill>
          <a:latin typeface="+mn-lt"/>
          <a:ea typeface="+mn-ea"/>
          <a:cs typeface="+mn-cs"/>
        </a:defRPr>
      </a:lvl7pPr>
      <a:lvl8pPr marL="2651760" indent="-228600" algn="l" rtl="0" eaLnBrk="1" latinLnBrk="0" hangingPunct="1">
        <a:spcBef>
          <a:spcPct val="20000"/>
        </a:spcBef>
        <a:buClr>
          <a:schemeClr val="accent3"/>
        </a:buClr>
        <a:buFont typeface="Wingdings"/>
        <a:buChar char="§"/>
        <a:defRPr kumimoji="0" sz="1800" kern="1200" baseline="0">
          <a:solidFill>
            <a:schemeClr val="tx1"/>
          </a:solidFill>
          <a:latin typeface="+mn-lt"/>
          <a:ea typeface="+mn-ea"/>
          <a:cs typeface="+mn-cs"/>
        </a:defRPr>
      </a:lvl8pPr>
      <a:lvl9pPr marL="2926080" indent="-228600" algn="l" rtl="0" eaLnBrk="1" latinLnBrk="0" hangingPunct="1">
        <a:spcBef>
          <a:spcPct val="20000"/>
        </a:spcBef>
        <a:buClr>
          <a:schemeClr val="accent4"/>
        </a:buClr>
        <a:buFont typeface="Wingdings"/>
        <a:buChar char="§"/>
        <a:defRPr kumimoji="0" sz="18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chart" Target="../charts/chart5.xml"/><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chart" Target="../charts/chart3.xml"/><Relationship Id="rId2" Type="http://schemas.openxmlformats.org/officeDocument/2006/relationships/chart" Target="../charts/chart2.xml"/><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2" Type="http://schemas.openxmlformats.org/officeDocument/2006/relationships/chart" Target="../charts/chart4.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Title 1"/>
          <p:cNvSpPr>
            <a:spLocks noGrp="1"/>
          </p:cNvSpPr>
          <p:nvPr>
            <p:ph type="ctrTitle"/>
          </p:nvPr>
        </p:nvSpPr>
        <p:spPr>
          <a:xfrm>
            <a:off x="914400" y="838200"/>
            <a:ext cx="8229600" cy="1470025"/>
          </a:xfrm>
        </p:spPr>
        <p:txBody>
          <a:bodyPr>
            <a:normAutofit fontScale="90000"/>
          </a:bodyPr>
          <a:lstStyle/>
          <a:p>
            <a:r>
              <a:rPr lang="en-US" dirty="0" smtClean="0"/>
              <a:t>WOODLAND School District</a:t>
            </a:r>
            <a:br>
              <a:rPr lang="en-US" dirty="0" smtClean="0"/>
            </a:br>
            <a:r>
              <a:rPr lang="en-US" dirty="0" smtClean="0"/>
              <a:t>2014-2015 Year End Financial Summary</a:t>
            </a:r>
          </a:p>
        </p:txBody>
      </p:sp>
      <p:sp>
        <p:nvSpPr>
          <p:cNvPr id="3" name="Subtitle 2"/>
          <p:cNvSpPr>
            <a:spLocks noGrp="1"/>
          </p:cNvSpPr>
          <p:nvPr>
            <p:ph type="subTitle" idx="1"/>
          </p:nvPr>
        </p:nvSpPr>
        <p:spPr>
          <a:xfrm>
            <a:off x="2590800" y="3733800"/>
            <a:ext cx="6400800" cy="1752600"/>
          </a:xfrm>
        </p:spPr>
        <p:txBody>
          <a:bodyPr rtlCol="0">
            <a:normAutofit/>
          </a:bodyPr>
          <a:lstStyle/>
          <a:p>
            <a:pPr fontAlgn="auto">
              <a:spcAft>
                <a:spcPts val="0"/>
              </a:spcAft>
              <a:buFont typeface="Arial" pitchFamily="34" charset="0"/>
              <a:buNone/>
              <a:defRPr/>
            </a:pPr>
            <a:r>
              <a:rPr lang="en-US" dirty="0" smtClean="0"/>
              <a:t>Presented by:</a:t>
            </a:r>
          </a:p>
          <a:p>
            <a:pPr fontAlgn="auto">
              <a:spcAft>
                <a:spcPts val="0"/>
              </a:spcAft>
              <a:buFont typeface="Arial" pitchFamily="34" charset="0"/>
              <a:buNone/>
              <a:defRPr/>
            </a:pPr>
            <a:r>
              <a:rPr lang="en-US" dirty="0" smtClean="0"/>
              <a:t>Stacy Brown</a:t>
            </a:r>
          </a:p>
          <a:p>
            <a:pPr fontAlgn="auto">
              <a:spcAft>
                <a:spcPts val="0"/>
              </a:spcAft>
              <a:buFont typeface="Arial" pitchFamily="34" charset="0"/>
              <a:buNone/>
              <a:defRPr/>
            </a:pPr>
            <a:r>
              <a:rPr lang="en-US" dirty="0" smtClean="0"/>
              <a:t>Director of Business Services</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Activities - General Basic Education</a:t>
            </a:r>
            <a:endParaRPr lang="en-US" dirty="0"/>
          </a:p>
        </p:txBody>
      </p:sp>
      <p:graphicFrame>
        <p:nvGraphicFramePr>
          <p:cNvPr id="4" name="Content Placeholder 3"/>
          <p:cNvGraphicFramePr>
            <a:graphicFrameLocks noGrp="1"/>
          </p:cNvGraphicFramePr>
          <p:nvPr>
            <p:ph sz="quarter" idx="1"/>
            <p:extLst>
              <p:ext uri="{D42A27DB-BD31-4B8C-83A1-F6EECF244321}">
                <p14:modId xmlns:p14="http://schemas.microsoft.com/office/powerpoint/2010/main" val="1826942922"/>
              </p:ext>
            </p:extLst>
          </p:nvPr>
        </p:nvGraphicFramePr>
        <p:xfrm>
          <a:off x="761999" y="1600201"/>
          <a:ext cx="7239001" cy="4297680"/>
        </p:xfrm>
        <a:graphic>
          <a:graphicData uri="http://schemas.openxmlformats.org/drawingml/2006/table">
            <a:tbl>
              <a:tblPr firstRow="1" bandRow="1">
                <a:tableStyleId>{073A0DAA-6AF3-43AB-8588-CEC1D06C72B9}</a:tableStyleId>
              </a:tblPr>
              <a:tblGrid>
                <a:gridCol w="2895600"/>
                <a:gridCol w="1447800"/>
                <a:gridCol w="1524000"/>
                <a:gridCol w="1371601"/>
              </a:tblGrid>
              <a:tr h="612617">
                <a:tc>
                  <a:txBody>
                    <a:bodyPr/>
                    <a:lstStyle/>
                    <a:p>
                      <a:endParaRPr lang="en-US" dirty="0"/>
                    </a:p>
                  </a:txBody>
                  <a:tcPr/>
                </a:tc>
                <a:tc>
                  <a:txBody>
                    <a:bodyPr/>
                    <a:lstStyle/>
                    <a:p>
                      <a:pPr algn="r"/>
                      <a:r>
                        <a:rPr lang="en-US" dirty="0" smtClean="0"/>
                        <a:t>Amount ($)</a:t>
                      </a:r>
                    </a:p>
                    <a:p>
                      <a:pPr algn="r"/>
                      <a:r>
                        <a:rPr lang="en-US" dirty="0" smtClean="0"/>
                        <a:t>14-15</a:t>
                      </a:r>
                      <a:endParaRPr lang="en-US" dirty="0" smtClean="0"/>
                    </a:p>
                  </a:txBody>
                  <a:tcPr/>
                </a:tc>
                <a:tc>
                  <a:txBody>
                    <a:bodyPr/>
                    <a:lstStyle/>
                    <a:p>
                      <a:pPr algn="r"/>
                      <a:r>
                        <a:rPr lang="en-US" dirty="0" smtClean="0"/>
                        <a:t>Amount ($)</a:t>
                      </a:r>
                    </a:p>
                    <a:p>
                      <a:pPr algn="r"/>
                      <a:r>
                        <a:rPr lang="en-US" dirty="0" smtClean="0"/>
                        <a:t>13-14</a:t>
                      </a:r>
                    </a:p>
                  </a:txBody>
                  <a:tcPr/>
                </a:tc>
                <a:tc>
                  <a:txBody>
                    <a:bodyPr/>
                    <a:lstStyle/>
                    <a:p>
                      <a:pPr algn="r"/>
                      <a:r>
                        <a:rPr lang="en-US" dirty="0" smtClean="0"/>
                        <a:t>Difference</a:t>
                      </a:r>
                    </a:p>
                  </a:txBody>
                  <a:tcPr/>
                </a:tc>
              </a:tr>
              <a:tr h="354929">
                <a:tc>
                  <a:txBody>
                    <a:bodyPr/>
                    <a:lstStyle/>
                    <a:p>
                      <a:r>
                        <a:rPr lang="en-US" dirty="0" smtClean="0"/>
                        <a:t>Supervision</a:t>
                      </a:r>
                      <a:r>
                        <a:rPr lang="en-US" baseline="0" dirty="0" smtClean="0"/>
                        <a:t> Instruction</a:t>
                      </a:r>
                    </a:p>
                  </a:txBody>
                  <a:tcPr/>
                </a:tc>
                <a:tc>
                  <a:txBody>
                    <a:bodyPr/>
                    <a:lstStyle/>
                    <a:p>
                      <a:pPr algn="r"/>
                      <a:r>
                        <a:rPr lang="en-US" dirty="0" smtClean="0"/>
                        <a:t>$     </a:t>
                      </a:r>
                      <a:r>
                        <a:rPr lang="en-US" dirty="0" smtClean="0"/>
                        <a:t>110,497</a:t>
                      </a:r>
                      <a:endParaRPr lang="en-US" dirty="0" smtClean="0"/>
                    </a:p>
                  </a:txBody>
                  <a:tcPr/>
                </a:tc>
                <a:tc>
                  <a:txBody>
                    <a:bodyPr/>
                    <a:lstStyle/>
                    <a:p>
                      <a:pPr algn="r"/>
                      <a:r>
                        <a:rPr lang="en-US" dirty="0" smtClean="0"/>
                        <a:t>$     109,572</a:t>
                      </a:r>
                    </a:p>
                  </a:txBody>
                  <a:tcPr/>
                </a:tc>
                <a:tc>
                  <a:txBody>
                    <a:bodyPr/>
                    <a:lstStyle/>
                    <a:p>
                      <a:pPr algn="r" fontAlgn="b"/>
                      <a:r>
                        <a:rPr lang="en-US" sz="1800" u="none" strike="noStrike" dirty="0" smtClean="0"/>
                        <a:t>$    </a:t>
                      </a:r>
                      <a:r>
                        <a:rPr lang="en-US" sz="1800" u="none" strike="noStrike" dirty="0" smtClean="0"/>
                        <a:t>       925</a:t>
                      </a:r>
                      <a:endParaRPr lang="en-US" sz="1800" b="0" i="0" u="none" strike="noStrike" dirty="0">
                        <a:solidFill>
                          <a:srgbClr val="000000"/>
                        </a:solidFill>
                        <a:latin typeface="Calibri"/>
                      </a:endParaRPr>
                    </a:p>
                  </a:txBody>
                  <a:tcPr marL="0" marR="0" marT="0" marB="0" anchor="b"/>
                </a:tc>
              </a:tr>
              <a:tr h="354929">
                <a:tc>
                  <a:txBody>
                    <a:bodyPr/>
                    <a:lstStyle/>
                    <a:p>
                      <a:r>
                        <a:rPr lang="en-US" dirty="0" smtClean="0"/>
                        <a:t>Learning Resources</a:t>
                      </a:r>
                      <a:endParaRPr lang="en-US" dirty="0"/>
                    </a:p>
                  </a:txBody>
                  <a:tcPr/>
                </a:tc>
                <a:tc>
                  <a:txBody>
                    <a:bodyPr/>
                    <a:lstStyle/>
                    <a:p>
                      <a:pPr algn="r"/>
                      <a:r>
                        <a:rPr lang="en-US" dirty="0" smtClean="0"/>
                        <a:t>$     241,062</a:t>
                      </a:r>
                      <a:endParaRPr lang="en-US" dirty="0" smtClean="0"/>
                    </a:p>
                  </a:txBody>
                  <a:tcPr/>
                </a:tc>
                <a:tc>
                  <a:txBody>
                    <a:bodyPr/>
                    <a:lstStyle/>
                    <a:p>
                      <a:pPr algn="r"/>
                      <a:r>
                        <a:rPr lang="en-US" dirty="0" smtClean="0"/>
                        <a:t>$     237,773</a:t>
                      </a:r>
                    </a:p>
                  </a:txBody>
                  <a:tcPr/>
                </a:tc>
                <a:tc>
                  <a:txBody>
                    <a:bodyPr/>
                    <a:lstStyle/>
                    <a:p>
                      <a:pPr algn="r" fontAlgn="b"/>
                      <a:r>
                        <a:rPr lang="en-US" sz="1800" b="0" i="0" u="none" strike="noStrike" dirty="0" smtClean="0">
                          <a:solidFill>
                            <a:schemeClr val="dk1"/>
                          </a:solidFill>
                          <a:latin typeface="+mn-lt"/>
                        </a:rPr>
                        <a:t>$    </a:t>
                      </a:r>
                      <a:r>
                        <a:rPr lang="en-US" sz="1800" b="0" i="0" u="none" strike="noStrike" dirty="0" smtClean="0">
                          <a:solidFill>
                            <a:schemeClr val="dk1"/>
                          </a:solidFill>
                          <a:latin typeface="+mn-lt"/>
                        </a:rPr>
                        <a:t>    3,289</a:t>
                      </a:r>
                      <a:endParaRPr lang="en-US" sz="1800" b="0" i="0" u="none" strike="noStrike" dirty="0">
                        <a:solidFill>
                          <a:srgbClr val="000000"/>
                        </a:solidFill>
                        <a:latin typeface="Calibri"/>
                      </a:endParaRPr>
                    </a:p>
                  </a:txBody>
                  <a:tcPr marL="0" marR="0" marT="0" marB="0" anchor="b"/>
                </a:tc>
              </a:tr>
              <a:tr h="354929">
                <a:tc>
                  <a:txBody>
                    <a:bodyPr/>
                    <a:lstStyle/>
                    <a:p>
                      <a:r>
                        <a:rPr lang="en-US" dirty="0" smtClean="0"/>
                        <a:t>Principal’s Office</a:t>
                      </a:r>
                      <a:endParaRPr lang="en-US" dirty="0"/>
                    </a:p>
                  </a:txBody>
                  <a:tcPr/>
                </a:tc>
                <a:tc>
                  <a:txBody>
                    <a:bodyPr/>
                    <a:lstStyle/>
                    <a:p>
                      <a:pPr algn="r"/>
                      <a:r>
                        <a:rPr lang="en-US" dirty="0" smtClean="0"/>
                        <a:t>$  </a:t>
                      </a:r>
                      <a:r>
                        <a:rPr lang="en-US" dirty="0" smtClean="0"/>
                        <a:t>1,464,776</a:t>
                      </a:r>
                      <a:endParaRPr lang="en-US" dirty="0"/>
                    </a:p>
                  </a:txBody>
                  <a:tcPr/>
                </a:tc>
                <a:tc>
                  <a:txBody>
                    <a:bodyPr/>
                    <a:lstStyle/>
                    <a:p>
                      <a:pPr algn="r"/>
                      <a:r>
                        <a:rPr lang="en-US" dirty="0" smtClean="0"/>
                        <a:t>$  1,184,346</a:t>
                      </a:r>
                      <a:endParaRPr lang="en-US" dirty="0"/>
                    </a:p>
                  </a:txBody>
                  <a:tcPr/>
                </a:tc>
                <a:tc>
                  <a:txBody>
                    <a:bodyPr/>
                    <a:lstStyle/>
                    <a:p>
                      <a:pPr algn="r" fontAlgn="b"/>
                      <a:r>
                        <a:rPr lang="en-US" sz="1800" u="none" strike="noStrike" dirty="0" smtClean="0"/>
                        <a:t>$    </a:t>
                      </a:r>
                      <a:r>
                        <a:rPr lang="en-US" sz="1800" u="none" strike="noStrike" dirty="0" smtClean="0"/>
                        <a:t>280,430</a:t>
                      </a:r>
                      <a:endParaRPr lang="en-US" sz="1800" b="0" i="0" u="none" strike="noStrike" dirty="0" smtClean="0">
                        <a:solidFill>
                          <a:srgbClr val="000000"/>
                        </a:solidFill>
                        <a:latin typeface="Calibri"/>
                      </a:endParaRPr>
                    </a:p>
                  </a:txBody>
                  <a:tcPr marL="0" marR="0" marT="0" marB="0" anchor="b"/>
                </a:tc>
              </a:tr>
              <a:tr h="354929">
                <a:tc>
                  <a:txBody>
                    <a:bodyPr/>
                    <a:lstStyle/>
                    <a:p>
                      <a:r>
                        <a:rPr lang="en-US" dirty="0" smtClean="0"/>
                        <a:t>Guidance &amp; Counseling</a:t>
                      </a:r>
                      <a:endParaRPr lang="en-US" dirty="0"/>
                    </a:p>
                  </a:txBody>
                  <a:tcPr/>
                </a:tc>
                <a:tc>
                  <a:txBody>
                    <a:bodyPr/>
                    <a:lstStyle/>
                    <a:p>
                      <a:pPr algn="r"/>
                      <a:r>
                        <a:rPr lang="en-US" dirty="0" smtClean="0"/>
                        <a:t>$     </a:t>
                      </a:r>
                      <a:r>
                        <a:rPr lang="en-US" dirty="0" smtClean="0"/>
                        <a:t>376,861</a:t>
                      </a:r>
                      <a:endParaRPr lang="en-US" dirty="0"/>
                    </a:p>
                  </a:txBody>
                  <a:tcPr/>
                </a:tc>
                <a:tc>
                  <a:txBody>
                    <a:bodyPr/>
                    <a:lstStyle/>
                    <a:p>
                      <a:pPr algn="r"/>
                      <a:r>
                        <a:rPr lang="en-US" dirty="0" smtClean="0"/>
                        <a:t>$     362,458</a:t>
                      </a:r>
                      <a:endParaRPr lang="en-US" dirty="0"/>
                    </a:p>
                  </a:txBody>
                  <a:tcPr/>
                </a:tc>
                <a:tc>
                  <a:txBody>
                    <a:bodyPr/>
                    <a:lstStyle/>
                    <a:p>
                      <a:pPr algn="r" fontAlgn="b"/>
                      <a:r>
                        <a:rPr lang="en-US" sz="1800" u="none" strike="noStrike" dirty="0" smtClean="0"/>
                        <a:t>$  </a:t>
                      </a:r>
                      <a:r>
                        <a:rPr lang="en-US" sz="1800" u="none" strike="noStrike" dirty="0" smtClean="0"/>
                        <a:t>    14,403</a:t>
                      </a:r>
                      <a:endParaRPr lang="en-US" sz="1800" b="0" i="0" u="none" strike="noStrike" dirty="0">
                        <a:solidFill>
                          <a:srgbClr val="000000"/>
                        </a:solidFill>
                        <a:latin typeface="Calibri"/>
                      </a:endParaRPr>
                    </a:p>
                  </a:txBody>
                  <a:tcPr marL="0" marR="0" marT="0" marB="0" anchor="b"/>
                </a:tc>
              </a:tr>
              <a:tr h="354929">
                <a:tc>
                  <a:txBody>
                    <a:bodyPr/>
                    <a:lstStyle/>
                    <a:p>
                      <a:r>
                        <a:rPr lang="en-US" dirty="0" smtClean="0"/>
                        <a:t>Pupil Safety &amp; Management</a:t>
                      </a:r>
                      <a:endParaRPr lang="en-US" dirty="0"/>
                    </a:p>
                  </a:txBody>
                  <a:tcPr/>
                </a:tc>
                <a:tc>
                  <a:txBody>
                    <a:bodyPr/>
                    <a:lstStyle/>
                    <a:p>
                      <a:pPr algn="r"/>
                      <a:r>
                        <a:rPr lang="en-US" dirty="0" smtClean="0"/>
                        <a:t>$       </a:t>
                      </a:r>
                      <a:r>
                        <a:rPr lang="en-US" dirty="0" smtClean="0"/>
                        <a:t>29,581</a:t>
                      </a:r>
                      <a:endParaRPr lang="en-US" dirty="0"/>
                    </a:p>
                  </a:txBody>
                  <a:tcPr/>
                </a:tc>
                <a:tc>
                  <a:txBody>
                    <a:bodyPr/>
                    <a:lstStyle/>
                    <a:p>
                      <a:pPr algn="r"/>
                      <a:r>
                        <a:rPr lang="en-US" dirty="0" smtClean="0"/>
                        <a:t>$       24,699</a:t>
                      </a:r>
                      <a:endParaRPr lang="en-US" dirty="0"/>
                    </a:p>
                  </a:txBody>
                  <a:tcPr/>
                </a:tc>
                <a:tc>
                  <a:txBody>
                    <a:bodyPr/>
                    <a:lstStyle/>
                    <a:p>
                      <a:pPr algn="r" fontAlgn="b"/>
                      <a:r>
                        <a:rPr lang="en-US" sz="1800" u="none" strike="noStrike" dirty="0" smtClean="0"/>
                        <a:t>$  </a:t>
                      </a:r>
                      <a:r>
                        <a:rPr lang="en-US" sz="1800" u="none" strike="noStrike" dirty="0" smtClean="0"/>
                        <a:t>      4,882</a:t>
                      </a:r>
                      <a:endParaRPr lang="en-US" sz="1800" b="0" i="0" u="none" strike="noStrike" dirty="0">
                        <a:solidFill>
                          <a:srgbClr val="000000"/>
                        </a:solidFill>
                        <a:latin typeface="Calibri"/>
                      </a:endParaRPr>
                    </a:p>
                  </a:txBody>
                  <a:tcPr marL="0" marR="0" marT="0" marB="0" anchor="b"/>
                </a:tc>
              </a:tr>
              <a:tr h="354929">
                <a:tc>
                  <a:txBody>
                    <a:bodyPr/>
                    <a:lstStyle/>
                    <a:p>
                      <a:r>
                        <a:rPr lang="en-US" dirty="0" smtClean="0"/>
                        <a:t>Health Services</a:t>
                      </a:r>
                      <a:endParaRPr lang="en-US" dirty="0"/>
                    </a:p>
                  </a:txBody>
                  <a:tcPr/>
                </a:tc>
                <a:tc>
                  <a:txBody>
                    <a:bodyPr/>
                    <a:lstStyle/>
                    <a:p>
                      <a:pPr algn="r"/>
                      <a:r>
                        <a:rPr lang="en-US" dirty="0" smtClean="0"/>
                        <a:t>$     </a:t>
                      </a:r>
                      <a:r>
                        <a:rPr lang="en-US" dirty="0" smtClean="0"/>
                        <a:t>115,408</a:t>
                      </a:r>
                      <a:endParaRPr lang="en-US" dirty="0"/>
                    </a:p>
                  </a:txBody>
                  <a:tcPr/>
                </a:tc>
                <a:tc>
                  <a:txBody>
                    <a:bodyPr/>
                    <a:lstStyle/>
                    <a:p>
                      <a:pPr algn="r"/>
                      <a:r>
                        <a:rPr lang="en-US" dirty="0" smtClean="0"/>
                        <a:t>$     112,418</a:t>
                      </a:r>
                      <a:endParaRPr lang="en-US" dirty="0"/>
                    </a:p>
                  </a:txBody>
                  <a:tcPr/>
                </a:tc>
                <a:tc>
                  <a:txBody>
                    <a:bodyPr/>
                    <a:lstStyle/>
                    <a:p>
                      <a:pPr algn="r" fontAlgn="b"/>
                      <a:r>
                        <a:rPr lang="en-US" sz="1800" u="none" strike="noStrike" dirty="0" smtClean="0"/>
                        <a:t>$        </a:t>
                      </a:r>
                      <a:r>
                        <a:rPr lang="en-US" sz="1800" u="none" strike="noStrike" dirty="0" smtClean="0"/>
                        <a:t>2,990</a:t>
                      </a:r>
                      <a:endParaRPr lang="en-US" sz="1800" b="0" i="0" u="none" strike="noStrike" dirty="0">
                        <a:solidFill>
                          <a:srgbClr val="000000"/>
                        </a:solidFill>
                        <a:latin typeface="Calibri"/>
                      </a:endParaRPr>
                    </a:p>
                  </a:txBody>
                  <a:tcPr marL="0" marR="0" marT="0" marB="0" anchor="b"/>
                </a:tc>
              </a:tr>
              <a:tr h="354929">
                <a:tc>
                  <a:txBody>
                    <a:bodyPr/>
                    <a:lstStyle/>
                    <a:p>
                      <a:r>
                        <a:rPr lang="en-US" dirty="0" smtClean="0">
                          <a:solidFill>
                            <a:schemeClr val="tx1"/>
                          </a:solidFill>
                        </a:rPr>
                        <a:t>Teaching</a:t>
                      </a:r>
                    </a:p>
                  </a:txBody>
                  <a:tcPr>
                    <a:solidFill>
                      <a:schemeClr val="accent1">
                        <a:lumMod val="75000"/>
                      </a:schemeClr>
                    </a:solidFill>
                  </a:tcPr>
                </a:tc>
                <a:tc>
                  <a:txBody>
                    <a:bodyPr/>
                    <a:lstStyle/>
                    <a:p>
                      <a:pPr algn="r"/>
                      <a:r>
                        <a:rPr lang="en-US" dirty="0" smtClean="0">
                          <a:solidFill>
                            <a:schemeClr val="tx1"/>
                          </a:solidFill>
                        </a:rPr>
                        <a:t>$  </a:t>
                      </a:r>
                      <a:r>
                        <a:rPr lang="en-US" dirty="0" smtClean="0">
                          <a:solidFill>
                            <a:schemeClr val="tx1"/>
                          </a:solidFill>
                        </a:rPr>
                        <a:t>8,642,189</a:t>
                      </a:r>
                      <a:endParaRPr lang="en-US" dirty="0">
                        <a:solidFill>
                          <a:schemeClr val="tx1"/>
                        </a:solidFill>
                      </a:endParaRPr>
                    </a:p>
                  </a:txBody>
                  <a:tcPr>
                    <a:solidFill>
                      <a:schemeClr val="accent1">
                        <a:lumMod val="75000"/>
                      </a:schemeClr>
                    </a:solidFill>
                  </a:tcPr>
                </a:tc>
                <a:tc>
                  <a:txBody>
                    <a:bodyPr/>
                    <a:lstStyle/>
                    <a:p>
                      <a:pPr algn="r"/>
                      <a:r>
                        <a:rPr lang="en-US" dirty="0" smtClean="0">
                          <a:solidFill>
                            <a:schemeClr val="tx1"/>
                          </a:solidFill>
                        </a:rPr>
                        <a:t>$  8,401,592</a:t>
                      </a:r>
                      <a:endParaRPr lang="en-US" dirty="0">
                        <a:solidFill>
                          <a:schemeClr val="tx1"/>
                        </a:solidFill>
                      </a:endParaRPr>
                    </a:p>
                  </a:txBody>
                  <a:tcPr>
                    <a:solidFill>
                      <a:schemeClr val="accent1">
                        <a:lumMod val="75000"/>
                      </a:schemeClr>
                    </a:solidFill>
                  </a:tcPr>
                </a:tc>
                <a:tc>
                  <a:txBody>
                    <a:bodyPr/>
                    <a:lstStyle/>
                    <a:p>
                      <a:pPr algn="r" fontAlgn="b"/>
                      <a:r>
                        <a:rPr lang="en-US" sz="1800" u="none" strike="noStrike" dirty="0" smtClean="0">
                          <a:solidFill>
                            <a:schemeClr val="tx1"/>
                          </a:solidFill>
                        </a:rPr>
                        <a:t>$    </a:t>
                      </a:r>
                      <a:r>
                        <a:rPr lang="en-US" sz="1800" u="none" strike="noStrike" dirty="0" smtClean="0">
                          <a:solidFill>
                            <a:schemeClr val="tx1"/>
                          </a:solidFill>
                        </a:rPr>
                        <a:t>240,597</a:t>
                      </a:r>
                      <a:endParaRPr lang="en-US" sz="1800" b="0" i="0" u="none" strike="noStrike" dirty="0">
                        <a:solidFill>
                          <a:schemeClr val="tx1"/>
                        </a:solidFill>
                        <a:latin typeface="Calibri"/>
                      </a:endParaRPr>
                    </a:p>
                  </a:txBody>
                  <a:tcPr marL="0" marR="0" marT="0" marB="0" anchor="b">
                    <a:solidFill>
                      <a:schemeClr val="accent1">
                        <a:lumMod val="75000"/>
                      </a:schemeClr>
                    </a:solidFill>
                  </a:tcPr>
                </a:tc>
              </a:tr>
              <a:tr h="354929">
                <a:tc>
                  <a:txBody>
                    <a:bodyPr/>
                    <a:lstStyle/>
                    <a:p>
                      <a:r>
                        <a:rPr lang="en-US" dirty="0" smtClean="0"/>
                        <a:t>Extra Curricular</a:t>
                      </a:r>
                    </a:p>
                  </a:txBody>
                  <a:tcPr/>
                </a:tc>
                <a:tc>
                  <a:txBody>
                    <a:bodyPr/>
                    <a:lstStyle/>
                    <a:p>
                      <a:pPr algn="r"/>
                      <a:r>
                        <a:rPr lang="en-US" dirty="0" smtClean="0"/>
                        <a:t>$     </a:t>
                      </a:r>
                      <a:r>
                        <a:rPr lang="en-US" dirty="0" smtClean="0"/>
                        <a:t>410,918</a:t>
                      </a:r>
                      <a:endParaRPr lang="en-US" dirty="0"/>
                    </a:p>
                  </a:txBody>
                  <a:tcPr/>
                </a:tc>
                <a:tc>
                  <a:txBody>
                    <a:bodyPr/>
                    <a:lstStyle/>
                    <a:p>
                      <a:pPr algn="r"/>
                      <a:r>
                        <a:rPr lang="en-US" dirty="0" smtClean="0"/>
                        <a:t>$     403,015</a:t>
                      </a:r>
                      <a:endParaRPr lang="en-US" dirty="0"/>
                    </a:p>
                  </a:txBody>
                  <a:tcPr/>
                </a:tc>
                <a:tc>
                  <a:txBody>
                    <a:bodyPr/>
                    <a:lstStyle/>
                    <a:p>
                      <a:pPr algn="r" fontAlgn="b"/>
                      <a:r>
                        <a:rPr lang="en-US" sz="1800" u="none" strike="noStrike" dirty="0" smtClean="0"/>
                        <a:t>$  </a:t>
                      </a:r>
                      <a:r>
                        <a:rPr lang="en-US" sz="1800" u="none" strike="noStrike" dirty="0" smtClean="0"/>
                        <a:t>      7,903</a:t>
                      </a:r>
                      <a:endParaRPr lang="en-US" sz="1800" b="0" i="0" u="none" strike="noStrike" dirty="0">
                        <a:solidFill>
                          <a:srgbClr val="000000"/>
                        </a:solidFill>
                        <a:latin typeface="Calibri"/>
                      </a:endParaRPr>
                    </a:p>
                  </a:txBody>
                  <a:tcPr marL="0" marR="0" marT="0" marB="0" anchor="b"/>
                </a:tc>
              </a:tr>
              <a:tr h="354929">
                <a:tc>
                  <a:txBody>
                    <a:bodyPr/>
                    <a:lstStyle/>
                    <a:p>
                      <a:r>
                        <a:rPr lang="en-US" dirty="0" smtClean="0"/>
                        <a:t>Prof Dev/Inst Tech/</a:t>
                      </a:r>
                      <a:r>
                        <a:rPr lang="en-US" dirty="0" err="1" smtClean="0"/>
                        <a:t>Curr</a:t>
                      </a:r>
                      <a:endParaRPr lang="en-US" dirty="0" smtClean="0"/>
                    </a:p>
                  </a:txBody>
                  <a:tcPr/>
                </a:tc>
                <a:tc>
                  <a:txBody>
                    <a:bodyPr/>
                    <a:lstStyle/>
                    <a:p>
                      <a:pPr algn="r"/>
                      <a:r>
                        <a:rPr lang="en-US" dirty="0" smtClean="0"/>
                        <a:t>$     382,217</a:t>
                      </a:r>
                      <a:endParaRPr lang="en-US" dirty="0"/>
                    </a:p>
                  </a:txBody>
                  <a:tcPr/>
                </a:tc>
                <a:tc>
                  <a:txBody>
                    <a:bodyPr/>
                    <a:lstStyle/>
                    <a:p>
                      <a:pPr algn="r"/>
                      <a:r>
                        <a:rPr lang="en-US" dirty="0" smtClean="0"/>
                        <a:t>$     244,409</a:t>
                      </a:r>
                      <a:endParaRPr lang="en-US" dirty="0"/>
                    </a:p>
                  </a:txBody>
                  <a:tcPr/>
                </a:tc>
                <a:tc>
                  <a:txBody>
                    <a:bodyPr/>
                    <a:lstStyle/>
                    <a:p>
                      <a:pPr algn="r"/>
                      <a:r>
                        <a:rPr lang="en-US" dirty="0" smtClean="0"/>
                        <a:t>$   137,808</a:t>
                      </a:r>
                      <a:endParaRPr lang="en-US" dirty="0"/>
                    </a:p>
                  </a:txBody>
                  <a:tcPr/>
                </a:tc>
              </a:tr>
              <a:tr h="354929">
                <a:tc>
                  <a:txBody>
                    <a:bodyPr/>
                    <a:lstStyle/>
                    <a:p>
                      <a:r>
                        <a:rPr lang="en-US" dirty="0" smtClean="0"/>
                        <a:t>Totals</a:t>
                      </a:r>
                    </a:p>
                  </a:txBody>
                  <a:tcPr/>
                </a:tc>
                <a:tc>
                  <a:txBody>
                    <a:bodyPr/>
                    <a:lstStyle/>
                    <a:p>
                      <a:pPr algn="r"/>
                      <a:r>
                        <a:rPr lang="en-US" dirty="0" smtClean="0"/>
                        <a:t>$</a:t>
                      </a:r>
                      <a:r>
                        <a:rPr lang="en-US" dirty="0" smtClean="0"/>
                        <a:t>11,773,508</a:t>
                      </a:r>
                      <a:endParaRPr lang="en-US" dirty="0"/>
                    </a:p>
                  </a:txBody>
                  <a:tcPr/>
                </a:tc>
                <a:tc>
                  <a:txBody>
                    <a:bodyPr/>
                    <a:lstStyle/>
                    <a:p>
                      <a:pPr algn="r"/>
                      <a:r>
                        <a:rPr lang="en-US" dirty="0" smtClean="0"/>
                        <a:t>$11,080,283</a:t>
                      </a:r>
                      <a:endParaRPr lang="en-US" dirty="0"/>
                    </a:p>
                  </a:txBody>
                  <a:tcPr/>
                </a:tc>
                <a:tc>
                  <a:txBody>
                    <a:bodyPr/>
                    <a:lstStyle/>
                    <a:p>
                      <a:pPr algn="r"/>
                      <a:r>
                        <a:rPr lang="en-US" dirty="0" smtClean="0"/>
                        <a:t>$   693,225</a:t>
                      </a:r>
                      <a:endParaRPr lang="en-US" dirty="0"/>
                    </a:p>
                  </a:txBody>
                  <a:tcPr/>
                </a:tc>
              </a:tr>
            </a:tbl>
          </a:graphicData>
        </a:graphic>
      </p:graphicFrame>
      <p:sp>
        <p:nvSpPr>
          <p:cNvPr id="3" name="TextBox 2"/>
          <p:cNvSpPr txBox="1"/>
          <p:nvPr/>
        </p:nvSpPr>
        <p:spPr>
          <a:xfrm>
            <a:off x="762000" y="6477000"/>
            <a:ext cx="7239000" cy="246221"/>
          </a:xfrm>
          <a:prstGeom prst="rect">
            <a:avLst/>
          </a:prstGeom>
          <a:noFill/>
        </p:spPr>
        <p:txBody>
          <a:bodyPr wrap="square" rtlCol="0">
            <a:spAutoFit/>
          </a:bodyPr>
          <a:lstStyle/>
          <a:p>
            <a:r>
              <a:rPr lang="en-US" sz="1000" dirty="0" smtClean="0"/>
              <a:t>Includes Basic Ed Only – Increases due to increased apportionment and account code changes.</a:t>
            </a:r>
            <a:endParaRPr lang="en-US" sz="1000" dirty="0"/>
          </a:p>
        </p:txBody>
      </p:sp>
      <p:sp>
        <p:nvSpPr>
          <p:cNvPr id="5" name="TextBox 4"/>
          <p:cNvSpPr txBox="1"/>
          <p:nvPr/>
        </p:nvSpPr>
        <p:spPr>
          <a:xfrm>
            <a:off x="8229600" y="4419600"/>
            <a:ext cx="685800" cy="646331"/>
          </a:xfrm>
          <a:prstGeom prst="rect">
            <a:avLst/>
          </a:prstGeom>
          <a:noFill/>
        </p:spPr>
        <p:txBody>
          <a:bodyPr wrap="square" rtlCol="0">
            <a:spAutoFit/>
          </a:bodyPr>
          <a:lstStyle/>
          <a:p>
            <a:r>
              <a:rPr lang="en-US" sz="900" dirty="0" smtClean="0"/>
              <a:t>Teaching is </a:t>
            </a:r>
            <a:r>
              <a:rPr lang="en-US" sz="900" dirty="0" smtClean="0"/>
              <a:t>73.4% </a:t>
            </a:r>
            <a:r>
              <a:rPr lang="en-US" sz="900" dirty="0" smtClean="0"/>
              <a:t>of Basic Ed</a:t>
            </a:r>
            <a:endParaRPr lang="en-US" sz="900" dirty="0"/>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8" presetClass="entr" presetSubtype="16" fill="hold"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diamond(in)">
                                      <p:cBhvr>
                                        <p:cTn id="7" dur="20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0"/>
            <a:ext cx="8229600" cy="1143000"/>
          </a:xfrm>
        </p:spPr>
        <p:txBody>
          <a:bodyPr/>
          <a:lstStyle/>
          <a:p>
            <a:r>
              <a:rPr lang="en-US" dirty="0" smtClean="0"/>
              <a:t>District Wide Support</a:t>
            </a:r>
            <a:endParaRPr lang="en-US" dirty="0"/>
          </a:p>
        </p:txBody>
      </p:sp>
      <p:graphicFrame>
        <p:nvGraphicFramePr>
          <p:cNvPr id="4" name="Content Placeholder 3"/>
          <p:cNvGraphicFramePr>
            <a:graphicFrameLocks noGrp="1"/>
          </p:cNvGraphicFramePr>
          <p:nvPr>
            <p:ph sz="quarter" idx="1"/>
            <p:extLst>
              <p:ext uri="{D42A27DB-BD31-4B8C-83A1-F6EECF244321}">
                <p14:modId xmlns:p14="http://schemas.microsoft.com/office/powerpoint/2010/main" val="4218804405"/>
              </p:ext>
            </p:extLst>
          </p:nvPr>
        </p:nvGraphicFramePr>
        <p:xfrm>
          <a:off x="612775" y="1600200"/>
          <a:ext cx="8153400" cy="4495800"/>
        </p:xfrm>
        <a:graphic>
          <a:graphicData uri="http://schemas.openxmlformats.org/drawingml/2006/chart">
            <c:chart xmlns:c="http://schemas.openxmlformats.org/drawingml/2006/chart" xmlns:r="http://schemas.openxmlformats.org/officeDocument/2006/relationships" r:id="rId3"/>
          </a:graphicData>
        </a:graphic>
      </p:graphicFrame>
      <p:sp>
        <p:nvSpPr>
          <p:cNvPr id="5" name="TextBox 4"/>
          <p:cNvSpPr txBox="1"/>
          <p:nvPr/>
        </p:nvSpPr>
        <p:spPr>
          <a:xfrm>
            <a:off x="4648200" y="3657600"/>
            <a:ext cx="3505200" cy="738664"/>
          </a:xfrm>
          <a:prstGeom prst="rect">
            <a:avLst/>
          </a:prstGeom>
          <a:solidFill>
            <a:schemeClr val="accent4">
              <a:lumMod val="20000"/>
              <a:lumOff val="80000"/>
            </a:schemeClr>
          </a:solidFill>
          <a:ln/>
          <a:effectLst>
            <a:outerShdw blurRad="50800" dist="38100" algn="l" rotWithShape="0">
              <a:prstClr val="black">
                <a:alpha val="40000"/>
              </a:prstClr>
            </a:outerShdw>
          </a:effectLst>
        </p:spPr>
        <p:style>
          <a:lnRef idx="1">
            <a:schemeClr val="accent1"/>
          </a:lnRef>
          <a:fillRef idx="3">
            <a:schemeClr val="accent1"/>
          </a:fillRef>
          <a:effectRef idx="2">
            <a:schemeClr val="accent1"/>
          </a:effectRef>
          <a:fontRef idx="minor">
            <a:schemeClr val="lt1"/>
          </a:fontRef>
        </p:style>
        <p:txBody>
          <a:bodyPr wrap="square" rtlCol="0">
            <a:spAutoFit/>
          </a:bodyPr>
          <a:lstStyle/>
          <a:p>
            <a:r>
              <a:rPr lang="en-US" sz="1400" dirty="0" smtClean="0">
                <a:solidFill>
                  <a:schemeClr val="bg1"/>
                </a:solidFill>
              </a:rPr>
              <a:t>The greatest </a:t>
            </a:r>
            <a:r>
              <a:rPr lang="en-US" sz="1400" dirty="0" smtClean="0">
                <a:solidFill>
                  <a:schemeClr val="bg1"/>
                </a:solidFill>
              </a:rPr>
              <a:t>difference </a:t>
            </a:r>
            <a:r>
              <a:rPr lang="en-US" sz="1400" dirty="0" smtClean="0">
                <a:solidFill>
                  <a:schemeClr val="bg1"/>
                </a:solidFill>
              </a:rPr>
              <a:t>between years was for the Board.  This is due to the large amount paid for attorney’s fees in 14-15.</a:t>
            </a:r>
            <a:endParaRPr lang="en-US" sz="1400" dirty="0">
              <a:solidFill>
                <a:schemeClr val="bg1"/>
              </a:solidFill>
            </a:endParaRPr>
          </a:p>
        </p:txBody>
      </p:sp>
      <p:sp>
        <p:nvSpPr>
          <p:cNvPr id="6" name="TextBox 1"/>
          <p:cNvSpPr txBox="1"/>
          <p:nvPr/>
        </p:nvSpPr>
        <p:spPr>
          <a:xfrm>
            <a:off x="3962400" y="6019800"/>
            <a:ext cx="4419600" cy="609600"/>
          </a:xfrm>
          <a:prstGeom prst="rect">
            <a:avLst/>
          </a:prstGeom>
        </p:spPr>
        <p:txBody>
          <a:bodyPr wrap="square" rtlCol="0"/>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r>
              <a:rPr lang="en-US" sz="1600" dirty="0" smtClean="0"/>
              <a:t>District Wide Support Expenditures =  </a:t>
            </a:r>
            <a:r>
              <a:rPr lang="en-US" sz="1600" dirty="0" smtClean="0"/>
              <a:t>$3,960,788</a:t>
            </a:r>
            <a:endParaRPr lang="en-US" sz="1600" dirty="0" smtClean="0"/>
          </a:p>
          <a:p>
            <a:r>
              <a:rPr lang="en-US" sz="1600" dirty="0" smtClean="0"/>
              <a:t>15.8% </a:t>
            </a:r>
            <a:r>
              <a:rPr lang="en-US" sz="1600" dirty="0" smtClean="0"/>
              <a:t>of Total Expenditures for </a:t>
            </a:r>
            <a:r>
              <a:rPr lang="en-US" sz="1600" dirty="0" smtClean="0"/>
              <a:t>2014-2015</a:t>
            </a:r>
            <a:endParaRPr lang="en-US" sz="1600" dirty="0"/>
          </a:p>
        </p:txBody>
      </p:sp>
      <p:sp>
        <p:nvSpPr>
          <p:cNvPr id="3" name="Rectangle 2"/>
          <p:cNvSpPr/>
          <p:nvPr/>
        </p:nvSpPr>
        <p:spPr>
          <a:xfrm>
            <a:off x="294443" y="6053090"/>
            <a:ext cx="304800" cy="271509"/>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6"/>
          <p:cNvSpPr/>
          <p:nvPr/>
        </p:nvSpPr>
        <p:spPr>
          <a:xfrm>
            <a:off x="295183" y="6515100"/>
            <a:ext cx="304060" cy="228600"/>
          </a:xfrm>
          <a:prstGeom prst="rect">
            <a:avLst/>
          </a:prstGeom>
          <a:solidFill>
            <a:schemeClr val="tx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TextBox 9"/>
          <p:cNvSpPr txBox="1"/>
          <p:nvPr/>
        </p:nvSpPr>
        <p:spPr>
          <a:xfrm>
            <a:off x="838200" y="6053090"/>
            <a:ext cx="914400" cy="323165"/>
          </a:xfrm>
          <a:prstGeom prst="rect">
            <a:avLst/>
          </a:prstGeom>
          <a:noFill/>
        </p:spPr>
        <p:txBody>
          <a:bodyPr wrap="square" rtlCol="0">
            <a:spAutoFit/>
          </a:bodyPr>
          <a:lstStyle/>
          <a:p>
            <a:r>
              <a:rPr lang="en-US" sz="1500" dirty="0" smtClean="0"/>
              <a:t>2014-15</a:t>
            </a:r>
            <a:endParaRPr lang="en-US" sz="1500" dirty="0"/>
          </a:p>
        </p:txBody>
      </p:sp>
      <p:sp>
        <p:nvSpPr>
          <p:cNvPr id="11" name="TextBox 10"/>
          <p:cNvSpPr txBox="1"/>
          <p:nvPr/>
        </p:nvSpPr>
        <p:spPr>
          <a:xfrm>
            <a:off x="842639" y="6467817"/>
            <a:ext cx="914400" cy="323165"/>
          </a:xfrm>
          <a:prstGeom prst="rect">
            <a:avLst/>
          </a:prstGeom>
          <a:noFill/>
        </p:spPr>
        <p:txBody>
          <a:bodyPr wrap="square" rtlCol="0">
            <a:spAutoFit/>
          </a:bodyPr>
          <a:lstStyle/>
          <a:p>
            <a:r>
              <a:rPr lang="en-US" sz="1500" dirty="0" smtClean="0"/>
              <a:t>2013-14</a:t>
            </a:r>
            <a:endParaRPr lang="en-US" sz="15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8" presetClass="entr" presetSubtype="16"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animEffect transition="in" filter="diamond(in)">
                                      <p:cBhvr>
                                        <p:cTn id="11" dur="2000"/>
                                        <p:tgtEl>
                                          <p:spTgt spid="5"/>
                                        </p:tgtEl>
                                      </p:cBhvr>
                                    </p:animEffect>
                                  </p:childTnLst>
                                </p:cTn>
                              </p:par>
                            </p:childTnLst>
                          </p:cTn>
                        </p:par>
                      </p:childTnLst>
                    </p:cTn>
                  </p:par>
                  <p:par>
                    <p:cTn id="12" fill="hold">
                      <p:stCondLst>
                        <p:cond delay="indefinite"/>
                      </p:stCondLst>
                      <p:childTnLst>
                        <p:par>
                          <p:cTn id="13" fill="hold">
                            <p:stCondLst>
                              <p:cond delay="0"/>
                            </p:stCondLst>
                            <p:childTnLst>
                              <p:par>
                                <p:cTn id="14" presetID="1" presetClass="entr" presetSubtype="0" fill="hold" grpId="0" nodeType="clickEffect">
                                  <p:stCondLst>
                                    <p:cond delay="0"/>
                                  </p:stCondLst>
                                  <p:childTnLst>
                                    <p:set>
                                      <p:cBhvr>
                                        <p:cTn id="15" dur="1" fill="hold">
                                          <p:stCondLst>
                                            <p:cond delay="0"/>
                                          </p:stCondLst>
                                        </p:cTn>
                                        <p:tgtEl>
                                          <p:spTgt spid="6"/>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AsOne/>
      </p:bldGraphic>
      <p:bldP spid="5" grpId="0" animBg="1"/>
      <p:bldP spid="6" grpId="0"/>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a:bodyPr>
          <a:lstStyle/>
          <a:p>
            <a:r>
              <a:rPr lang="en-US" dirty="0" smtClean="0"/>
              <a:t>Transportation &amp; Food Service </a:t>
            </a:r>
            <a:endParaRPr lang="en-US" dirty="0"/>
          </a:p>
        </p:txBody>
      </p:sp>
      <p:sp>
        <p:nvSpPr>
          <p:cNvPr id="10" name="Content Placeholder 9"/>
          <p:cNvSpPr>
            <a:spLocks noGrp="1"/>
          </p:cNvSpPr>
          <p:nvPr>
            <p:ph sz="quarter" idx="2"/>
          </p:nvPr>
        </p:nvSpPr>
        <p:spPr>
          <a:xfrm>
            <a:off x="457200" y="2514600"/>
            <a:ext cx="4040188" cy="2930525"/>
          </a:xfrm>
        </p:spPr>
        <p:txBody>
          <a:bodyPr>
            <a:normAutofit fontScale="92500" lnSpcReduction="20000"/>
          </a:bodyPr>
          <a:lstStyle/>
          <a:p>
            <a:pPr>
              <a:buClr>
                <a:schemeClr val="tx2"/>
              </a:buClr>
              <a:buFont typeface="Wingdings" pitchFamily="2" charset="2"/>
              <a:buChar char="q"/>
            </a:pPr>
            <a:r>
              <a:rPr lang="en-US" sz="1800" dirty="0" smtClean="0"/>
              <a:t>Total Students transported = 3,900 per day </a:t>
            </a:r>
            <a:r>
              <a:rPr lang="en-US" sz="1400" i="1" dirty="0" smtClean="0"/>
              <a:t>(Based on the count week totals)</a:t>
            </a:r>
          </a:p>
          <a:p>
            <a:pPr>
              <a:buClr>
                <a:schemeClr val="tx2"/>
              </a:buClr>
              <a:buNone/>
            </a:pPr>
            <a:endParaRPr lang="en-US" sz="1800" dirty="0" smtClean="0"/>
          </a:p>
          <a:p>
            <a:pPr>
              <a:buClr>
                <a:schemeClr val="tx2"/>
              </a:buClr>
              <a:buFont typeface="Wingdings" pitchFamily="2" charset="2"/>
              <a:buChar char="q"/>
            </a:pPr>
            <a:r>
              <a:rPr lang="en-US" sz="1800" dirty="0" smtClean="0"/>
              <a:t>Total Expenditures   =  $</a:t>
            </a:r>
            <a:r>
              <a:rPr lang="en-US" sz="1800" dirty="0" smtClean="0"/>
              <a:t>3,460,753</a:t>
            </a:r>
            <a:endParaRPr lang="en-US" sz="1800" dirty="0" smtClean="0"/>
          </a:p>
          <a:p>
            <a:pPr>
              <a:buClr>
                <a:schemeClr val="tx2"/>
              </a:buClr>
              <a:buFont typeface="Wingdings" pitchFamily="2" charset="2"/>
              <a:buChar char="q"/>
            </a:pPr>
            <a:endParaRPr lang="en-US" sz="1800" dirty="0" smtClean="0"/>
          </a:p>
          <a:p>
            <a:pPr>
              <a:buClr>
                <a:schemeClr val="tx2"/>
              </a:buClr>
              <a:buFont typeface="Wingdings" pitchFamily="2" charset="2"/>
              <a:buChar char="q"/>
            </a:pPr>
            <a:r>
              <a:rPr lang="en-US" sz="1800" dirty="0" smtClean="0"/>
              <a:t>Total Revenues        =  </a:t>
            </a:r>
            <a:r>
              <a:rPr lang="en-US" sz="1800" dirty="0"/>
              <a:t>$</a:t>
            </a:r>
            <a:r>
              <a:rPr lang="en-US" sz="1800" dirty="0" smtClean="0"/>
              <a:t>3,396,500</a:t>
            </a:r>
            <a:endParaRPr lang="en-US" sz="1800" dirty="0"/>
          </a:p>
          <a:p>
            <a:pPr>
              <a:buClr>
                <a:schemeClr val="tx2"/>
              </a:buClr>
              <a:buFont typeface="Wingdings" pitchFamily="2" charset="2"/>
              <a:buChar char="q"/>
            </a:pPr>
            <a:r>
              <a:rPr lang="en-US" sz="1800" dirty="0" smtClean="0"/>
              <a:t>,</a:t>
            </a:r>
            <a:endParaRPr lang="en-US" sz="1800" dirty="0" smtClean="0"/>
          </a:p>
          <a:p>
            <a:pPr>
              <a:buClr>
                <a:schemeClr val="tx2"/>
              </a:buClr>
              <a:buFont typeface="Wingdings" pitchFamily="2" charset="2"/>
              <a:buChar char="q"/>
            </a:pPr>
            <a:r>
              <a:rPr lang="en-US" sz="1800" dirty="0" smtClean="0"/>
              <a:t>Total Unfunded = </a:t>
            </a:r>
            <a:r>
              <a:rPr lang="en-US" sz="1800" dirty="0" smtClean="0"/>
              <a:t>$61,254 </a:t>
            </a:r>
            <a:r>
              <a:rPr lang="en-US" sz="1800" dirty="0" smtClean="0"/>
              <a:t>Woodland’s portion paid by Levy dollars to support transportation = </a:t>
            </a:r>
            <a:r>
              <a:rPr lang="en-US" sz="1800" dirty="0" smtClean="0"/>
              <a:t>$19,600</a:t>
            </a:r>
            <a:endParaRPr lang="en-US" sz="1800" dirty="0" smtClean="0"/>
          </a:p>
          <a:p>
            <a:pPr>
              <a:buClr>
                <a:schemeClr val="tx2"/>
              </a:buClr>
              <a:buFont typeface="Wingdings" pitchFamily="2" charset="2"/>
              <a:buChar char="q"/>
            </a:pPr>
            <a:endParaRPr lang="en-US" sz="1800" dirty="0" smtClean="0"/>
          </a:p>
          <a:p>
            <a:pPr>
              <a:buClr>
                <a:schemeClr val="tx2"/>
              </a:buClr>
              <a:buFont typeface="Wingdings" pitchFamily="2" charset="2"/>
              <a:buChar char="q"/>
            </a:pPr>
            <a:endParaRPr lang="en-US" sz="1800" dirty="0"/>
          </a:p>
        </p:txBody>
      </p:sp>
      <p:sp>
        <p:nvSpPr>
          <p:cNvPr id="8" name="Content Placeholder 7"/>
          <p:cNvSpPr>
            <a:spLocks noGrp="1"/>
          </p:cNvSpPr>
          <p:nvPr>
            <p:ph sz="quarter" idx="4"/>
          </p:nvPr>
        </p:nvSpPr>
        <p:spPr>
          <a:xfrm>
            <a:off x="4645025" y="2514601"/>
            <a:ext cx="4041775" cy="3352799"/>
          </a:xfrm>
        </p:spPr>
        <p:txBody>
          <a:bodyPr>
            <a:normAutofit lnSpcReduction="10000"/>
          </a:bodyPr>
          <a:lstStyle/>
          <a:p>
            <a:pPr>
              <a:buClr>
                <a:schemeClr val="tx2"/>
              </a:buClr>
              <a:buFont typeface="Wingdings" pitchFamily="2" charset="2"/>
              <a:buChar char="q"/>
            </a:pPr>
            <a:r>
              <a:rPr lang="en-US" sz="1800" dirty="0" smtClean="0"/>
              <a:t>Total Meals Served = </a:t>
            </a:r>
            <a:r>
              <a:rPr lang="en-US" sz="1800" dirty="0" smtClean="0"/>
              <a:t>233,000</a:t>
            </a:r>
            <a:endParaRPr lang="en-US" sz="1800" dirty="0" smtClean="0"/>
          </a:p>
          <a:p>
            <a:pPr>
              <a:buClr>
                <a:schemeClr val="tx2"/>
              </a:buClr>
              <a:buNone/>
            </a:pPr>
            <a:endParaRPr lang="en-US" sz="1800" dirty="0" smtClean="0"/>
          </a:p>
          <a:p>
            <a:pPr>
              <a:buClr>
                <a:schemeClr val="tx2"/>
              </a:buClr>
              <a:buFont typeface="Wingdings" pitchFamily="2" charset="2"/>
              <a:buChar char="q"/>
            </a:pPr>
            <a:r>
              <a:rPr lang="en-US" sz="1800" dirty="0" smtClean="0"/>
              <a:t>Total Expenses  = $</a:t>
            </a:r>
            <a:r>
              <a:rPr lang="en-US" sz="1800" dirty="0" smtClean="0"/>
              <a:t>753,896</a:t>
            </a:r>
            <a:endParaRPr lang="en-US" sz="1800" dirty="0" smtClean="0"/>
          </a:p>
          <a:p>
            <a:pPr marL="0" indent="0">
              <a:buClr>
                <a:schemeClr val="tx2"/>
              </a:buClr>
              <a:buNone/>
            </a:pPr>
            <a:endParaRPr lang="en-US" sz="1800" dirty="0" smtClean="0"/>
          </a:p>
          <a:p>
            <a:pPr>
              <a:buClr>
                <a:schemeClr val="tx2"/>
              </a:buClr>
              <a:buFont typeface="Wingdings" pitchFamily="2" charset="2"/>
              <a:buChar char="q"/>
            </a:pPr>
            <a:r>
              <a:rPr lang="en-US" sz="1800" dirty="0" smtClean="0"/>
              <a:t>Total Revenues = $</a:t>
            </a:r>
            <a:r>
              <a:rPr lang="en-US" sz="1800" dirty="0" smtClean="0"/>
              <a:t>713,406</a:t>
            </a:r>
            <a:endParaRPr lang="en-US" sz="1800" dirty="0" smtClean="0"/>
          </a:p>
          <a:p>
            <a:pPr>
              <a:buClr>
                <a:schemeClr val="tx2"/>
              </a:buClr>
              <a:buFont typeface="Wingdings" pitchFamily="2" charset="2"/>
              <a:buChar char="q"/>
            </a:pPr>
            <a:r>
              <a:rPr lang="en-US" sz="1800" dirty="0" smtClean="0"/>
              <a:t>Sodexo Guarantee </a:t>
            </a:r>
            <a:r>
              <a:rPr lang="en-US" sz="1800" dirty="0" smtClean="0"/>
              <a:t>$4,873, </a:t>
            </a:r>
            <a:r>
              <a:rPr lang="en-US" sz="1800" dirty="0" smtClean="0"/>
              <a:t>actual ($</a:t>
            </a:r>
            <a:r>
              <a:rPr lang="en-US" sz="1800" dirty="0" smtClean="0"/>
              <a:t>40,490).  There are some expenditures in this total that are outside of the contract.  I will be meeting with Sodexo to reconcile for year end.</a:t>
            </a:r>
            <a:endParaRPr lang="en-US" sz="1800" dirty="0" smtClean="0"/>
          </a:p>
          <a:p>
            <a:pPr>
              <a:buNone/>
            </a:pPr>
            <a:endParaRPr lang="en-US" sz="1800" dirty="0" smtClean="0"/>
          </a:p>
          <a:p>
            <a:pPr>
              <a:buNone/>
            </a:pPr>
            <a:endParaRPr lang="en-US" sz="1800" dirty="0" smtClean="0"/>
          </a:p>
        </p:txBody>
      </p:sp>
      <p:sp>
        <p:nvSpPr>
          <p:cNvPr id="5" name="Text Placeholder 4"/>
          <p:cNvSpPr>
            <a:spLocks noGrp="1"/>
          </p:cNvSpPr>
          <p:nvPr>
            <p:ph type="body" sz="quarter" idx="1"/>
          </p:nvPr>
        </p:nvSpPr>
        <p:spPr>
          <a:xfrm>
            <a:off x="381000" y="1676400"/>
            <a:ext cx="4040188" cy="487362"/>
          </a:xfrm>
        </p:spPr>
        <p:style>
          <a:lnRef idx="1">
            <a:schemeClr val="dk1"/>
          </a:lnRef>
          <a:fillRef idx="2">
            <a:schemeClr val="dk1"/>
          </a:fillRef>
          <a:effectRef idx="1">
            <a:schemeClr val="dk1"/>
          </a:effectRef>
          <a:fontRef idx="minor">
            <a:schemeClr val="dk1"/>
          </a:fontRef>
        </p:style>
        <p:txBody>
          <a:bodyPr/>
          <a:lstStyle/>
          <a:p>
            <a:r>
              <a:rPr lang="en-US" dirty="0" smtClean="0">
                <a:solidFill>
                  <a:schemeClr val="bg1"/>
                </a:solidFill>
              </a:rPr>
              <a:t>Transportation</a:t>
            </a:r>
            <a:r>
              <a:rPr lang="en-US" dirty="0" smtClean="0"/>
              <a:t>	</a:t>
            </a:r>
            <a:endParaRPr lang="en-US" dirty="0"/>
          </a:p>
        </p:txBody>
      </p:sp>
      <p:sp>
        <p:nvSpPr>
          <p:cNvPr id="7" name="Text Placeholder 6"/>
          <p:cNvSpPr>
            <a:spLocks noGrp="1"/>
          </p:cNvSpPr>
          <p:nvPr>
            <p:ph type="body" sz="quarter" idx="3"/>
          </p:nvPr>
        </p:nvSpPr>
        <p:spPr>
          <a:xfrm>
            <a:off x="4800600" y="1676400"/>
            <a:ext cx="3886200" cy="487680"/>
          </a:xfrm>
        </p:spPr>
        <p:style>
          <a:lnRef idx="1">
            <a:schemeClr val="dk1"/>
          </a:lnRef>
          <a:fillRef idx="2">
            <a:schemeClr val="dk1"/>
          </a:fillRef>
          <a:effectRef idx="1">
            <a:schemeClr val="dk1"/>
          </a:effectRef>
          <a:fontRef idx="minor">
            <a:schemeClr val="dk1"/>
          </a:fontRef>
        </p:style>
        <p:txBody>
          <a:bodyPr/>
          <a:lstStyle/>
          <a:p>
            <a:r>
              <a:rPr lang="en-US" dirty="0" smtClean="0">
                <a:solidFill>
                  <a:schemeClr val="bg1"/>
                </a:solidFill>
              </a:rPr>
              <a:t>Food Service</a:t>
            </a:r>
            <a:endParaRPr lang="en-US" dirty="0">
              <a:solidFill>
                <a:schemeClr val="bg1"/>
              </a:solidFil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
                                            <p:bg/>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10">
                                            <p:txEl>
                                              <p:pRg st="2" end="2"/>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10">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10">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10">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7">
                                            <p:bg/>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7">
                                            <p:txEl>
                                              <p:pRg st="0" end="0"/>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grpId="0" nodeType="clickEffect">
                                  <p:stCondLst>
                                    <p:cond delay="0"/>
                                  </p:stCondLst>
                                  <p:childTnLst>
                                    <p:set>
                                      <p:cBhvr>
                                        <p:cTn id="46"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grpId="0" nodeType="clickEffect">
                                  <p:stCondLst>
                                    <p:cond delay="0"/>
                                  </p:stCondLst>
                                  <p:childTnLst>
                                    <p:set>
                                      <p:cBhvr>
                                        <p:cTn id="50" dur="1" fill="hold">
                                          <p:stCondLst>
                                            <p:cond delay="0"/>
                                          </p:stCondLst>
                                        </p:cTn>
                                        <p:tgtEl>
                                          <p:spTgt spid="8">
                                            <p:txEl>
                                              <p:pRg st="4" end="4"/>
                                            </p:txEl>
                                          </p:spTgt>
                                        </p:tgtEl>
                                        <p:attrNameLst>
                                          <p:attrName>style.visibility</p:attrName>
                                        </p:attrNameLst>
                                      </p:cBhvr>
                                      <p:to>
                                        <p:strVal val="visible"/>
                                      </p:to>
                                    </p:set>
                                  </p:childTnLst>
                                </p:cTn>
                              </p:par>
                            </p:childTnLst>
                          </p:cTn>
                        </p:par>
                      </p:childTnLst>
                    </p:cTn>
                  </p:par>
                  <p:par>
                    <p:cTn id="51" fill="hold">
                      <p:stCondLst>
                        <p:cond delay="indefinite"/>
                      </p:stCondLst>
                      <p:childTnLst>
                        <p:par>
                          <p:cTn id="52" fill="hold">
                            <p:stCondLst>
                              <p:cond delay="0"/>
                            </p:stCondLst>
                            <p:childTnLst>
                              <p:par>
                                <p:cTn id="53" presetID="1" presetClass="entr" presetSubtype="0" fill="hold" grpId="0" nodeType="clickEffect">
                                  <p:stCondLst>
                                    <p:cond delay="0"/>
                                  </p:stCondLst>
                                  <p:childTnLst>
                                    <p:set>
                                      <p:cBhvr>
                                        <p:cTn id="54" dur="1" fill="hold">
                                          <p:stCondLst>
                                            <p:cond delay="0"/>
                                          </p:stCondLst>
                                        </p:cTn>
                                        <p:tgtEl>
                                          <p:spTgt spid="8">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build="p"/>
      <p:bldP spid="8" grpId="0" build="p"/>
      <p:bldP spid="5" grpId="0" build="p" animBg="1"/>
      <p:bldP spid="7" grpId="0" build="p" animBg="1"/>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Before and After School Care</a:t>
            </a:r>
            <a:endParaRPr lang="en-US" dirty="0"/>
          </a:p>
        </p:txBody>
      </p:sp>
      <p:sp>
        <p:nvSpPr>
          <p:cNvPr id="7" name="Content Placeholder 6"/>
          <p:cNvSpPr>
            <a:spLocks noGrp="1"/>
          </p:cNvSpPr>
          <p:nvPr>
            <p:ph sz="quarter" idx="1"/>
          </p:nvPr>
        </p:nvSpPr>
        <p:spPr>
          <a:xfrm>
            <a:off x="685800" y="1676400"/>
            <a:ext cx="8077200" cy="4648200"/>
          </a:xfrm>
        </p:spPr>
        <p:txBody>
          <a:bodyPr>
            <a:normAutofit fontScale="77500" lnSpcReduction="20000"/>
          </a:bodyPr>
          <a:lstStyle/>
          <a:p>
            <a:r>
              <a:rPr lang="en-US" dirty="0" smtClean="0"/>
              <a:t>The WCC and YCC programs add opportunities for parents and students in a small community without many daycare options for families</a:t>
            </a:r>
          </a:p>
          <a:p>
            <a:r>
              <a:rPr lang="en-US" dirty="0" smtClean="0"/>
              <a:t>Programs served about </a:t>
            </a:r>
            <a:r>
              <a:rPr lang="en-US" dirty="0" smtClean="0"/>
              <a:t>100 </a:t>
            </a:r>
            <a:r>
              <a:rPr lang="en-US" dirty="0" smtClean="0"/>
              <a:t>families throughout the year and also provided summer care</a:t>
            </a:r>
          </a:p>
          <a:p>
            <a:r>
              <a:rPr lang="en-US" dirty="0" smtClean="0"/>
              <a:t>WCC program is licensed by the state and able to provide options for low income families</a:t>
            </a:r>
          </a:p>
          <a:p>
            <a:r>
              <a:rPr lang="en-US" dirty="0" smtClean="0"/>
              <a:t>Daycare </a:t>
            </a:r>
            <a:r>
              <a:rPr lang="en-US" dirty="0" smtClean="0"/>
              <a:t>programs ran at a profit of </a:t>
            </a:r>
            <a:r>
              <a:rPr lang="en-US" dirty="0" smtClean="0"/>
              <a:t>$1,020 </a:t>
            </a:r>
            <a:r>
              <a:rPr lang="en-US" dirty="0" smtClean="0"/>
              <a:t>before </a:t>
            </a:r>
            <a:r>
              <a:rPr lang="en-US" dirty="0" err="1" smtClean="0"/>
              <a:t>indirects</a:t>
            </a:r>
            <a:r>
              <a:rPr lang="en-US" dirty="0" smtClean="0"/>
              <a:t>.  Last year they had a profit of just over $4,000.  In prior years th</a:t>
            </a:r>
            <a:r>
              <a:rPr lang="en-US" dirty="0" smtClean="0"/>
              <a:t>e </a:t>
            </a:r>
            <a:r>
              <a:rPr lang="en-US" dirty="0" smtClean="0"/>
              <a:t>district was subsidizing $11,000 to $14,000 per year with levy </a:t>
            </a:r>
            <a:r>
              <a:rPr lang="en-US" dirty="0" smtClean="0"/>
              <a:t>dollars.  I expect this level of profit to become the norm.</a:t>
            </a:r>
            <a:endParaRPr lang="en-US" dirty="0" smtClean="0"/>
          </a:p>
          <a:p>
            <a:r>
              <a:rPr lang="en-US" dirty="0" smtClean="0"/>
              <a:t>WCC profit of </a:t>
            </a:r>
            <a:r>
              <a:rPr lang="en-US" dirty="0" smtClean="0"/>
              <a:t>$8,800 </a:t>
            </a:r>
            <a:r>
              <a:rPr lang="en-US" dirty="0" smtClean="0"/>
              <a:t>and YCC loss of </a:t>
            </a:r>
            <a:r>
              <a:rPr lang="en-US" dirty="0" smtClean="0"/>
              <a:t>($3,300</a:t>
            </a:r>
            <a:r>
              <a:rPr lang="en-US" dirty="0" smtClean="0"/>
              <a:t>).  WCC change due to increased participation, increased reimbursement from DSHS and providing only before and after school care</a:t>
            </a:r>
          </a:p>
          <a:p>
            <a:pPr>
              <a:buNone/>
            </a:pPr>
            <a:endParaRPr lang="en-US" dirty="0" smtClean="0"/>
          </a:p>
          <a:p>
            <a:endParaRPr lang="en-US" dirty="0" smtClean="0"/>
          </a:p>
          <a:p>
            <a:endParaRPr lang="en-US" dirty="0" smtClean="0"/>
          </a:p>
          <a:p>
            <a:endParaRPr lang="en-US" dirty="0" smtClean="0"/>
          </a:p>
          <a:p>
            <a:endParaRPr lang="en-US" dirty="0"/>
          </a:p>
        </p:txBody>
      </p:sp>
    </p:spTree>
  </p:cSld>
  <p:clrMapOvr>
    <a:masterClrMapping/>
  </p:clrMapOvr>
  <p:transition>
    <p:fad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7">
                                            <p:txEl>
                                              <p:pRg st="0" end="0"/>
                                            </p:txEl>
                                          </p:spTgt>
                                        </p:tgtEl>
                                        <p:attrNameLst>
                                          <p:attrName>style.visibility</p:attrName>
                                        </p:attrNameLst>
                                      </p:cBhvr>
                                      <p:to>
                                        <p:strVal val="visible"/>
                                      </p:to>
                                    </p:set>
                                    <p:anim calcmode="lin" valueType="num">
                                      <p:cBhvr additive="base">
                                        <p:cTn id="7" dur="500" fill="hold"/>
                                        <p:tgtEl>
                                          <p:spTgt spid="7">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7">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7">
                                            <p:txEl>
                                              <p:pRg st="1" end="1"/>
                                            </p:txEl>
                                          </p:spTgt>
                                        </p:tgtEl>
                                        <p:attrNameLst>
                                          <p:attrName>style.visibility</p:attrName>
                                        </p:attrNameLst>
                                      </p:cBhvr>
                                      <p:to>
                                        <p:strVal val="visible"/>
                                      </p:to>
                                    </p:set>
                                    <p:anim calcmode="lin" valueType="num">
                                      <p:cBhvr additive="base">
                                        <p:cTn id="13" dur="500" fill="hold"/>
                                        <p:tgtEl>
                                          <p:spTgt spid="7">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7">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7">
                                            <p:txEl>
                                              <p:pRg st="2" end="2"/>
                                            </p:txEl>
                                          </p:spTgt>
                                        </p:tgtEl>
                                        <p:attrNameLst>
                                          <p:attrName>style.visibility</p:attrName>
                                        </p:attrNameLst>
                                      </p:cBhvr>
                                      <p:to>
                                        <p:strVal val="visible"/>
                                      </p:to>
                                    </p:set>
                                    <p:anim calcmode="lin" valueType="num">
                                      <p:cBhvr additive="base">
                                        <p:cTn id="19" dur="500" fill="hold"/>
                                        <p:tgtEl>
                                          <p:spTgt spid="7">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7">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7">
                                            <p:txEl>
                                              <p:pRg st="3" end="3"/>
                                            </p:txEl>
                                          </p:spTgt>
                                        </p:tgtEl>
                                        <p:attrNameLst>
                                          <p:attrName>style.visibility</p:attrName>
                                        </p:attrNameLst>
                                      </p:cBhvr>
                                      <p:to>
                                        <p:strVal val="visible"/>
                                      </p:to>
                                    </p:set>
                                    <p:anim calcmode="lin" valueType="num">
                                      <p:cBhvr additive="base">
                                        <p:cTn id="25" dur="500" fill="hold"/>
                                        <p:tgtEl>
                                          <p:spTgt spid="7">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7">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7">
                                            <p:txEl>
                                              <p:pRg st="4" end="4"/>
                                            </p:txEl>
                                          </p:spTgt>
                                        </p:tgtEl>
                                        <p:attrNameLst>
                                          <p:attrName>style.visibility</p:attrName>
                                        </p:attrNameLst>
                                      </p:cBhvr>
                                      <p:to>
                                        <p:strVal val="visible"/>
                                      </p:to>
                                    </p:set>
                                    <p:anim calcmode="lin" valueType="num">
                                      <p:cBhvr additive="base">
                                        <p:cTn id="31" dur="500" fill="hold"/>
                                        <p:tgtEl>
                                          <p:spTgt spid="7">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7">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build="p"/>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3048000" y="2895600"/>
            <a:ext cx="5410200" cy="2133600"/>
          </a:xfrm>
        </p:spPr>
        <p:txBody>
          <a:bodyPr>
            <a:normAutofit/>
          </a:bodyPr>
          <a:lstStyle/>
          <a:p>
            <a:r>
              <a:rPr lang="en-US" dirty="0" smtClean="0"/>
              <a:t>Capital Projects  </a:t>
            </a:r>
          </a:p>
          <a:p>
            <a:r>
              <a:rPr lang="en-US" dirty="0" smtClean="0"/>
              <a:t>Debt Service</a:t>
            </a:r>
          </a:p>
          <a:p>
            <a:r>
              <a:rPr lang="en-US" dirty="0" smtClean="0"/>
              <a:t>ASB	 </a:t>
            </a:r>
          </a:p>
          <a:p>
            <a:r>
              <a:rPr lang="en-US" dirty="0" smtClean="0"/>
              <a:t>Transportation vehicle</a:t>
            </a:r>
            <a:endParaRPr lang="en-US" dirty="0"/>
          </a:p>
        </p:txBody>
      </p:sp>
      <p:sp>
        <p:nvSpPr>
          <p:cNvPr id="2" name="Title 1"/>
          <p:cNvSpPr>
            <a:spLocks noGrp="1"/>
          </p:cNvSpPr>
          <p:nvPr>
            <p:ph type="title"/>
          </p:nvPr>
        </p:nvSpPr>
        <p:spPr>
          <a:xfrm>
            <a:off x="1371600" y="1219200"/>
            <a:ext cx="6858000" cy="1362075"/>
          </a:xfrm>
        </p:spPr>
        <p:txBody>
          <a:bodyPr/>
          <a:lstStyle/>
          <a:p>
            <a:r>
              <a:rPr lang="en-US" dirty="0" smtClean="0">
                <a:effectLst>
                  <a:reflection blurRad="6350" stA="55000" endA="300" endPos="45500" dir="5400000" sy="-100000" algn="bl" rotWithShape="0"/>
                </a:effectLst>
              </a:rPr>
              <a:t>Other Funds</a:t>
            </a:r>
            <a:endParaRPr lang="en-US" dirty="0">
              <a:effectLst>
                <a:reflection blurRad="6350" stA="55000" endA="300" endPos="45500" dir="5400000" sy="-100000" algn="bl" rotWithShape="0"/>
              </a:effectLst>
            </a:endParaRP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609600" y="0"/>
            <a:ext cx="8153400" cy="1066800"/>
          </a:xfrm>
        </p:spPr>
        <p:txBody>
          <a:bodyPr/>
          <a:lstStyle/>
          <a:p>
            <a:r>
              <a:rPr lang="en-US" b="1" dirty="0" smtClean="0">
                <a:ln w="18415" cmpd="sng">
                  <a:solidFill>
                    <a:srgbClr val="FFFFFF"/>
                  </a:solidFill>
                  <a:prstDash val="solid"/>
                </a:ln>
                <a:solidFill>
                  <a:srgbClr val="FFFFFF"/>
                </a:solidFill>
                <a:effectLst>
                  <a:reflection blurRad="6350" stA="55000" endA="300" endPos="45500" dir="5400000" sy="-100000" algn="bl" rotWithShape="0"/>
                </a:effectLst>
                <a:latin typeface="Century Gothic" pitchFamily="34" charset="0"/>
              </a:rPr>
              <a:t>Capital </a:t>
            </a:r>
            <a:r>
              <a:rPr lang="en-US" b="1" dirty="0" smtClean="0">
                <a:ln w="18415" cmpd="sng">
                  <a:solidFill>
                    <a:srgbClr val="FFFFFF"/>
                  </a:solidFill>
                  <a:prstDash val="solid"/>
                </a:ln>
                <a:solidFill>
                  <a:srgbClr val="FFFFFF"/>
                </a:solidFill>
                <a:effectLst>
                  <a:reflection blurRad="6350" stA="60000" endA="900" endPos="58000" dir="5400000" sy="-100000" algn="bl" rotWithShape="0"/>
                </a:effectLst>
                <a:latin typeface="Century Gothic" pitchFamily="34" charset="0"/>
              </a:rPr>
              <a:t>Projects</a:t>
            </a:r>
            <a:r>
              <a:rPr lang="en-US" b="1" dirty="0" smtClean="0">
                <a:ln w="18415" cmpd="sng">
                  <a:solidFill>
                    <a:srgbClr val="FFFFFF"/>
                  </a:solidFill>
                  <a:prstDash val="solid"/>
                </a:ln>
                <a:solidFill>
                  <a:srgbClr val="FFFFFF"/>
                </a:solidFill>
                <a:effectLst>
                  <a:reflection blurRad="6350" stA="55000" endA="300" endPos="45500" dir="5400000" sy="-100000" algn="bl" rotWithShape="0"/>
                </a:effectLst>
                <a:latin typeface="Century Gothic" pitchFamily="34" charset="0"/>
              </a:rPr>
              <a:t> Fund</a:t>
            </a:r>
            <a:endParaRPr lang="en-US" b="1" dirty="0">
              <a:ln w="18415" cmpd="sng">
                <a:solidFill>
                  <a:srgbClr val="FFFFFF"/>
                </a:solidFill>
                <a:prstDash val="solid"/>
              </a:ln>
              <a:solidFill>
                <a:srgbClr val="FFFFFF"/>
              </a:solidFill>
              <a:effectLst>
                <a:reflection blurRad="6350" stA="55000" endA="300" endPos="45500" dir="5400000" sy="-100000" algn="bl" rotWithShape="0"/>
              </a:effectLst>
              <a:latin typeface="Century Gothic" pitchFamily="34" charset="0"/>
            </a:endParaRPr>
          </a:p>
        </p:txBody>
      </p:sp>
      <p:sp>
        <p:nvSpPr>
          <p:cNvPr id="5" name="Content Placeholder 4"/>
          <p:cNvSpPr>
            <a:spLocks noGrp="1"/>
          </p:cNvSpPr>
          <p:nvPr>
            <p:ph sz="quarter" idx="1"/>
          </p:nvPr>
        </p:nvSpPr>
        <p:spPr>
          <a:xfrm>
            <a:off x="533400" y="1981200"/>
            <a:ext cx="8153400" cy="4495800"/>
          </a:xfrm>
          <a:effectLst>
            <a:outerShdw blurRad="76200" dist="12700" dir="2700000" sy="-23000" kx="-800400" algn="bl" rotWithShape="0">
              <a:prstClr val="black">
                <a:alpha val="20000"/>
              </a:prstClr>
            </a:outerShdw>
          </a:effectLst>
        </p:spPr>
        <p:txBody>
          <a:bodyPr/>
          <a:lstStyle/>
          <a:p>
            <a:pPr>
              <a:buClr>
                <a:schemeClr val="bg2">
                  <a:lumMod val="20000"/>
                  <a:lumOff val="80000"/>
                </a:schemeClr>
              </a:buClr>
            </a:pPr>
            <a:r>
              <a:rPr lang="en-US" dirty="0" smtClean="0"/>
              <a:t>Beginning Fund Balance	$</a:t>
            </a:r>
            <a:r>
              <a:rPr lang="en-US" dirty="0" smtClean="0"/>
              <a:t>18,405,022</a:t>
            </a:r>
            <a:endParaRPr lang="en-US" dirty="0" smtClean="0"/>
          </a:p>
          <a:p>
            <a:pPr>
              <a:buClr>
                <a:schemeClr val="bg2">
                  <a:lumMod val="20000"/>
                  <a:lumOff val="80000"/>
                </a:schemeClr>
              </a:buClr>
              <a:buNone/>
            </a:pPr>
            <a:endParaRPr lang="en-US" sz="1600" dirty="0" smtClean="0"/>
          </a:p>
          <a:p>
            <a:pPr>
              <a:buClr>
                <a:schemeClr val="bg2">
                  <a:lumMod val="20000"/>
                  <a:lumOff val="80000"/>
                </a:schemeClr>
              </a:buClr>
            </a:pPr>
            <a:r>
              <a:rPr lang="en-US" dirty="0" smtClean="0"/>
              <a:t>Revenues/Other Fin </a:t>
            </a:r>
            <a:r>
              <a:rPr lang="en-US" dirty="0" err="1" smtClean="0"/>
              <a:t>Srce</a:t>
            </a:r>
            <a:r>
              <a:rPr lang="en-US" dirty="0" smtClean="0"/>
              <a:t>	$11,120,589</a:t>
            </a:r>
            <a:endParaRPr lang="en-US" dirty="0" smtClean="0"/>
          </a:p>
          <a:p>
            <a:pPr>
              <a:buClr>
                <a:schemeClr val="bg2">
                  <a:lumMod val="20000"/>
                  <a:lumOff val="80000"/>
                </a:schemeClr>
              </a:buClr>
              <a:buNone/>
            </a:pPr>
            <a:r>
              <a:rPr lang="en-US" sz="1600" dirty="0" smtClean="0"/>
              <a:t>	</a:t>
            </a:r>
          </a:p>
          <a:p>
            <a:pPr>
              <a:buClr>
                <a:schemeClr val="bg2">
                  <a:lumMod val="20000"/>
                  <a:lumOff val="80000"/>
                </a:schemeClr>
              </a:buClr>
            </a:pPr>
            <a:r>
              <a:rPr lang="en-US" dirty="0" smtClean="0"/>
              <a:t>Expenditures			$</a:t>
            </a:r>
            <a:r>
              <a:rPr lang="en-US" u="sng" dirty="0" smtClean="0"/>
              <a:t>28,232,269</a:t>
            </a:r>
            <a:endParaRPr lang="en-US" u="sng" dirty="0" smtClean="0"/>
          </a:p>
          <a:p>
            <a:pPr>
              <a:buClr>
                <a:schemeClr val="bg2">
                  <a:lumMod val="20000"/>
                  <a:lumOff val="80000"/>
                </a:schemeClr>
              </a:buClr>
              <a:buNone/>
            </a:pPr>
            <a:endParaRPr lang="en-US" sz="1600" dirty="0" smtClean="0"/>
          </a:p>
          <a:p>
            <a:pPr>
              <a:buClr>
                <a:schemeClr val="bg2">
                  <a:lumMod val="20000"/>
                  <a:lumOff val="80000"/>
                </a:schemeClr>
              </a:buClr>
            </a:pPr>
            <a:r>
              <a:rPr lang="en-US" dirty="0" smtClean="0"/>
              <a:t>Ending Fund Balance		</a:t>
            </a:r>
            <a:r>
              <a:rPr lang="en-US" dirty="0" smtClean="0"/>
              <a:t>$1,292,856</a:t>
            </a:r>
            <a:endParaRPr lang="en-US"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Title 3"/>
          <p:cNvSpPr txBox="1">
            <a:spLocks/>
          </p:cNvSpPr>
          <p:nvPr/>
        </p:nvSpPr>
        <p:spPr bwMode="auto">
          <a:xfrm>
            <a:off x="609600" y="0"/>
            <a:ext cx="7924800" cy="12192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marL="0" marR="0" lvl="0" indent="0" defTabSz="914400" rtl="0" eaLnBrk="1" fontAlgn="base" latinLnBrk="0" hangingPunct="1">
              <a:lnSpc>
                <a:spcPct val="100000"/>
              </a:lnSpc>
              <a:spcBef>
                <a:spcPct val="0"/>
              </a:spcBef>
              <a:spcAft>
                <a:spcPct val="0"/>
              </a:spcAft>
              <a:buClrTx/>
              <a:buSzTx/>
              <a:buFontTx/>
              <a:buNone/>
              <a:tabLst/>
              <a:defRPr/>
            </a:pPr>
            <a:r>
              <a:rPr kumimoji="0" lang="en-US" sz="4400" b="1" i="0" u="none" strike="noStrike" kern="1200" cap="none" spc="0" normalizeH="0" baseline="0" noProof="0" dirty="0" smtClean="0">
                <a:ln>
                  <a:noFill/>
                </a:ln>
                <a:solidFill>
                  <a:schemeClr val="tx1"/>
                </a:solidFill>
                <a:effectLst>
                  <a:reflection blurRad="6350" stA="55000" endA="300" endPos="45500" dir="5400000" sy="-100000" algn="bl" rotWithShape="0"/>
                </a:effectLst>
                <a:uLnTx/>
                <a:uFillTx/>
                <a:latin typeface="Century Gothic" pitchFamily="34" charset="0"/>
                <a:ea typeface="+mj-ea"/>
                <a:cs typeface="+mj-cs"/>
              </a:rPr>
              <a:t>Debt Service Fund</a:t>
            </a:r>
            <a:endParaRPr kumimoji="0" lang="en-US" sz="4400" b="1" i="0" u="none" strike="noStrike" kern="1200" cap="none" spc="0" normalizeH="0" baseline="0" noProof="0" dirty="0">
              <a:ln>
                <a:noFill/>
              </a:ln>
              <a:solidFill>
                <a:schemeClr val="tx1"/>
              </a:solidFill>
              <a:effectLst>
                <a:reflection blurRad="6350" stA="55000" endA="300" endPos="45500" dir="5400000" sy="-100000" algn="bl" rotWithShape="0"/>
              </a:effectLst>
              <a:uLnTx/>
              <a:uFillTx/>
              <a:latin typeface="Century Gothic" pitchFamily="34" charset="0"/>
              <a:ea typeface="+mj-ea"/>
              <a:cs typeface="+mj-cs"/>
            </a:endParaRPr>
          </a:p>
        </p:txBody>
      </p:sp>
      <p:sp>
        <p:nvSpPr>
          <p:cNvPr id="12" name="Rectangle 11"/>
          <p:cNvSpPr/>
          <p:nvPr/>
        </p:nvSpPr>
        <p:spPr>
          <a:xfrm>
            <a:off x="304800" y="1524000"/>
            <a:ext cx="8534400" cy="646331"/>
          </a:xfrm>
          <a:prstGeom prst="rect">
            <a:avLst/>
          </a:prstGeom>
        </p:spPr>
        <p:txBody>
          <a:bodyPr wrap="square">
            <a:spAutoFit/>
          </a:bodyPr>
          <a:lstStyle/>
          <a:p>
            <a:r>
              <a:rPr lang="en-US" dirty="0" smtClean="0"/>
              <a:t>This fund is used to collect tax revenue and pay the principal and interest on bonds. Payments are made twice a year, December and June.</a:t>
            </a:r>
          </a:p>
        </p:txBody>
      </p:sp>
      <p:sp>
        <p:nvSpPr>
          <p:cNvPr id="16" name="TextBox 15"/>
          <p:cNvSpPr txBox="1"/>
          <p:nvPr/>
        </p:nvSpPr>
        <p:spPr>
          <a:xfrm>
            <a:off x="152400" y="6096000"/>
            <a:ext cx="8534400" cy="369332"/>
          </a:xfrm>
          <a:prstGeom prst="rect">
            <a:avLst/>
          </a:prstGeom>
          <a:noFill/>
        </p:spPr>
        <p:txBody>
          <a:bodyPr wrap="square" rtlCol="0">
            <a:spAutoFit/>
          </a:bodyPr>
          <a:lstStyle/>
          <a:p>
            <a:r>
              <a:rPr lang="en-US" dirty="0" smtClean="0"/>
              <a:t>Amount available for principal/interest at August 31, </a:t>
            </a:r>
            <a:r>
              <a:rPr lang="en-US" dirty="0" smtClean="0"/>
              <a:t>2015 </a:t>
            </a:r>
            <a:r>
              <a:rPr lang="en-US" dirty="0" smtClean="0"/>
              <a:t>= </a:t>
            </a:r>
            <a:r>
              <a:rPr lang="en-US" dirty="0" smtClean="0"/>
              <a:t>$1,777,298</a:t>
            </a:r>
            <a:endParaRPr lang="en-US" dirty="0"/>
          </a:p>
        </p:txBody>
      </p:sp>
      <p:graphicFrame>
        <p:nvGraphicFramePr>
          <p:cNvPr id="3" name="Content Placeholder 2"/>
          <p:cNvGraphicFramePr>
            <a:graphicFrameLocks noGrp="1"/>
          </p:cNvGraphicFramePr>
          <p:nvPr>
            <p:ph sz="quarter" idx="1"/>
            <p:extLst>
              <p:ext uri="{D42A27DB-BD31-4B8C-83A1-F6EECF244321}">
                <p14:modId xmlns:p14="http://schemas.microsoft.com/office/powerpoint/2010/main" val="1070510774"/>
              </p:ext>
            </p:extLst>
          </p:nvPr>
        </p:nvGraphicFramePr>
        <p:xfrm>
          <a:off x="457200" y="2362200"/>
          <a:ext cx="8305800" cy="3161131"/>
        </p:xfrm>
        <a:graphic>
          <a:graphicData uri="http://schemas.openxmlformats.org/drawingml/2006/table">
            <a:tbl>
              <a:tblPr firstRow="1" bandRow="1">
                <a:tableStyleId>{5C22544A-7EE6-4342-B048-85BDC9FD1C3A}</a:tableStyleId>
              </a:tblPr>
              <a:tblGrid>
                <a:gridCol w="1661160"/>
                <a:gridCol w="1661160"/>
                <a:gridCol w="1661160"/>
                <a:gridCol w="1661160"/>
                <a:gridCol w="1661160"/>
              </a:tblGrid>
              <a:tr h="824129">
                <a:tc>
                  <a:txBody>
                    <a:bodyPr/>
                    <a:lstStyle/>
                    <a:p>
                      <a:endParaRPr lang="en-US" dirty="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solidFill>
                            <a:schemeClr val="bg1"/>
                          </a:solidFill>
                        </a:rPr>
                        <a:t>Debt</a:t>
                      </a:r>
                      <a:r>
                        <a:rPr lang="en-US" baseline="0" dirty="0" smtClean="0">
                          <a:solidFill>
                            <a:schemeClr val="bg1"/>
                          </a:solidFill>
                        </a:rPr>
                        <a:t> Balance </a:t>
                      </a:r>
                      <a:r>
                        <a:rPr lang="en-US" baseline="0" dirty="0" smtClean="0">
                          <a:solidFill>
                            <a:schemeClr val="bg1"/>
                          </a:solidFill>
                        </a:rPr>
                        <a:t>9/1/14</a:t>
                      </a:r>
                      <a:endParaRPr lang="en-US" dirty="0" smtClean="0">
                        <a:solidFill>
                          <a:schemeClr val="bg1"/>
                        </a:solidFill>
                      </a:endParaRPr>
                    </a:p>
                    <a:p>
                      <a:endParaRPr lang="en-US" dirty="0"/>
                    </a:p>
                  </a:txBody>
                  <a:tcPr/>
                </a:tc>
                <a:tc>
                  <a:txBody>
                    <a:bodyPr/>
                    <a:lstStyle/>
                    <a:p>
                      <a:r>
                        <a:rPr lang="en-US" dirty="0" smtClean="0">
                          <a:solidFill>
                            <a:schemeClr val="bg1"/>
                          </a:solidFill>
                        </a:rPr>
                        <a:t>Debt Issued</a:t>
                      </a:r>
                      <a:endParaRPr lang="en-US" dirty="0">
                        <a:solidFill>
                          <a:schemeClr val="bg1"/>
                        </a:solidFill>
                      </a:endParaRPr>
                    </a:p>
                  </a:txBody>
                  <a:tcPr/>
                </a:tc>
                <a:tc>
                  <a:txBody>
                    <a:bodyPr/>
                    <a:lstStyle/>
                    <a:p>
                      <a:r>
                        <a:rPr lang="en-US" dirty="0" smtClean="0">
                          <a:solidFill>
                            <a:schemeClr val="bg1"/>
                          </a:solidFill>
                        </a:rPr>
                        <a:t>Debt Redeemed</a:t>
                      </a:r>
                      <a:endParaRPr lang="en-US" dirty="0">
                        <a:solidFill>
                          <a:schemeClr val="bg1"/>
                        </a:solidFill>
                      </a:endParaRPr>
                    </a:p>
                  </a:txBody>
                  <a:tcPr/>
                </a:tc>
                <a:tc>
                  <a:txBody>
                    <a:bodyPr/>
                    <a:lstStyle/>
                    <a:p>
                      <a:r>
                        <a:rPr lang="en-US" dirty="0" smtClean="0">
                          <a:solidFill>
                            <a:schemeClr val="bg1"/>
                          </a:solidFill>
                        </a:rPr>
                        <a:t>Debt Balance </a:t>
                      </a:r>
                      <a:r>
                        <a:rPr lang="en-US" dirty="0" smtClean="0">
                          <a:solidFill>
                            <a:schemeClr val="bg1"/>
                          </a:solidFill>
                        </a:rPr>
                        <a:t>8/31/15</a:t>
                      </a:r>
                      <a:endParaRPr lang="en-US" dirty="0">
                        <a:solidFill>
                          <a:schemeClr val="bg1"/>
                        </a:solidFill>
                      </a:endParaRPr>
                    </a:p>
                  </a:txBody>
                  <a:tcPr/>
                </a:tc>
              </a:tr>
              <a:tr h="711301">
                <a:tc>
                  <a:txBody>
                    <a:bodyPr/>
                    <a:lstStyle/>
                    <a:p>
                      <a:r>
                        <a:rPr lang="en-US" dirty="0" smtClean="0"/>
                        <a:t>Voted Debt</a:t>
                      </a:r>
                      <a:endParaRPr lang="en-US" dirty="0"/>
                    </a:p>
                  </a:txBody>
                  <a:tcPr/>
                </a:tc>
                <a:tc>
                  <a:txBody>
                    <a:bodyPr/>
                    <a:lstStyle/>
                    <a:p>
                      <a:r>
                        <a:rPr lang="en-US" dirty="0" smtClean="0"/>
                        <a:t>$55,675,000</a:t>
                      </a:r>
                      <a:endParaRPr lang="en-US" dirty="0"/>
                    </a:p>
                  </a:txBody>
                  <a:tcPr/>
                </a:tc>
                <a:tc>
                  <a:txBody>
                    <a:bodyPr/>
                    <a:lstStyle/>
                    <a:p>
                      <a:r>
                        <a:rPr lang="en-US" dirty="0" smtClean="0"/>
                        <a:t>$ 2,600,000</a:t>
                      </a:r>
                      <a:endParaRPr lang="en-US" dirty="0"/>
                    </a:p>
                  </a:txBody>
                  <a:tcPr/>
                </a:tc>
                <a:tc>
                  <a:txBody>
                    <a:bodyPr/>
                    <a:lstStyle/>
                    <a:p>
                      <a:r>
                        <a:rPr lang="en-US" dirty="0" smtClean="0"/>
                        <a:t>$  </a:t>
                      </a:r>
                      <a:r>
                        <a:rPr lang="en-US" dirty="0" smtClean="0"/>
                        <a:t>4,405,000</a:t>
                      </a:r>
                      <a:endParaRPr lang="en-US" dirty="0"/>
                    </a:p>
                  </a:txBody>
                  <a:tcPr/>
                </a:tc>
                <a:tc>
                  <a:txBody>
                    <a:bodyPr/>
                    <a:lstStyle/>
                    <a:p>
                      <a:r>
                        <a:rPr lang="en-US" dirty="0" smtClean="0"/>
                        <a:t>$</a:t>
                      </a:r>
                      <a:r>
                        <a:rPr lang="en-US" dirty="0" smtClean="0"/>
                        <a:t>53,870,000</a:t>
                      </a:r>
                      <a:endParaRPr lang="en-US" dirty="0"/>
                    </a:p>
                  </a:txBody>
                  <a:tcPr/>
                </a:tc>
              </a:tr>
              <a:tr h="824129">
                <a:tc>
                  <a:txBody>
                    <a:bodyPr/>
                    <a:lstStyle/>
                    <a:p>
                      <a:r>
                        <a:rPr lang="en-US" dirty="0" smtClean="0"/>
                        <a:t>Non-Voted</a:t>
                      </a:r>
                      <a:r>
                        <a:rPr lang="en-US" baseline="0" dirty="0" smtClean="0"/>
                        <a:t> Debt</a:t>
                      </a:r>
                      <a:endParaRPr lang="en-US" dirty="0"/>
                    </a:p>
                  </a:txBody>
                  <a:tcPr/>
                </a:tc>
                <a:tc>
                  <a:txBody>
                    <a:bodyPr/>
                    <a:lstStyle/>
                    <a:p>
                      <a:r>
                        <a:rPr lang="en-US" dirty="0" smtClean="0"/>
                        <a:t>$     209,920</a:t>
                      </a:r>
                      <a:endParaRPr lang="en-US" dirty="0"/>
                    </a:p>
                  </a:txBody>
                  <a:tcPr/>
                </a:tc>
                <a:tc>
                  <a:txBody>
                    <a:bodyPr/>
                    <a:lstStyle/>
                    <a:p>
                      <a:r>
                        <a:rPr lang="en-US" dirty="0" smtClean="0"/>
                        <a:t>$           0</a:t>
                      </a:r>
                      <a:endParaRPr lang="en-US" dirty="0"/>
                    </a:p>
                  </a:txBody>
                  <a:tcPr/>
                </a:tc>
                <a:tc>
                  <a:txBody>
                    <a:bodyPr/>
                    <a:lstStyle/>
                    <a:p>
                      <a:r>
                        <a:rPr lang="en-US" dirty="0" smtClean="0"/>
                        <a:t>$     </a:t>
                      </a:r>
                      <a:r>
                        <a:rPr lang="en-US" dirty="0" smtClean="0"/>
                        <a:t>103,895</a:t>
                      </a:r>
                      <a:endParaRPr lang="en-US" dirty="0"/>
                    </a:p>
                  </a:txBody>
                  <a:tcPr/>
                </a:tc>
                <a:tc>
                  <a:txBody>
                    <a:bodyPr/>
                    <a:lstStyle/>
                    <a:p>
                      <a:r>
                        <a:rPr lang="en-US" dirty="0" smtClean="0"/>
                        <a:t>$     </a:t>
                      </a:r>
                      <a:r>
                        <a:rPr lang="en-US" dirty="0" smtClean="0"/>
                        <a:t>106,025</a:t>
                      </a:r>
                      <a:endParaRPr lang="en-US" dirty="0"/>
                    </a:p>
                  </a:txBody>
                  <a:tcPr/>
                </a:tc>
              </a:tr>
              <a:tr h="711301">
                <a:tc>
                  <a:txBody>
                    <a:bodyPr/>
                    <a:lstStyle/>
                    <a:p>
                      <a:r>
                        <a:rPr lang="en-US" dirty="0" smtClean="0"/>
                        <a:t>Total</a:t>
                      </a:r>
                      <a:endParaRPr lang="en-US" dirty="0"/>
                    </a:p>
                  </a:txBody>
                  <a:tcPr/>
                </a:tc>
                <a:tc>
                  <a:txBody>
                    <a:bodyPr/>
                    <a:lstStyle/>
                    <a:p>
                      <a:r>
                        <a:rPr lang="en-US" dirty="0" smtClean="0"/>
                        <a:t>$55,884,920</a:t>
                      </a:r>
                      <a:endParaRPr lang="en-US" dirty="0"/>
                    </a:p>
                  </a:txBody>
                  <a:tcPr/>
                </a:tc>
                <a:tc>
                  <a:txBody>
                    <a:bodyPr/>
                    <a:lstStyle/>
                    <a:p>
                      <a:r>
                        <a:rPr lang="en-US" dirty="0" smtClean="0"/>
                        <a:t>$</a:t>
                      </a:r>
                      <a:r>
                        <a:rPr lang="en-US" dirty="0" smtClean="0"/>
                        <a:t>2,600,000</a:t>
                      </a:r>
                      <a:endParaRPr lang="en-US" dirty="0"/>
                    </a:p>
                  </a:txBody>
                  <a:tcPr/>
                </a:tc>
                <a:tc>
                  <a:txBody>
                    <a:bodyPr/>
                    <a:lstStyle/>
                    <a:p>
                      <a:r>
                        <a:rPr lang="en-US" dirty="0" smtClean="0"/>
                        <a:t>$ </a:t>
                      </a:r>
                      <a:r>
                        <a:rPr lang="en-US" dirty="0" smtClean="0"/>
                        <a:t> 4,508,895</a:t>
                      </a:r>
                      <a:endParaRPr lang="en-US" dirty="0"/>
                    </a:p>
                  </a:txBody>
                  <a:tcPr/>
                </a:tc>
                <a:tc>
                  <a:txBody>
                    <a:bodyPr/>
                    <a:lstStyle/>
                    <a:p>
                      <a:r>
                        <a:rPr lang="en-US" dirty="0" smtClean="0"/>
                        <a:t>$</a:t>
                      </a:r>
                      <a:r>
                        <a:rPr lang="en-US" dirty="0" smtClean="0"/>
                        <a:t>53,976,025</a:t>
                      </a:r>
                      <a:endParaRPr lang="en-US" dirty="0"/>
                    </a:p>
                  </a:txBody>
                  <a:tcPr/>
                </a:tc>
              </a:tr>
            </a:tbl>
          </a:graphicData>
        </a:graphic>
      </p:graphicFrame>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a:xfrm>
            <a:off x="609600" y="152400"/>
            <a:ext cx="8153400" cy="990600"/>
          </a:xfrm>
        </p:spPr>
        <p:txBody>
          <a:bodyPr/>
          <a:lstStyle/>
          <a:p>
            <a:r>
              <a:rPr lang="en-US" b="1" dirty="0" smtClean="0">
                <a:solidFill>
                  <a:schemeClr val="tx1"/>
                </a:solidFill>
                <a:effectLst>
                  <a:reflection blurRad="6350" stA="60000" endA="900" endPos="58000" dir="5400000" sy="-100000" algn="bl" rotWithShape="0"/>
                </a:effectLst>
                <a:latin typeface="Century Gothic" pitchFamily="34" charset="0"/>
              </a:rPr>
              <a:t>ASB FUND</a:t>
            </a:r>
            <a:endParaRPr lang="en-US" b="1" dirty="0">
              <a:solidFill>
                <a:schemeClr val="tx1"/>
              </a:solidFill>
              <a:effectLst>
                <a:reflection blurRad="6350" stA="60000" endA="900" endPos="58000" dir="5400000" sy="-100000" algn="bl" rotWithShape="0"/>
              </a:effectLst>
              <a:latin typeface="Century Gothic" pitchFamily="34" charset="0"/>
            </a:endParaRPr>
          </a:p>
        </p:txBody>
      </p:sp>
      <p:sp>
        <p:nvSpPr>
          <p:cNvPr id="6" name="Content Placeholder 5"/>
          <p:cNvSpPr>
            <a:spLocks noGrp="1"/>
          </p:cNvSpPr>
          <p:nvPr>
            <p:ph sz="quarter" idx="1"/>
          </p:nvPr>
        </p:nvSpPr>
        <p:spPr>
          <a:xfrm>
            <a:off x="612648" y="2286000"/>
            <a:ext cx="7769352" cy="3810000"/>
          </a:xfrm>
        </p:spPr>
        <p:txBody>
          <a:bodyPr>
            <a:normAutofit/>
          </a:bodyPr>
          <a:lstStyle/>
          <a:p>
            <a:pPr>
              <a:buNone/>
            </a:pPr>
            <a:endParaRPr lang="en-US" dirty="0" smtClean="0"/>
          </a:p>
          <a:p>
            <a:pPr>
              <a:buClr>
                <a:schemeClr val="tx2"/>
              </a:buClr>
              <a:buFont typeface="Wingdings" pitchFamily="2" charset="2"/>
              <a:buChar char="q"/>
            </a:pPr>
            <a:r>
              <a:rPr lang="en-US" dirty="0" smtClean="0"/>
              <a:t>  Beginning Fund Balance		$</a:t>
            </a:r>
            <a:r>
              <a:rPr lang="en-US" dirty="0" smtClean="0"/>
              <a:t>154,600</a:t>
            </a:r>
            <a:endParaRPr lang="en-US" dirty="0" smtClean="0"/>
          </a:p>
          <a:p>
            <a:pPr>
              <a:buClr>
                <a:schemeClr val="tx2"/>
              </a:buClr>
              <a:buNone/>
            </a:pPr>
            <a:endParaRPr lang="en-US" sz="1400" dirty="0" smtClean="0"/>
          </a:p>
          <a:p>
            <a:pPr>
              <a:buClr>
                <a:schemeClr val="tx2"/>
              </a:buClr>
              <a:buFont typeface="Wingdings" pitchFamily="2" charset="2"/>
              <a:buChar char="q"/>
            </a:pPr>
            <a:r>
              <a:rPr lang="en-US" dirty="0" smtClean="0"/>
              <a:t>  Revenues				$</a:t>
            </a:r>
            <a:r>
              <a:rPr lang="en-US" dirty="0" smtClean="0"/>
              <a:t>255,270</a:t>
            </a:r>
            <a:endParaRPr lang="en-US" dirty="0" smtClean="0"/>
          </a:p>
          <a:p>
            <a:pPr>
              <a:buClr>
                <a:schemeClr val="tx2"/>
              </a:buClr>
              <a:buNone/>
            </a:pPr>
            <a:endParaRPr lang="en-US" sz="1400" dirty="0" smtClean="0"/>
          </a:p>
          <a:p>
            <a:pPr>
              <a:buClr>
                <a:schemeClr val="tx2"/>
              </a:buClr>
              <a:buFont typeface="Wingdings" pitchFamily="2" charset="2"/>
              <a:buChar char="q"/>
            </a:pPr>
            <a:r>
              <a:rPr lang="en-US" dirty="0" smtClean="0"/>
              <a:t>  Expenditures				</a:t>
            </a:r>
            <a:r>
              <a:rPr lang="en-US" dirty="0"/>
              <a:t>$246,508</a:t>
            </a:r>
          </a:p>
          <a:p>
            <a:pPr>
              <a:buClr>
                <a:schemeClr val="tx2"/>
              </a:buClr>
              <a:buNone/>
            </a:pPr>
            <a:endParaRPr lang="en-US" sz="1400" dirty="0" smtClean="0"/>
          </a:p>
          <a:p>
            <a:pPr>
              <a:buClr>
                <a:schemeClr val="tx2"/>
              </a:buClr>
              <a:buFont typeface="Wingdings" pitchFamily="2" charset="2"/>
              <a:buChar char="q"/>
            </a:pPr>
            <a:r>
              <a:rPr lang="en-US" dirty="0" smtClean="0"/>
              <a:t>  Ending Fund Balance			$</a:t>
            </a:r>
            <a:r>
              <a:rPr lang="en-US" dirty="0" smtClean="0"/>
              <a:t>163,362</a:t>
            </a:r>
            <a:endParaRPr lang="en-US" dirty="0" smtClean="0"/>
          </a:p>
          <a:p>
            <a:endParaRPr lang="en-US" dirty="0"/>
          </a:p>
        </p:txBody>
      </p:sp>
      <p:sp>
        <p:nvSpPr>
          <p:cNvPr id="4" name="TextBox 3"/>
          <p:cNvSpPr txBox="1"/>
          <p:nvPr/>
        </p:nvSpPr>
        <p:spPr>
          <a:xfrm>
            <a:off x="762000" y="1600200"/>
            <a:ext cx="7696200" cy="923330"/>
          </a:xfrm>
          <a:prstGeom prst="rect">
            <a:avLst/>
          </a:prstGeom>
          <a:noFill/>
        </p:spPr>
        <p:txBody>
          <a:bodyPr wrap="square" rtlCol="0">
            <a:spAutoFit/>
          </a:bodyPr>
          <a:lstStyle/>
          <a:p>
            <a:r>
              <a:rPr lang="en-US" dirty="0" smtClean="0"/>
              <a:t>ASB funds are for the extracurricular benefit for the students.  Their involvement in the decision-making process is an integral part of associated student body government.</a:t>
            </a: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p:txBody>
          <a:bodyPr>
            <a:normAutofit/>
          </a:bodyPr>
          <a:lstStyle/>
          <a:p>
            <a:r>
              <a:rPr lang="en-US" dirty="0" smtClean="0">
                <a:solidFill>
                  <a:schemeClr val="tx1"/>
                </a:solidFill>
                <a:effectLst>
                  <a:reflection blurRad="6350" stA="60000" endA="900" endPos="58000" dir="5400000" sy="-100000" algn="bl" rotWithShape="0"/>
                </a:effectLst>
              </a:rPr>
              <a:t>TRANSPORTATION VEHICLE FUND</a:t>
            </a:r>
            <a:endParaRPr lang="en-US" dirty="0">
              <a:solidFill>
                <a:schemeClr val="tx1"/>
              </a:solidFill>
              <a:effectLst>
                <a:reflection blurRad="6350" stA="60000" endA="900" endPos="58000" dir="5400000" sy="-100000" algn="bl" rotWithShape="0"/>
              </a:effectLst>
            </a:endParaRPr>
          </a:p>
        </p:txBody>
      </p:sp>
      <p:sp>
        <p:nvSpPr>
          <p:cNvPr id="6" name="Content Placeholder 5"/>
          <p:cNvSpPr>
            <a:spLocks noGrp="1"/>
          </p:cNvSpPr>
          <p:nvPr>
            <p:ph sz="quarter" idx="1"/>
          </p:nvPr>
        </p:nvSpPr>
        <p:spPr>
          <a:xfrm>
            <a:off x="381000" y="2724329"/>
            <a:ext cx="8229600" cy="3505199"/>
          </a:xfrm>
        </p:spPr>
        <p:txBody>
          <a:bodyPr>
            <a:normAutofit lnSpcReduction="10000"/>
          </a:bodyPr>
          <a:lstStyle/>
          <a:p>
            <a:pPr>
              <a:buNone/>
            </a:pPr>
            <a:endParaRPr lang="en-US" dirty="0" smtClean="0"/>
          </a:p>
          <a:p>
            <a:pPr>
              <a:buClr>
                <a:schemeClr val="tx2"/>
              </a:buClr>
              <a:buFont typeface="Wingdings" pitchFamily="2" charset="2"/>
              <a:buChar char="q"/>
            </a:pPr>
            <a:r>
              <a:rPr lang="en-US" dirty="0" smtClean="0"/>
              <a:t>  Beginning Fund Balance		</a:t>
            </a:r>
            <a:r>
              <a:rPr lang="en-US" dirty="0" smtClean="0"/>
              <a:t>$3,676,417</a:t>
            </a:r>
            <a:endParaRPr lang="en-US" dirty="0" smtClean="0"/>
          </a:p>
          <a:p>
            <a:pPr>
              <a:buClr>
                <a:schemeClr val="tx2"/>
              </a:buClr>
              <a:buNone/>
            </a:pPr>
            <a:endParaRPr lang="en-US" sz="1400" dirty="0" smtClean="0"/>
          </a:p>
          <a:p>
            <a:pPr>
              <a:buClr>
                <a:schemeClr val="tx2"/>
              </a:buClr>
              <a:buFont typeface="Wingdings" pitchFamily="2" charset="2"/>
              <a:buChar char="q"/>
            </a:pPr>
            <a:r>
              <a:rPr lang="en-US" dirty="0" smtClean="0"/>
              <a:t>  Revenues				$   </a:t>
            </a:r>
            <a:r>
              <a:rPr lang="en-US" dirty="0" smtClean="0"/>
              <a:t>662,860</a:t>
            </a:r>
            <a:endParaRPr lang="en-US" dirty="0" smtClean="0"/>
          </a:p>
          <a:p>
            <a:pPr>
              <a:buClr>
                <a:schemeClr val="tx2"/>
              </a:buClr>
              <a:buNone/>
            </a:pPr>
            <a:endParaRPr lang="en-US" sz="1400" dirty="0" smtClean="0"/>
          </a:p>
          <a:p>
            <a:pPr>
              <a:buClr>
                <a:schemeClr val="tx2"/>
              </a:buClr>
              <a:buFont typeface="Wingdings" pitchFamily="2" charset="2"/>
              <a:buChar char="q"/>
            </a:pPr>
            <a:r>
              <a:rPr lang="en-US" dirty="0" smtClean="0"/>
              <a:t>  Expenditures				</a:t>
            </a:r>
            <a:r>
              <a:rPr lang="en-US" dirty="0" smtClean="0"/>
              <a:t>$   780,812</a:t>
            </a:r>
            <a:endParaRPr lang="en-US" dirty="0" smtClean="0"/>
          </a:p>
          <a:p>
            <a:pPr>
              <a:buClr>
                <a:schemeClr val="tx2"/>
              </a:buClr>
              <a:buNone/>
            </a:pPr>
            <a:endParaRPr lang="en-US" sz="1400" dirty="0" smtClean="0"/>
          </a:p>
          <a:p>
            <a:pPr>
              <a:buClr>
                <a:schemeClr val="tx2"/>
              </a:buClr>
              <a:buFont typeface="Wingdings" pitchFamily="2" charset="2"/>
              <a:buChar char="q"/>
            </a:pPr>
            <a:r>
              <a:rPr lang="en-US" dirty="0" smtClean="0"/>
              <a:t>  Ending Fund Balance			</a:t>
            </a:r>
            <a:r>
              <a:rPr lang="en-US" smtClean="0"/>
              <a:t>$</a:t>
            </a:r>
            <a:r>
              <a:rPr lang="en-US" smtClean="0"/>
              <a:t>3,613,477</a:t>
            </a:r>
            <a:endParaRPr lang="en-US" dirty="0" smtClean="0"/>
          </a:p>
          <a:p>
            <a:pPr>
              <a:buNone/>
            </a:pPr>
            <a:endParaRPr lang="en-US" dirty="0"/>
          </a:p>
        </p:txBody>
      </p:sp>
      <p:sp>
        <p:nvSpPr>
          <p:cNvPr id="4" name="TextBox 3"/>
          <p:cNvSpPr txBox="1"/>
          <p:nvPr/>
        </p:nvSpPr>
        <p:spPr>
          <a:xfrm>
            <a:off x="685800" y="1524000"/>
            <a:ext cx="7467600" cy="1200329"/>
          </a:xfrm>
          <a:prstGeom prst="rect">
            <a:avLst/>
          </a:prstGeom>
          <a:noFill/>
        </p:spPr>
        <p:txBody>
          <a:bodyPr wrap="square" rtlCol="0">
            <a:spAutoFit/>
          </a:bodyPr>
          <a:lstStyle/>
          <a:p>
            <a:r>
              <a:rPr lang="en-US" dirty="0" smtClean="0"/>
              <a:t>This fund is used to replace buses.  Revenue comes from the State (in the form of depreciation payments), interest earned on the investments and the annual levy payments made by the for Co-Op districts.  This fund is fully self-supporting with state depreciation funds.</a:t>
            </a:r>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Historical Fund Balance Summary</a:t>
            </a:r>
            <a:endParaRPr lang="en-US" dirty="0"/>
          </a:p>
        </p:txBody>
      </p:sp>
      <p:sp>
        <p:nvSpPr>
          <p:cNvPr id="3" name="Content Placeholder 2"/>
          <p:cNvSpPr>
            <a:spLocks noGrp="1"/>
          </p:cNvSpPr>
          <p:nvPr>
            <p:ph sz="quarter" idx="1"/>
          </p:nvPr>
        </p:nvSpPr>
        <p:spPr/>
        <p:txBody>
          <a:bodyPr/>
          <a:lstStyle/>
          <a:p>
            <a:r>
              <a:rPr lang="en-US" dirty="0" smtClean="0"/>
              <a:t>History of total fund balance at year-end and the percentage of budgeted expenditures</a:t>
            </a:r>
          </a:p>
          <a:p>
            <a:pPr marL="0" indent="0">
              <a:buNone/>
            </a:pPr>
            <a:endParaRPr lang="en-US" dirty="0"/>
          </a:p>
        </p:txBody>
      </p:sp>
      <p:graphicFrame>
        <p:nvGraphicFramePr>
          <p:cNvPr id="4" name="Table 3"/>
          <p:cNvGraphicFramePr>
            <a:graphicFrameLocks noGrp="1"/>
          </p:cNvGraphicFramePr>
          <p:nvPr>
            <p:extLst>
              <p:ext uri="{D42A27DB-BD31-4B8C-83A1-F6EECF244321}">
                <p14:modId xmlns:p14="http://schemas.microsoft.com/office/powerpoint/2010/main" val="2829576551"/>
              </p:ext>
            </p:extLst>
          </p:nvPr>
        </p:nvGraphicFramePr>
        <p:xfrm>
          <a:off x="990600" y="2895600"/>
          <a:ext cx="7391400" cy="3362960"/>
        </p:xfrm>
        <a:graphic>
          <a:graphicData uri="http://schemas.openxmlformats.org/drawingml/2006/table">
            <a:tbl>
              <a:tblPr firstRow="1" bandRow="1">
                <a:tableStyleId>{5C22544A-7EE6-4342-B048-85BDC9FD1C3A}</a:tableStyleId>
              </a:tblPr>
              <a:tblGrid>
                <a:gridCol w="1447800"/>
                <a:gridCol w="1981200"/>
                <a:gridCol w="1905000"/>
                <a:gridCol w="2057400"/>
              </a:tblGrid>
              <a:tr h="396240">
                <a:tc>
                  <a:txBody>
                    <a:bodyPr/>
                    <a:lstStyle/>
                    <a:p>
                      <a:pPr algn="ctr"/>
                      <a:r>
                        <a:rPr lang="en-US" dirty="0" smtClean="0"/>
                        <a:t>Year Ended</a:t>
                      </a:r>
                      <a:endParaRPr lang="en-US" dirty="0"/>
                    </a:p>
                  </a:txBody>
                  <a:tcPr/>
                </a:tc>
                <a:tc>
                  <a:txBody>
                    <a:bodyPr/>
                    <a:lstStyle/>
                    <a:p>
                      <a:pPr algn="ctr"/>
                      <a:r>
                        <a:rPr lang="en-US" dirty="0" smtClean="0"/>
                        <a:t>% of Expenditures</a:t>
                      </a:r>
                      <a:endParaRPr lang="en-US" dirty="0"/>
                    </a:p>
                  </a:txBody>
                  <a:tcPr/>
                </a:tc>
                <a:tc>
                  <a:txBody>
                    <a:bodyPr/>
                    <a:lstStyle/>
                    <a:p>
                      <a:pPr algn="ctr"/>
                      <a:r>
                        <a:rPr lang="en-US" dirty="0" smtClean="0"/>
                        <a:t>Budget</a:t>
                      </a:r>
                      <a:endParaRPr lang="en-US" dirty="0"/>
                    </a:p>
                  </a:txBody>
                  <a:tcPr/>
                </a:tc>
                <a:tc>
                  <a:txBody>
                    <a:bodyPr/>
                    <a:lstStyle/>
                    <a:p>
                      <a:pPr algn="ctr"/>
                      <a:r>
                        <a:rPr lang="en-US" dirty="0" smtClean="0"/>
                        <a:t>Total Fund</a:t>
                      </a:r>
                      <a:r>
                        <a:rPr lang="en-US" baseline="0" dirty="0" smtClean="0"/>
                        <a:t> Balance</a:t>
                      </a:r>
                      <a:endParaRPr lang="en-US" dirty="0"/>
                    </a:p>
                  </a:txBody>
                  <a:tcPr/>
                </a:tc>
              </a:tr>
              <a:tr h="370840">
                <a:tc>
                  <a:txBody>
                    <a:bodyPr/>
                    <a:lstStyle/>
                    <a:p>
                      <a:pPr algn="ctr" fontAlgn="b"/>
                      <a:r>
                        <a:rPr lang="en-US" sz="1200" b="0" i="0" u="none" strike="noStrike" dirty="0">
                          <a:effectLst/>
                          <a:latin typeface="Arial"/>
                        </a:rPr>
                        <a:t>2008</a:t>
                      </a:r>
                    </a:p>
                  </a:txBody>
                  <a:tcPr marL="9525" marR="9525" marT="9525" marB="0" anchor="b"/>
                </a:tc>
                <a:tc>
                  <a:txBody>
                    <a:bodyPr/>
                    <a:lstStyle/>
                    <a:p>
                      <a:pPr algn="ctr" fontAlgn="b"/>
                      <a:r>
                        <a:rPr lang="en-US" sz="1200" b="0" i="0" u="none" strike="noStrike" dirty="0">
                          <a:effectLst/>
                          <a:latin typeface="Arial"/>
                        </a:rPr>
                        <a:t>4.4%</a:t>
                      </a:r>
                    </a:p>
                  </a:txBody>
                  <a:tcPr marL="9525" marR="9525" marT="9525" marB="0" anchor="b"/>
                </a:tc>
                <a:tc>
                  <a:txBody>
                    <a:bodyPr/>
                    <a:lstStyle/>
                    <a:p>
                      <a:pPr algn="r" fontAlgn="b"/>
                      <a:r>
                        <a:rPr lang="en-US" sz="1200" b="0" i="0" u="none" strike="noStrike" dirty="0">
                          <a:effectLst/>
                          <a:latin typeface="Arial"/>
                        </a:rPr>
                        <a:t> $    19,582,661.00 </a:t>
                      </a:r>
                    </a:p>
                  </a:txBody>
                  <a:tcPr marL="9525" marR="9525" marT="9525" marB="0" anchor="b"/>
                </a:tc>
                <a:tc>
                  <a:txBody>
                    <a:bodyPr/>
                    <a:lstStyle/>
                    <a:p>
                      <a:pPr algn="r" fontAlgn="b"/>
                      <a:r>
                        <a:rPr lang="en-US" sz="1200" b="0" i="0" u="none" strike="noStrike" dirty="0">
                          <a:effectLst/>
                          <a:latin typeface="Arial"/>
                        </a:rPr>
                        <a:t> $    </a:t>
                      </a:r>
                      <a:r>
                        <a:rPr lang="en-US" sz="1200" b="0" i="0" u="none" strike="noStrike" dirty="0" smtClean="0">
                          <a:effectLst/>
                          <a:latin typeface="Arial"/>
                        </a:rPr>
                        <a:t> 860,620.00 </a:t>
                      </a:r>
                      <a:endParaRPr lang="en-US" sz="1200" b="0" i="0" u="none" strike="noStrike" dirty="0">
                        <a:effectLst/>
                        <a:latin typeface="Arial"/>
                      </a:endParaRPr>
                    </a:p>
                  </a:txBody>
                  <a:tcPr marL="9525" marR="9525" marT="9525" marB="0" anchor="b"/>
                </a:tc>
              </a:tr>
              <a:tr h="370840">
                <a:tc>
                  <a:txBody>
                    <a:bodyPr/>
                    <a:lstStyle/>
                    <a:p>
                      <a:pPr algn="ctr" fontAlgn="b"/>
                      <a:r>
                        <a:rPr lang="en-US" sz="1200" b="0" i="0" u="none" strike="noStrike">
                          <a:effectLst/>
                          <a:latin typeface="Arial"/>
                        </a:rPr>
                        <a:t>2009</a:t>
                      </a:r>
                    </a:p>
                  </a:txBody>
                  <a:tcPr marL="9525" marR="9525" marT="9525" marB="0" anchor="b"/>
                </a:tc>
                <a:tc>
                  <a:txBody>
                    <a:bodyPr/>
                    <a:lstStyle/>
                    <a:p>
                      <a:pPr algn="ctr" fontAlgn="b"/>
                      <a:r>
                        <a:rPr lang="en-US" sz="1200" b="0" i="0" u="none" strike="noStrike">
                          <a:effectLst/>
                          <a:latin typeface="Arial"/>
                        </a:rPr>
                        <a:t>6.2%</a:t>
                      </a:r>
                    </a:p>
                  </a:txBody>
                  <a:tcPr marL="9525" marR="9525" marT="9525" marB="0" anchor="b"/>
                </a:tc>
                <a:tc>
                  <a:txBody>
                    <a:bodyPr/>
                    <a:lstStyle/>
                    <a:p>
                      <a:pPr algn="r" fontAlgn="b"/>
                      <a:r>
                        <a:rPr lang="en-US" sz="1200" b="0" i="0" u="none" strike="noStrike" dirty="0">
                          <a:effectLst/>
                          <a:latin typeface="Arial"/>
                        </a:rPr>
                        <a:t> $    21,340,015.00 </a:t>
                      </a:r>
                    </a:p>
                  </a:txBody>
                  <a:tcPr marL="9525" marR="9525" marT="9525" marB="0" anchor="b"/>
                </a:tc>
                <a:tc>
                  <a:txBody>
                    <a:bodyPr/>
                    <a:lstStyle/>
                    <a:p>
                      <a:pPr algn="r" fontAlgn="b"/>
                      <a:r>
                        <a:rPr lang="en-US" sz="1200" b="0" i="0" u="none" strike="noStrike" dirty="0">
                          <a:effectLst/>
                          <a:latin typeface="Arial"/>
                        </a:rPr>
                        <a:t> $ </a:t>
                      </a:r>
                      <a:r>
                        <a:rPr lang="en-US" sz="1200" b="0" i="0" u="none" strike="noStrike" dirty="0" smtClean="0">
                          <a:effectLst/>
                          <a:latin typeface="Arial"/>
                        </a:rPr>
                        <a:t>  </a:t>
                      </a:r>
                      <a:r>
                        <a:rPr lang="en-US" sz="1200" b="0" i="0" u="none" strike="noStrike" dirty="0">
                          <a:effectLst/>
                          <a:latin typeface="Arial"/>
                        </a:rPr>
                        <a:t>1,316,966.00 </a:t>
                      </a:r>
                    </a:p>
                  </a:txBody>
                  <a:tcPr marL="9525" marR="9525" marT="9525" marB="0" anchor="b"/>
                </a:tc>
              </a:tr>
              <a:tr h="370840">
                <a:tc>
                  <a:txBody>
                    <a:bodyPr/>
                    <a:lstStyle/>
                    <a:p>
                      <a:pPr algn="ctr" fontAlgn="b"/>
                      <a:r>
                        <a:rPr lang="en-US" sz="1200" b="0" i="0" u="none" strike="noStrike">
                          <a:effectLst/>
                          <a:latin typeface="Arial"/>
                        </a:rPr>
                        <a:t>2010</a:t>
                      </a:r>
                    </a:p>
                  </a:txBody>
                  <a:tcPr marL="9525" marR="9525" marT="9525" marB="0" anchor="b"/>
                </a:tc>
                <a:tc>
                  <a:txBody>
                    <a:bodyPr/>
                    <a:lstStyle/>
                    <a:p>
                      <a:pPr algn="ctr" fontAlgn="b"/>
                      <a:r>
                        <a:rPr lang="en-US" sz="1200" b="0" i="0" u="none" strike="noStrike">
                          <a:effectLst/>
                          <a:latin typeface="Arial"/>
                        </a:rPr>
                        <a:t>8.8%</a:t>
                      </a:r>
                    </a:p>
                  </a:txBody>
                  <a:tcPr marL="9525" marR="9525" marT="9525" marB="0" anchor="b"/>
                </a:tc>
                <a:tc>
                  <a:txBody>
                    <a:bodyPr/>
                    <a:lstStyle/>
                    <a:p>
                      <a:pPr algn="r" fontAlgn="b"/>
                      <a:r>
                        <a:rPr lang="en-US" sz="1200" b="0" i="0" u="none" strike="noStrike" dirty="0">
                          <a:effectLst/>
                          <a:latin typeface="Arial"/>
                        </a:rPr>
                        <a:t> $    20,203,854.00 </a:t>
                      </a:r>
                    </a:p>
                  </a:txBody>
                  <a:tcPr marL="9525" marR="9525" marT="9525" marB="0" anchor="b"/>
                </a:tc>
                <a:tc>
                  <a:txBody>
                    <a:bodyPr/>
                    <a:lstStyle/>
                    <a:p>
                      <a:pPr algn="r" fontAlgn="b"/>
                      <a:r>
                        <a:rPr lang="en-US" sz="1200" b="0" i="0" u="none" strike="noStrike" dirty="0">
                          <a:effectLst/>
                          <a:latin typeface="Arial"/>
                        </a:rPr>
                        <a:t> $  </a:t>
                      </a:r>
                      <a:r>
                        <a:rPr lang="en-US" sz="1200" b="0" i="0" u="none" strike="noStrike" dirty="0" smtClean="0">
                          <a:effectLst/>
                          <a:latin typeface="Arial"/>
                        </a:rPr>
                        <a:t> </a:t>
                      </a:r>
                      <a:r>
                        <a:rPr lang="en-US" sz="1200" b="0" i="0" u="none" strike="noStrike" dirty="0">
                          <a:effectLst/>
                          <a:latin typeface="Arial"/>
                        </a:rPr>
                        <a:t>1,772,478.00 </a:t>
                      </a:r>
                    </a:p>
                  </a:txBody>
                  <a:tcPr marL="9525" marR="9525" marT="9525" marB="0" anchor="b"/>
                </a:tc>
              </a:tr>
              <a:tr h="370840">
                <a:tc>
                  <a:txBody>
                    <a:bodyPr/>
                    <a:lstStyle/>
                    <a:p>
                      <a:pPr algn="ctr" fontAlgn="b"/>
                      <a:r>
                        <a:rPr lang="en-US" sz="1200" b="0" i="0" u="none" strike="noStrike">
                          <a:effectLst/>
                          <a:latin typeface="Arial"/>
                        </a:rPr>
                        <a:t>2011</a:t>
                      </a:r>
                    </a:p>
                  </a:txBody>
                  <a:tcPr marL="9525" marR="9525" marT="9525" marB="0" anchor="b"/>
                </a:tc>
                <a:tc>
                  <a:txBody>
                    <a:bodyPr/>
                    <a:lstStyle/>
                    <a:p>
                      <a:pPr algn="ctr" fontAlgn="b"/>
                      <a:r>
                        <a:rPr lang="en-US" sz="1200" b="0" i="0" u="none" strike="noStrike">
                          <a:effectLst/>
                          <a:latin typeface="Arial"/>
                        </a:rPr>
                        <a:t>11.8%</a:t>
                      </a:r>
                    </a:p>
                  </a:txBody>
                  <a:tcPr marL="9525" marR="9525" marT="9525" marB="0" anchor="b"/>
                </a:tc>
                <a:tc>
                  <a:txBody>
                    <a:bodyPr/>
                    <a:lstStyle/>
                    <a:p>
                      <a:pPr algn="r" fontAlgn="b"/>
                      <a:r>
                        <a:rPr lang="en-US" sz="1200" b="0" i="0" u="none" strike="noStrike">
                          <a:effectLst/>
                          <a:latin typeface="Arial"/>
                        </a:rPr>
                        <a:t> $    20,707,518.00 </a:t>
                      </a:r>
                    </a:p>
                  </a:txBody>
                  <a:tcPr marL="9525" marR="9525" marT="9525" marB="0" anchor="b"/>
                </a:tc>
                <a:tc>
                  <a:txBody>
                    <a:bodyPr/>
                    <a:lstStyle/>
                    <a:p>
                      <a:pPr algn="r" fontAlgn="b"/>
                      <a:r>
                        <a:rPr lang="en-US" sz="1200" b="0" i="0" u="none" strike="noStrike" dirty="0">
                          <a:effectLst/>
                          <a:latin typeface="Arial"/>
                        </a:rPr>
                        <a:t> $   </a:t>
                      </a:r>
                      <a:r>
                        <a:rPr lang="en-US" sz="1200" b="0" i="0" u="none" strike="noStrike" dirty="0" smtClean="0">
                          <a:effectLst/>
                          <a:latin typeface="Arial"/>
                        </a:rPr>
                        <a:t>2,436,449.00 </a:t>
                      </a:r>
                      <a:endParaRPr lang="en-US" sz="1200" b="0" i="0" u="none" strike="noStrike" dirty="0">
                        <a:effectLst/>
                        <a:latin typeface="Arial"/>
                      </a:endParaRPr>
                    </a:p>
                  </a:txBody>
                  <a:tcPr marL="9525" marR="9525" marT="9525" marB="0" anchor="b"/>
                </a:tc>
              </a:tr>
              <a:tr h="370840">
                <a:tc>
                  <a:txBody>
                    <a:bodyPr/>
                    <a:lstStyle/>
                    <a:p>
                      <a:pPr algn="ctr" fontAlgn="b"/>
                      <a:r>
                        <a:rPr lang="en-US" sz="1200" b="0" i="0" u="none" strike="noStrike">
                          <a:effectLst/>
                          <a:latin typeface="Arial"/>
                        </a:rPr>
                        <a:t>2012</a:t>
                      </a:r>
                    </a:p>
                  </a:txBody>
                  <a:tcPr marL="9525" marR="9525" marT="9525" marB="0" anchor="b"/>
                </a:tc>
                <a:tc>
                  <a:txBody>
                    <a:bodyPr/>
                    <a:lstStyle/>
                    <a:p>
                      <a:pPr algn="ctr" fontAlgn="b"/>
                      <a:r>
                        <a:rPr lang="en-US" sz="1200" b="0" i="0" u="none" strike="noStrike">
                          <a:effectLst/>
                          <a:latin typeface="Arial"/>
                        </a:rPr>
                        <a:t>14.1%</a:t>
                      </a:r>
                    </a:p>
                  </a:txBody>
                  <a:tcPr marL="9525" marR="9525" marT="9525" marB="0" anchor="b"/>
                </a:tc>
                <a:tc>
                  <a:txBody>
                    <a:bodyPr/>
                    <a:lstStyle/>
                    <a:p>
                      <a:pPr algn="r" fontAlgn="b"/>
                      <a:r>
                        <a:rPr lang="en-US" sz="1200" b="0" i="0" u="none" strike="noStrike">
                          <a:effectLst/>
                          <a:latin typeface="Arial"/>
                        </a:rPr>
                        <a:t> $    21,029,248.00 </a:t>
                      </a:r>
                    </a:p>
                  </a:txBody>
                  <a:tcPr marL="9525" marR="9525" marT="9525" marB="0" anchor="b"/>
                </a:tc>
                <a:tc>
                  <a:txBody>
                    <a:bodyPr/>
                    <a:lstStyle/>
                    <a:p>
                      <a:pPr algn="r" fontAlgn="b"/>
                      <a:r>
                        <a:rPr lang="en-US" sz="1200" b="0" i="0" u="none" strike="noStrike" dirty="0">
                          <a:effectLst/>
                          <a:latin typeface="Arial"/>
                        </a:rPr>
                        <a:t> $  </a:t>
                      </a:r>
                      <a:r>
                        <a:rPr lang="en-US" sz="1200" b="0" i="0" u="none" strike="noStrike" dirty="0" smtClean="0">
                          <a:effectLst/>
                          <a:latin typeface="Arial"/>
                        </a:rPr>
                        <a:t> </a:t>
                      </a:r>
                      <a:r>
                        <a:rPr lang="en-US" sz="1200" b="0" i="0" u="none" strike="noStrike" dirty="0">
                          <a:effectLst/>
                          <a:latin typeface="Arial"/>
                        </a:rPr>
                        <a:t>2,967,227.00 </a:t>
                      </a:r>
                    </a:p>
                  </a:txBody>
                  <a:tcPr marL="9525" marR="9525" marT="9525" marB="0" anchor="b"/>
                </a:tc>
              </a:tr>
              <a:tr h="370840">
                <a:tc>
                  <a:txBody>
                    <a:bodyPr/>
                    <a:lstStyle/>
                    <a:p>
                      <a:pPr algn="ctr" fontAlgn="b"/>
                      <a:r>
                        <a:rPr lang="en-US" sz="1200" b="0" i="0" u="none" strike="noStrike" dirty="0" smtClean="0">
                          <a:effectLst/>
                          <a:latin typeface="Arial"/>
                        </a:rPr>
                        <a:t>2013</a:t>
                      </a:r>
                      <a:endParaRPr lang="en-US" sz="1200" b="0" i="0" u="none" strike="noStrike" dirty="0">
                        <a:effectLst/>
                        <a:latin typeface="Arial"/>
                      </a:endParaRPr>
                    </a:p>
                  </a:txBody>
                  <a:tcPr marL="9525" marR="9525" marT="9525" marB="0" anchor="b"/>
                </a:tc>
                <a:tc>
                  <a:txBody>
                    <a:bodyPr/>
                    <a:lstStyle/>
                    <a:p>
                      <a:pPr algn="ctr" fontAlgn="b"/>
                      <a:r>
                        <a:rPr lang="en-US" sz="1200" b="0" i="0" u="none" strike="noStrike" dirty="0" smtClean="0">
                          <a:effectLst/>
                          <a:latin typeface="Arial"/>
                        </a:rPr>
                        <a:t>11.8%</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a:effectLst/>
                          <a:latin typeface="Arial"/>
                        </a:rPr>
                        <a:t> $    </a:t>
                      </a:r>
                      <a:r>
                        <a:rPr lang="en-US" sz="1200" b="0" i="0" u="none" strike="noStrike" dirty="0" smtClean="0">
                          <a:effectLst/>
                          <a:latin typeface="Arial"/>
                        </a:rPr>
                        <a:t>21,251,166.00 </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a:effectLst/>
                          <a:latin typeface="Arial"/>
                        </a:rPr>
                        <a:t> $  </a:t>
                      </a:r>
                      <a:r>
                        <a:rPr lang="en-US" sz="1200" b="0" i="0" u="none" strike="noStrike" dirty="0" smtClean="0">
                          <a:effectLst/>
                          <a:latin typeface="Arial"/>
                        </a:rPr>
                        <a:t> 2,515,483.00 </a:t>
                      </a:r>
                      <a:endParaRPr lang="en-US" sz="1200" b="0" i="0" u="none" strike="noStrike" dirty="0">
                        <a:effectLst/>
                        <a:latin typeface="Arial"/>
                      </a:endParaRPr>
                    </a:p>
                  </a:txBody>
                  <a:tcPr marL="9525" marR="9525" marT="9525" marB="0" anchor="b"/>
                </a:tc>
              </a:tr>
              <a:tr h="370840">
                <a:tc>
                  <a:txBody>
                    <a:bodyPr/>
                    <a:lstStyle/>
                    <a:p>
                      <a:pPr algn="ctr" fontAlgn="b"/>
                      <a:r>
                        <a:rPr lang="en-US" sz="1200" b="0" i="0" u="none" strike="noStrike" dirty="0" smtClean="0">
                          <a:effectLst/>
                          <a:latin typeface="Arial"/>
                        </a:rPr>
                        <a:t>2014</a:t>
                      </a:r>
                      <a:endParaRPr lang="en-US" sz="1200" b="0" i="0" u="none" strike="noStrike" dirty="0">
                        <a:effectLst/>
                        <a:latin typeface="Arial"/>
                      </a:endParaRPr>
                    </a:p>
                  </a:txBody>
                  <a:tcPr marL="9525" marR="9525" marT="9525" marB="0" anchor="b"/>
                </a:tc>
                <a:tc>
                  <a:txBody>
                    <a:bodyPr/>
                    <a:lstStyle/>
                    <a:p>
                      <a:pPr algn="ctr" fontAlgn="b"/>
                      <a:r>
                        <a:rPr lang="en-US" sz="1200" b="0" i="0" u="none" strike="noStrike" dirty="0" smtClean="0">
                          <a:effectLst/>
                          <a:latin typeface="Arial"/>
                        </a:rPr>
                        <a:t>11.8%</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smtClean="0">
                          <a:effectLst/>
                          <a:latin typeface="Arial"/>
                        </a:rPr>
                        <a:t>$   23,652,108.00</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smtClean="0">
                          <a:effectLst/>
                          <a:latin typeface="Arial"/>
                        </a:rPr>
                        <a:t>$   2,785,917.00</a:t>
                      </a:r>
                      <a:endParaRPr lang="en-US" sz="1200" b="0" i="0" u="none" strike="noStrike" dirty="0">
                        <a:effectLst/>
                        <a:latin typeface="Arial"/>
                      </a:endParaRPr>
                    </a:p>
                  </a:txBody>
                  <a:tcPr marL="9525" marR="9525" marT="9525" marB="0" anchor="b"/>
                </a:tc>
              </a:tr>
              <a:tr h="370840">
                <a:tc>
                  <a:txBody>
                    <a:bodyPr/>
                    <a:lstStyle/>
                    <a:p>
                      <a:pPr algn="ctr" fontAlgn="b"/>
                      <a:r>
                        <a:rPr lang="en-US" sz="1200" b="0" i="0" u="none" strike="noStrike" dirty="0" smtClean="0">
                          <a:effectLst/>
                          <a:latin typeface="Arial"/>
                        </a:rPr>
                        <a:t>2015</a:t>
                      </a:r>
                      <a:endParaRPr lang="en-US" sz="1200" b="0" i="0" u="none" strike="noStrike" dirty="0">
                        <a:effectLst/>
                        <a:latin typeface="Arial"/>
                      </a:endParaRPr>
                    </a:p>
                  </a:txBody>
                  <a:tcPr marL="9525" marR="9525" marT="9525" marB="0" anchor="b"/>
                </a:tc>
                <a:tc>
                  <a:txBody>
                    <a:bodyPr/>
                    <a:lstStyle/>
                    <a:p>
                      <a:pPr algn="ctr" fontAlgn="b"/>
                      <a:r>
                        <a:rPr lang="en-US" sz="1200" b="0" i="0" u="none" strike="noStrike" dirty="0" smtClean="0">
                          <a:effectLst/>
                          <a:latin typeface="Arial"/>
                        </a:rPr>
                        <a:t>11.4</a:t>
                      </a:r>
                      <a:r>
                        <a:rPr lang="en-US" sz="1200" b="0" i="0" u="none" strike="noStrike" dirty="0">
                          <a:effectLst/>
                          <a:latin typeface="Arial"/>
                        </a:rPr>
                        <a:t>%</a:t>
                      </a:r>
                      <a:endParaRPr lang="en-US" sz="1200" b="0" i="0" u="none" strike="noStrike" dirty="0" smtClean="0">
                        <a:effectLst/>
                        <a:latin typeface="Arial"/>
                      </a:endParaRPr>
                    </a:p>
                  </a:txBody>
                  <a:tcPr marL="9525" marR="9525" marT="9525" marB="0" anchor="b"/>
                </a:tc>
                <a:tc>
                  <a:txBody>
                    <a:bodyPr/>
                    <a:lstStyle/>
                    <a:p>
                      <a:pPr algn="r" fontAlgn="b"/>
                      <a:r>
                        <a:rPr lang="en-US" sz="1200" b="0" i="0" u="none" strike="noStrike" dirty="0" smtClean="0">
                          <a:effectLst/>
                          <a:latin typeface="Arial"/>
                        </a:rPr>
                        <a:t>$  25,016,430.00</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smtClean="0">
                          <a:effectLst/>
                          <a:latin typeface="Arial"/>
                        </a:rPr>
                        <a:t>$  2,842,390.00</a:t>
                      </a:r>
                      <a:endParaRPr lang="en-US" sz="1200" b="0" i="0" u="none" strike="noStrike" dirty="0">
                        <a:effectLst/>
                        <a:latin typeface="Arial"/>
                      </a:endParaRPr>
                    </a:p>
                  </a:txBody>
                  <a:tcPr marL="9525" marR="9525" marT="9525" marB="0" anchor="b"/>
                </a:tc>
              </a:tr>
            </a:tbl>
          </a:graphicData>
        </a:graphic>
      </p:graphicFrame>
    </p:spTree>
    <p:extLst>
      <p:ext uri="{BB962C8B-B14F-4D97-AF65-F5344CB8AC3E}">
        <p14:creationId xmlns:p14="http://schemas.microsoft.com/office/powerpoint/2010/main" val="6761899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Fund Balance/Enrollment</a:t>
            </a:r>
            <a:endParaRPr lang="en-US" dirty="0"/>
          </a:p>
        </p:txBody>
      </p:sp>
      <p:graphicFrame>
        <p:nvGraphicFramePr>
          <p:cNvPr id="5" name="Content Placeholder 4"/>
          <p:cNvGraphicFramePr>
            <a:graphicFrameLocks noGrp="1"/>
          </p:cNvGraphicFramePr>
          <p:nvPr>
            <p:ph sz="quarter" idx="1"/>
            <p:extLst>
              <p:ext uri="{D42A27DB-BD31-4B8C-83A1-F6EECF244321}">
                <p14:modId xmlns:p14="http://schemas.microsoft.com/office/powerpoint/2010/main" val="4148370197"/>
              </p:ext>
            </p:extLst>
          </p:nvPr>
        </p:nvGraphicFramePr>
        <p:xfrm>
          <a:off x="457200" y="1828800"/>
          <a:ext cx="7620000" cy="4287520"/>
        </p:xfrm>
        <a:graphic>
          <a:graphicData uri="http://schemas.openxmlformats.org/drawingml/2006/table">
            <a:tbl>
              <a:tblPr firstRow="1" bandRow="1">
                <a:tableStyleId>{5C22544A-7EE6-4342-B048-85BDC9FD1C3A}</a:tableStyleId>
              </a:tblPr>
              <a:tblGrid>
                <a:gridCol w="2667000"/>
                <a:gridCol w="2413000"/>
                <a:gridCol w="2540000"/>
              </a:tblGrid>
              <a:tr h="370840">
                <a:tc>
                  <a:txBody>
                    <a:bodyPr/>
                    <a:lstStyle/>
                    <a:p>
                      <a:endParaRPr lang="en-US" dirty="0"/>
                    </a:p>
                  </a:txBody>
                  <a:tcPr/>
                </a:tc>
                <a:tc>
                  <a:txBody>
                    <a:bodyPr/>
                    <a:lstStyle/>
                    <a:p>
                      <a:r>
                        <a:rPr lang="en-US" dirty="0" smtClean="0"/>
                        <a:t>August 31, 2015</a:t>
                      </a:r>
                      <a:endParaRPr lang="en-US" dirty="0"/>
                    </a:p>
                  </a:txBody>
                  <a:tcPr/>
                </a:tc>
                <a:tc>
                  <a:txBody>
                    <a:bodyPr/>
                    <a:lstStyle/>
                    <a:p>
                      <a:r>
                        <a:rPr lang="en-US" dirty="0" smtClean="0"/>
                        <a:t>August 31, 2014</a:t>
                      </a:r>
                      <a:endParaRPr lang="en-US" dirty="0"/>
                    </a:p>
                  </a:txBody>
                  <a:tcPr/>
                </a:tc>
              </a:tr>
              <a:tr h="370840">
                <a:tc>
                  <a:txBody>
                    <a:bodyPr/>
                    <a:lstStyle/>
                    <a:p>
                      <a:r>
                        <a:rPr lang="en-US" dirty="0" smtClean="0"/>
                        <a:t>Total Ending Fund Balance</a:t>
                      </a:r>
                      <a:endParaRPr lang="en-US" dirty="0"/>
                    </a:p>
                  </a:txBody>
                  <a:tcPr/>
                </a:tc>
                <a:tc>
                  <a:txBody>
                    <a:bodyPr/>
                    <a:lstStyle/>
                    <a:p>
                      <a:pPr algn="ctr"/>
                      <a:r>
                        <a:rPr lang="en-US" dirty="0" smtClean="0"/>
                        <a:t>$2,842,390</a:t>
                      </a:r>
                      <a:endParaRPr lang="en-US" dirty="0"/>
                    </a:p>
                  </a:txBody>
                  <a:tcPr/>
                </a:tc>
                <a:tc>
                  <a:txBody>
                    <a:bodyPr/>
                    <a:lstStyle/>
                    <a:p>
                      <a:pPr algn="ctr"/>
                      <a:r>
                        <a:rPr lang="en-US" dirty="0" smtClean="0"/>
                        <a:t>$2,785,917</a:t>
                      </a:r>
                      <a:endParaRPr lang="en-US" dirty="0"/>
                    </a:p>
                  </a:txBody>
                  <a:tcPr/>
                </a:tc>
              </a:tr>
              <a:tr h="370840">
                <a:tc>
                  <a:txBody>
                    <a:bodyPr/>
                    <a:lstStyle/>
                    <a:p>
                      <a:r>
                        <a:rPr lang="en-US" sz="1400" dirty="0" smtClean="0"/>
                        <a:t>Restricted for Program Carryover</a:t>
                      </a:r>
                      <a:endParaRPr lang="en-US" sz="1400" dirty="0"/>
                    </a:p>
                  </a:txBody>
                  <a:tcPr/>
                </a:tc>
                <a:tc>
                  <a:txBody>
                    <a:bodyPr/>
                    <a:lstStyle/>
                    <a:p>
                      <a:pPr algn="ctr"/>
                      <a:r>
                        <a:rPr lang="en-US" dirty="0" smtClean="0"/>
                        <a:t>$      8,514</a:t>
                      </a:r>
                      <a:endParaRPr lang="en-US" dirty="0"/>
                    </a:p>
                  </a:txBody>
                  <a:tcPr/>
                </a:tc>
                <a:tc>
                  <a:txBody>
                    <a:bodyPr/>
                    <a:lstStyle/>
                    <a:p>
                      <a:pPr algn="ctr"/>
                      <a:r>
                        <a:rPr lang="en-US" dirty="0" smtClean="0"/>
                        <a:t>$    13,000</a:t>
                      </a:r>
                      <a:endParaRPr lang="en-US" dirty="0"/>
                    </a:p>
                  </a:txBody>
                  <a:tcPr/>
                </a:tc>
              </a:tr>
              <a:tr h="370840">
                <a:tc>
                  <a:txBody>
                    <a:bodyPr/>
                    <a:lstStyle/>
                    <a:p>
                      <a:r>
                        <a:rPr lang="en-US" dirty="0" smtClean="0"/>
                        <a:t>    </a:t>
                      </a:r>
                      <a:r>
                        <a:rPr lang="en-US" sz="1400" dirty="0" smtClean="0"/>
                        <a:t>Reserved for Prepaid</a:t>
                      </a:r>
                      <a:r>
                        <a:rPr lang="en-US" sz="1400" baseline="0" dirty="0" smtClean="0"/>
                        <a:t> </a:t>
                      </a:r>
                      <a:r>
                        <a:rPr lang="en-US" sz="1400" baseline="0" dirty="0" err="1" smtClean="0"/>
                        <a:t>Exp</a:t>
                      </a:r>
                      <a:endParaRPr lang="en-US" sz="1400" dirty="0"/>
                    </a:p>
                  </a:txBody>
                  <a:tcPr/>
                </a:tc>
                <a:tc>
                  <a:txBody>
                    <a:bodyPr/>
                    <a:lstStyle/>
                    <a:p>
                      <a:pPr algn="ctr"/>
                      <a:r>
                        <a:rPr lang="en-US" dirty="0" smtClean="0"/>
                        <a:t>$   220,992</a:t>
                      </a:r>
                      <a:endParaRPr lang="en-US" dirty="0"/>
                    </a:p>
                  </a:txBody>
                  <a:tcPr/>
                </a:tc>
                <a:tc>
                  <a:txBody>
                    <a:bodyPr/>
                    <a:lstStyle/>
                    <a:p>
                      <a:pPr algn="ctr"/>
                      <a:r>
                        <a:rPr lang="en-US" dirty="0" smtClean="0"/>
                        <a:t>$   106,817</a:t>
                      </a:r>
                      <a:endParaRPr lang="en-US" dirty="0"/>
                    </a:p>
                  </a:txBody>
                  <a:tcPr/>
                </a:tc>
              </a:tr>
              <a:tr h="370840">
                <a:tc>
                  <a:txBody>
                    <a:bodyPr/>
                    <a:lstStyle/>
                    <a:p>
                      <a:r>
                        <a:rPr lang="en-US" dirty="0" smtClean="0"/>
                        <a:t>    </a:t>
                      </a:r>
                      <a:r>
                        <a:rPr lang="en-US" sz="1400" dirty="0" smtClean="0"/>
                        <a:t>Assigned</a:t>
                      </a:r>
                      <a:r>
                        <a:rPr lang="en-US" sz="1400" baseline="0" dirty="0" smtClean="0"/>
                        <a:t> for Contingency</a:t>
                      </a:r>
                      <a:endParaRPr lang="en-US" sz="1400" dirty="0"/>
                    </a:p>
                  </a:txBody>
                  <a:tcPr/>
                </a:tc>
                <a:tc>
                  <a:txBody>
                    <a:bodyPr/>
                    <a:lstStyle/>
                    <a:p>
                      <a:pPr algn="ctr"/>
                      <a:r>
                        <a:rPr lang="en-US" dirty="0" smtClean="0"/>
                        <a:t>$              0       </a:t>
                      </a:r>
                      <a:endParaRPr lang="en-US" dirty="0"/>
                    </a:p>
                  </a:txBody>
                  <a:tcPr/>
                </a:tc>
                <a:tc>
                  <a:txBody>
                    <a:bodyPr/>
                    <a:lstStyle/>
                    <a:p>
                      <a:pPr algn="ctr"/>
                      <a:r>
                        <a:rPr lang="en-US" dirty="0" smtClean="0"/>
                        <a:t>$   </a:t>
                      </a:r>
                      <a:r>
                        <a:rPr lang="en-US" baseline="0" dirty="0" smtClean="0"/>
                        <a:t> </a:t>
                      </a:r>
                      <a:r>
                        <a:rPr lang="en-US" dirty="0" smtClean="0"/>
                        <a:t>127,500</a:t>
                      </a:r>
                      <a:endParaRPr lang="en-US" dirty="0"/>
                    </a:p>
                  </a:txBody>
                  <a:tcPr/>
                </a:tc>
              </a:tr>
              <a:tr h="370840">
                <a:tc>
                  <a:txBody>
                    <a:bodyPr/>
                    <a:lstStyle/>
                    <a:p>
                      <a:r>
                        <a:rPr lang="en-US" dirty="0" smtClean="0"/>
                        <a:t>    </a:t>
                      </a:r>
                      <a:r>
                        <a:rPr lang="en-US" sz="1400" dirty="0" smtClean="0"/>
                        <a:t>Assigned</a:t>
                      </a:r>
                      <a:r>
                        <a:rPr lang="en-US" sz="1400" baseline="0" dirty="0" smtClean="0"/>
                        <a:t> for Building/</a:t>
                      </a:r>
                      <a:r>
                        <a:rPr lang="en-US" sz="1400" baseline="0" dirty="0" err="1" smtClean="0"/>
                        <a:t>Dept</a:t>
                      </a:r>
                      <a:r>
                        <a:rPr lang="en-US" sz="1400" baseline="0" dirty="0" smtClean="0"/>
                        <a:t> CO</a:t>
                      </a:r>
                      <a:endParaRPr lang="en-US" sz="1400" dirty="0"/>
                    </a:p>
                  </a:txBody>
                  <a:tcPr/>
                </a:tc>
                <a:tc>
                  <a:txBody>
                    <a:bodyPr/>
                    <a:lstStyle/>
                    <a:p>
                      <a:pPr algn="ctr"/>
                      <a:r>
                        <a:rPr lang="en-US" dirty="0" smtClean="0"/>
                        <a:t>$ </a:t>
                      </a:r>
                      <a:r>
                        <a:rPr lang="en-US" baseline="0" dirty="0" smtClean="0"/>
                        <a:t>   </a:t>
                      </a:r>
                      <a:r>
                        <a:rPr lang="en-US" dirty="0" smtClean="0"/>
                        <a:t> 78,758</a:t>
                      </a:r>
                      <a:endParaRPr lang="en-US" dirty="0"/>
                    </a:p>
                  </a:txBody>
                  <a:tcPr/>
                </a:tc>
                <a:tc>
                  <a:txBody>
                    <a:bodyPr/>
                    <a:lstStyle/>
                    <a:p>
                      <a:pPr algn="ctr"/>
                      <a:r>
                        <a:rPr lang="en-US" dirty="0" smtClean="0"/>
                        <a:t>$   108,397</a:t>
                      </a:r>
                      <a:endParaRPr lang="en-US" dirty="0"/>
                    </a:p>
                  </a:txBody>
                  <a:tcPr/>
                </a:tc>
              </a:tr>
              <a:tr h="370840">
                <a:tc>
                  <a:txBody>
                    <a:bodyPr/>
                    <a:lstStyle/>
                    <a:p>
                      <a:r>
                        <a:rPr lang="en-US" dirty="0" smtClean="0"/>
                        <a:t>Unreserved</a:t>
                      </a:r>
                      <a:r>
                        <a:rPr lang="en-US" baseline="0" dirty="0" smtClean="0"/>
                        <a:t> Fund Balance</a:t>
                      </a:r>
                      <a:endParaRPr lang="en-US" dirty="0"/>
                    </a:p>
                  </a:txBody>
                  <a:tcPr/>
                </a:tc>
                <a:tc>
                  <a:txBody>
                    <a:bodyPr/>
                    <a:lstStyle/>
                    <a:p>
                      <a:pPr algn="ctr"/>
                      <a:r>
                        <a:rPr lang="en-US" dirty="0" smtClean="0"/>
                        <a:t>$2,534,125</a:t>
                      </a:r>
                      <a:endParaRPr lang="en-US" dirty="0"/>
                    </a:p>
                  </a:txBody>
                  <a:tcPr/>
                </a:tc>
                <a:tc>
                  <a:txBody>
                    <a:bodyPr/>
                    <a:lstStyle/>
                    <a:p>
                      <a:pPr algn="ctr"/>
                      <a:r>
                        <a:rPr lang="en-US" dirty="0" smtClean="0"/>
                        <a:t>$2,430,202</a:t>
                      </a:r>
                      <a:endParaRPr lang="en-US" dirty="0"/>
                    </a:p>
                  </a:txBody>
                  <a:tcPr/>
                </a:tc>
              </a:tr>
              <a:tr h="370840">
                <a:tc>
                  <a:txBody>
                    <a:bodyPr/>
                    <a:lstStyle/>
                    <a:p>
                      <a:pPr algn="l"/>
                      <a:r>
                        <a:rPr lang="en-US" sz="1600" baseline="0" dirty="0" smtClean="0"/>
                        <a:t>Unreserved FB Increase from                                                      13-14 to 14-15</a:t>
                      </a:r>
                      <a:endParaRPr lang="en-US" sz="1600" dirty="0"/>
                    </a:p>
                  </a:txBody>
                  <a:tcPr/>
                </a:tc>
                <a:tc>
                  <a:txBody>
                    <a:bodyPr/>
                    <a:lstStyle/>
                    <a:p>
                      <a:pPr algn="ctr"/>
                      <a:r>
                        <a:rPr lang="en-US" dirty="0" smtClean="0"/>
                        <a:t>$   103,923</a:t>
                      </a:r>
                      <a:endParaRPr lang="en-US" dirty="0"/>
                    </a:p>
                  </a:txBody>
                  <a:tcPr/>
                </a:tc>
                <a:tc>
                  <a:txBody>
                    <a:bodyPr/>
                    <a:lstStyle/>
                    <a:p>
                      <a:pPr algn="ctr"/>
                      <a:r>
                        <a:rPr lang="en-US" dirty="0" smtClean="0"/>
                        <a:t>$   947,102</a:t>
                      </a:r>
                      <a:endParaRPr lang="en-US" dirty="0"/>
                    </a:p>
                  </a:txBody>
                  <a:tcPr/>
                </a:tc>
              </a:tr>
              <a:tr h="370840">
                <a:tc>
                  <a:txBody>
                    <a:bodyPr/>
                    <a:lstStyle/>
                    <a:p>
                      <a:endParaRPr lang="en-US" sz="1600" dirty="0"/>
                    </a:p>
                  </a:txBody>
                  <a:tcPr/>
                </a:tc>
                <a:tc>
                  <a:txBody>
                    <a:bodyPr/>
                    <a:lstStyle/>
                    <a:p>
                      <a:endParaRPr lang="en-US" dirty="0"/>
                    </a:p>
                  </a:txBody>
                  <a:tcPr/>
                </a:tc>
                <a:tc>
                  <a:txBody>
                    <a:bodyPr/>
                    <a:lstStyle/>
                    <a:p>
                      <a:endParaRPr lang="en-US" dirty="0"/>
                    </a:p>
                  </a:txBody>
                  <a:tcPr/>
                </a:tc>
              </a:tr>
              <a:tr h="370840">
                <a:tc>
                  <a:txBody>
                    <a:bodyPr/>
                    <a:lstStyle/>
                    <a:p>
                      <a:r>
                        <a:rPr lang="en-US" sz="1600" baseline="0" dirty="0" smtClean="0"/>
                        <a:t> BUDGETED ENROLLMENT</a:t>
                      </a:r>
                      <a:endParaRPr lang="en-US" sz="1600" dirty="0"/>
                    </a:p>
                  </a:txBody>
                  <a:tcPr/>
                </a:tc>
                <a:tc>
                  <a:txBody>
                    <a:bodyPr/>
                    <a:lstStyle/>
                    <a:p>
                      <a:pPr algn="ctr"/>
                      <a:r>
                        <a:rPr lang="en-US" dirty="0" smtClean="0"/>
                        <a:t>2,127</a:t>
                      </a:r>
                      <a:endParaRPr lang="en-US" dirty="0"/>
                    </a:p>
                  </a:txBody>
                  <a:tcPr/>
                </a:tc>
                <a:tc>
                  <a:txBody>
                    <a:bodyPr/>
                    <a:lstStyle/>
                    <a:p>
                      <a:pPr algn="ctr"/>
                      <a:r>
                        <a:rPr lang="en-US" dirty="0" smtClean="0"/>
                        <a:t>2,119</a:t>
                      </a:r>
                      <a:endParaRPr lang="en-US" dirty="0"/>
                    </a:p>
                  </a:txBody>
                  <a:tcPr/>
                </a:tc>
              </a:tr>
              <a:tr h="370840">
                <a:tc>
                  <a:txBody>
                    <a:bodyPr/>
                    <a:lstStyle/>
                    <a:p>
                      <a:r>
                        <a:rPr lang="en-US" sz="1600" dirty="0" smtClean="0"/>
                        <a:t>ACTUAL ENROLLMENT</a:t>
                      </a:r>
                      <a:endParaRPr lang="en-US" sz="1600" dirty="0"/>
                    </a:p>
                  </a:txBody>
                  <a:tcPr/>
                </a:tc>
                <a:tc>
                  <a:txBody>
                    <a:bodyPr/>
                    <a:lstStyle/>
                    <a:p>
                      <a:pPr algn="ctr"/>
                      <a:r>
                        <a:rPr lang="en-US" dirty="0" smtClean="0"/>
                        <a:t>2,151.93</a:t>
                      </a:r>
                      <a:endParaRPr lang="en-US" dirty="0"/>
                    </a:p>
                  </a:txBody>
                  <a:tcPr/>
                </a:tc>
                <a:tc>
                  <a:txBody>
                    <a:bodyPr/>
                    <a:lstStyle/>
                    <a:p>
                      <a:pPr algn="ctr"/>
                      <a:r>
                        <a:rPr lang="en-US" dirty="0" smtClean="0"/>
                        <a:t>2,182.83</a:t>
                      </a:r>
                      <a:endParaRPr lang="en-US" dirty="0"/>
                    </a:p>
                  </a:txBody>
                  <a:tcPr/>
                </a:tc>
              </a:tr>
            </a:tbl>
          </a:graphicData>
        </a:graphic>
      </p:graphicFrame>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12648" y="228600"/>
            <a:ext cx="8153400" cy="533400"/>
          </a:xfrm>
        </p:spPr>
        <p:txBody>
          <a:bodyPr>
            <a:normAutofit/>
          </a:bodyPr>
          <a:lstStyle/>
          <a:p>
            <a:r>
              <a:rPr lang="en-US" sz="2800" dirty="0" smtClean="0"/>
              <a:t>Unbudgeted Items Directly Affecting Total Fund Balance</a:t>
            </a:r>
            <a:endParaRPr lang="en-US" sz="2800" dirty="0"/>
          </a:p>
        </p:txBody>
      </p:sp>
      <p:graphicFrame>
        <p:nvGraphicFramePr>
          <p:cNvPr id="5" name="Content Placeholder 4"/>
          <p:cNvGraphicFramePr>
            <a:graphicFrameLocks noGrp="1"/>
          </p:cNvGraphicFramePr>
          <p:nvPr>
            <p:ph sz="quarter" idx="1"/>
            <p:extLst>
              <p:ext uri="{D42A27DB-BD31-4B8C-83A1-F6EECF244321}">
                <p14:modId xmlns:p14="http://schemas.microsoft.com/office/powerpoint/2010/main" val="578974047"/>
              </p:ext>
            </p:extLst>
          </p:nvPr>
        </p:nvGraphicFramePr>
        <p:xfrm>
          <a:off x="457200" y="1676401"/>
          <a:ext cx="8077200" cy="5029207"/>
        </p:xfrm>
        <a:graphic>
          <a:graphicData uri="http://schemas.openxmlformats.org/drawingml/2006/table">
            <a:tbl>
              <a:tblPr firstRow="1" bandRow="1">
                <a:tableStyleId>{5C22544A-7EE6-4342-B048-85BDC9FD1C3A}</a:tableStyleId>
              </a:tblPr>
              <a:tblGrid>
                <a:gridCol w="5758003"/>
                <a:gridCol w="2319197"/>
              </a:tblGrid>
              <a:tr h="343320">
                <a:tc>
                  <a:txBody>
                    <a:bodyPr/>
                    <a:lstStyle/>
                    <a:p>
                      <a:r>
                        <a:rPr lang="en-US" sz="1200" dirty="0" smtClean="0"/>
                        <a:t>Item/Description</a:t>
                      </a:r>
                      <a:endParaRPr lang="en-US" sz="1200" dirty="0"/>
                    </a:p>
                  </a:txBody>
                  <a:tcPr/>
                </a:tc>
                <a:tc>
                  <a:txBody>
                    <a:bodyPr/>
                    <a:lstStyle/>
                    <a:p>
                      <a:endParaRPr lang="en-US" sz="1200" dirty="0"/>
                    </a:p>
                  </a:txBody>
                  <a:tcPr/>
                </a:tc>
              </a:tr>
              <a:tr h="286100">
                <a:tc>
                  <a:txBody>
                    <a:bodyPr/>
                    <a:lstStyle/>
                    <a:p>
                      <a:r>
                        <a:rPr lang="en-US" sz="1200" b="0" dirty="0" smtClean="0"/>
                        <a:t>Administrator</a:t>
                      </a:r>
                      <a:r>
                        <a:rPr lang="en-US" sz="1200" b="0" baseline="0" dirty="0" smtClean="0"/>
                        <a:t> Salaries/Benefits</a:t>
                      </a:r>
                      <a:r>
                        <a:rPr lang="en-US" sz="1200" b="0" dirty="0" smtClean="0"/>
                        <a:t> </a:t>
                      </a:r>
                      <a:r>
                        <a:rPr lang="en-US" sz="1200" b="0" baseline="0" dirty="0" smtClean="0"/>
                        <a:t>Greater Than Budget</a:t>
                      </a:r>
                      <a:endParaRPr lang="en-US" sz="1200" b="0" dirty="0"/>
                    </a:p>
                  </a:txBody>
                  <a:tcPr/>
                </a:tc>
                <a:tc>
                  <a:txBody>
                    <a:bodyPr/>
                    <a:lstStyle/>
                    <a:p>
                      <a:pPr algn="ctr"/>
                      <a:r>
                        <a:rPr lang="en-US" sz="1200" dirty="0" smtClean="0"/>
                        <a:t>($156,000)</a:t>
                      </a:r>
                      <a:endParaRPr lang="en-US" sz="1200" dirty="0"/>
                    </a:p>
                  </a:txBody>
                  <a:tcPr/>
                </a:tc>
              </a:tr>
              <a:tr h="286100">
                <a:tc>
                  <a:txBody>
                    <a:bodyPr/>
                    <a:lstStyle/>
                    <a:p>
                      <a:r>
                        <a:rPr lang="en-US" sz="1200" b="0" dirty="0" smtClean="0"/>
                        <a:t>Unbudgeted Staff</a:t>
                      </a:r>
                      <a:r>
                        <a:rPr lang="en-US" sz="1200" b="0" baseline="0" dirty="0" smtClean="0"/>
                        <a:t> Costs for Reconfiguration/Moving</a:t>
                      </a:r>
                      <a:endParaRPr lang="en-US" sz="1200" b="0" dirty="0"/>
                    </a:p>
                  </a:txBody>
                  <a:tcPr/>
                </a:tc>
                <a:tc>
                  <a:txBody>
                    <a:bodyPr/>
                    <a:lstStyle/>
                    <a:p>
                      <a:pPr algn="ctr"/>
                      <a:r>
                        <a:rPr lang="en-US" sz="1200" dirty="0" smtClean="0"/>
                        <a:t>($145,000)</a:t>
                      </a:r>
                      <a:endParaRPr lang="en-US" sz="1200" dirty="0"/>
                    </a:p>
                  </a:txBody>
                  <a:tcPr/>
                </a:tc>
              </a:tr>
              <a:tr h="365777">
                <a:tc>
                  <a:txBody>
                    <a:bodyPr/>
                    <a:lstStyle/>
                    <a:p>
                      <a:r>
                        <a:rPr lang="en-US" sz="1200" b="0" dirty="0" smtClean="0"/>
                        <a:t>Unbudgeted</a:t>
                      </a:r>
                      <a:r>
                        <a:rPr lang="en-US" sz="1200" b="0" baseline="0" dirty="0" smtClean="0"/>
                        <a:t> Attorney/Audit/Election Fees</a:t>
                      </a:r>
                      <a:endParaRPr lang="en-US" sz="1200" b="0" dirty="0"/>
                    </a:p>
                  </a:txBody>
                  <a:tcPr/>
                </a:tc>
                <a:tc>
                  <a:txBody>
                    <a:bodyPr/>
                    <a:lstStyle/>
                    <a:p>
                      <a:pPr algn="ctr"/>
                      <a:r>
                        <a:rPr lang="en-US" sz="1200" dirty="0" smtClean="0"/>
                        <a:t>($313,000)</a:t>
                      </a:r>
                      <a:endParaRPr lang="en-US" sz="1200" dirty="0"/>
                    </a:p>
                  </a:txBody>
                  <a:tcPr/>
                </a:tc>
              </a:tr>
              <a:tr h="286100">
                <a:tc>
                  <a:txBody>
                    <a:bodyPr/>
                    <a:lstStyle/>
                    <a:p>
                      <a:r>
                        <a:rPr lang="en-US" sz="1200" b="0" dirty="0" smtClean="0"/>
                        <a:t>Unbudgeted Special Ed Out of District Expenditures</a:t>
                      </a:r>
                      <a:endParaRPr lang="en-US" sz="1200" b="0" dirty="0"/>
                    </a:p>
                  </a:txBody>
                  <a:tcPr/>
                </a:tc>
                <a:tc>
                  <a:txBody>
                    <a:bodyPr/>
                    <a:lstStyle/>
                    <a:p>
                      <a:pPr algn="ctr"/>
                      <a:r>
                        <a:rPr lang="en-US" sz="1200" dirty="0" smtClean="0"/>
                        <a:t>($  41,000)</a:t>
                      </a:r>
                      <a:endParaRPr lang="en-US" sz="1200" dirty="0"/>
                    </a:p>
                  </a:txBody>
                  <a:tcPr/>
                </a:tc>
              </a:tr>
              <a:tr h="286100">
                <a:tc>
                  <a:txBody>
                    <a:bodyPr/>
                    <a:lstStyle/>
                    <a:p>
                      <a:r>
                        <a:rPr lang="en-US" sz="1200" b="0" dirty="0" smtClean="0"/>
                        <a:t>Unbudgeted</a:t>
                      </a:r>
                      <a:r>
                        <a:rPr lang="en-US" sz="1200" b="0" baseline="0" dirty="0" smtClean="0"/>
                        <a:t> Maintenance Supplies</a:t>
                      </a:r>
                      <a:endParaRPr lang="en-US" sz="1200" b="0" dirty="0"/>
                    </a:p>
                  </a:txBody>
                  <a:tcPr/>
                </a:tc>
                <a:tc>
                  <a:txBody>
                    <a:bodyPr/>
                    <a:lstStyle/>
                    <a:p>
                      <a:pPr algn="ctr"/>
                      <a:r>
                        <a:rPr lang="en-US" sz="1200" dirty="0" smtClean="0"/>
                        <a:t>($  68,000)</a:t>
                      </a:r>
                      <a:endParaRPr lang="en-US" sz="1200" dirty="0"/>
                    </a:p>
                  </a:txBody>
                  <a:tcPr/>
                </a:tc>
              </a:tr>
              <a:tr h="286100">
                <a:tc>
                  <a:txBody>
                    <a:bodyPr/>
                    <a:lstStyle/>
                    <a:p>
                      <a:r>
                        <a:rPr lang="en-US" sz="1200" b="0" dirty="0" smtClean="0"/>
                        <a:t>Additional Transfer to CPF for KWRL Paradise</a:t>
                      </a:r>
                      <a:r>
                        <a:rPr lang="en-US" sz="1200" b="0" baseline="0" dirty="0" smtClean="0"/>
                        <a:t> Point Site</a:t>
                      </a:r>
                      <a:endParaRPr lang="en-US" sz="1200" b="0" dirty="0"/>
                    </a:p>
                  </a:txBody>
                  <a:tcPr/>
                </a:tc>
                <a:tc>
                  <a:txBody>
                    <a:bodyPr/>
                    <a:lstStyle/>
                    <a:p>
                      <a:pPr algn="ctr"/>
                      <a:r>
                        <a:rPr lang="en-US" sz="1200" dirty="0" smtClean="0"/>
                        <a:t>($256,000)</a:t>
                      </a:r>
                      <a:endParaRPr lang="en-US" sz="1200" dirty="0"/>
                    </a:p>
                  </a:txBody>
                  <a:tcPr/>
                </a:tc>
              </a:tr>
              <a:tr h="286100">
                <a:tc>
                  <a:txBody>
                    <a:bodyPr/>
                    <a:lstStyle/>
                    <a:p>
                      <a:r>
                        <a:rPr lang="en-US" sz="1200" b="0" dirty="0" smtClean="0"/>
                        <a:t>Unbudgeted</a:t>
                      </a:r>
                      <a:r>
                        <a:rPr lang="en-US" sz="1200" b="0" baseline="0" dirty="0" smtClean="0"/>
                        <a:t> Maintenance (Painting/Carpet/Floors)</a:t>
                      </a:r>
                      <a:endParaRPr lang="en-US" sz="1200" b="0" dirty="0"/>
                    </a:p>
                  </a:txBody>
                  <a:tcPr/>
                </a:tc>
                <a:tc>
                  <a:txBody>
                    <a:bodyPr/>
                    <a:lstStyle/>
                    <a:p>
                      <a:pPr algn="ctr"/>
                      <a:r>
                        <a:rPr lang="en-US" sz="1200" dirty="0" smtClean="0"/>
                        <a:t>($130,000)</a:t>
                      </a:r>
                      <a:endParaRPr lang="en-US" sz="1200" dirty="0"/>
                    </a:p>
                  </a:txBody>
                  <a:tcPr/>
                </a:tc>
              </a:tr>
              <a:tr h="286100">
                <a:tc>
                  <a:txBody>
                    <a:bodyPr/>
                    <a:lstStyle/>
                    <a:p>
                      <a:pPr algn="l"/>
                      <a:r>
                        <a:rPr lang="en-US" sz="1200" dirty="0" smtClean="0"/>
                        <a:t>Unbudgeted Van Purchase (to replace total</a:t>
                      </a:r>
                      <a:r>
                        <a:rPr lang="en-US" sz="1200" baseline="0" dirty="0" smtClean="0"/>
                        <a:t> in accident)</a:t>
                      </a:r>
                      <a:endParaRPr lang="en-US" sz="1200"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  42,000)</a:t>
                      </a:r>
                    </a:p>
                  </a:txBody>
                  <a:tcPr/>
                </a:tc>
              </a:tr>
              <a:tr h="286100">
                <a:tc>
                  <a:txBody>
                    <a:bodyPr/>
                    <a:lstStyle/>
                    <a:p>
                      <a:pPr algn="l"/>
                      <a:r>
                        <a:rPr lang="en-US" sz="1200" baseline="0" dirty="0" smtClean="0"/>
                        <a:t>Sick Leave Buy-Back/Retirements Less than Budgeted</a:t>
                      </a:r>
                      <a:endParaRPr lang="en-US" sz="1200"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  85,000</a:t>
                      </a:r>
                    </a:p>
                  </a:txBody>
                  <a:tcPr/>
                </a:tc>
              </a:tr>
              <a:tr h="286100">
                <a:tc>
                  <a:txBody>
                    <a:bodyPr/>
                    <a:lstStyle/>
                    <a:p>
                      <a:r>
                        <a:rPr lang="en-US" sz="1200" dirty="0" smtClean="0"/>
                        <a:t>Benefits</a:t>
                      </a:r>
                      <a:r>
                        <a:rPr lang="en-US" sz="1200" baseline="0" dirty="0" smtClean="0"/>
                        <a:t> Budgeted for Capacity</a:t>
                      </a:r>
                      <a:endParaRPr lang="en-US" sz="1200"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$267,500</a:t>
                      </a:r>
                    </a:p>
                  </a:txBody>
                  <a:tcPr/>
                </a:tc>
              </a:tr>
              <a:tr h="286100">
                <a:tc>
                  <a:txBody>
                    <a:bodyPr/>
                    <a:lstStyle/>
                    <a:p>
                      <a:r>
                        <a:rPr lang="en-US" sz="1200" dirty="0" smtClean="0"/>
                        <a:t>Taxes/Local</a:t>
                      </a:r>
                      <a:r>
                        <a:rPr lang="en-US" sz="1200" baseline="0" dirty="0" smtClean="0"/>
                        <a:t> Effort Assistance </a:t>
                      </a:r>
                      <a:r>
                        <a:rPr lang="en-US" sz="1200" dirty="0" smtClean="0"/>
                        <a:t>Greater than</a:t>
                      </a:r>
                      <a:r>
                        <a:rPr lang="en-US" sz="1200" baseline="0" dirty="0" smtClean="0"/>
                        <a:t> Budgeted</a:t>
                      </a:r>
                      <a:endParaRPr lang="en-US" sz="1200"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$299,000</a:t>
                      </a:r>
                    </a:p>
                  </a:txBody>
                  <a:tcPr/>
                </a:tc>
              </a:tr>
              <a:tr h="286100">
                <a:tc>
                  <a:txBody>
                    <a:bodyPr/>
                    <a:lstStyle/>
                    <a:p>
                      <a:r>
                        <a:rPr lang="en-US" sz="1200" dirty="0" smtClean="0"/>
                        <a:t>Transportation</a:t>
                      </a:r>
                      <a:r>
                        <a:rPr lang="en-US" sz="1200" baseline="0" dirty="0" smtClean="0"/>
                        <a:t> Unfunded Less than Budgeted</a:t>
                      </a:r>
                      <a:endParaRPr lang="en-US" sz="1200"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$280,500</a:t>
                      </a:r>
                    </a:p>
                  </a:txBody>
                  <a:tcPr/>
                </a:tc>
              </a:tr>
              <a:tr h="286100">
                <a:tc>
                  <a:txBody>
                    <a:bodyPr/>
                    <a:lstStyle/>
                    <a:p>
                      <a:r>
                        <a:rPr lang="en-US" sz="1200" dirty="0" err="1" smtClean="0"/>
                        <a:t>Pcard</a:t>
                      </a:r>
                      <a:r>
                        <a:rPr lang="en-US" sz="1200" dirty="0" smtClean="0"/>
                        <a:t> Rebate Greater than Budgeted</a:t>
                      </a:r>
                      <a:endParaRPr lang="en-US" sz="1200"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  15,000</a:t>
                      </a:r>
                    </a:p>
                  </a:txBody>
                  <a:tcPr/>
                </a:tc>
              </a:tr>
              <a:tr h="286100">
                <a:tc>
                  <a:txBody>
                    <a:bodyPr/>
                    <a:lstStyle/>
                    <a:p>
                      <a:r>
                        <a:rPr lang="en-US" sz="1200" dirty="0" smtClean="0"/>
                        <a:t>25 Students Over Budget</a:t>
                      </a:r>
                      <a:endParaRPr lang="en-US" sz="1200"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$150,000</a:t>
                      </a:r>
                    </a:p>
                  </a:txBody>
                  <a:tcPr/>
                </a:tc>
              </a:tr>
              <a:tr h="286100">
                <a:tc>
                  <a:txBody>
                    <a:bodyPr/>
                    <a:lstStyle/>
                    <a:p>
                      <a:r>
                        <a:rPr lang="en-US" sz="1200" dirty="0" smtClean="0"/>
                        <a:t>17 Special Ed Students Over Budget/Safety</a:t>
                      </a:r>
                      <a:r>
                        <a:rPr lang="en-US" sz="1200" baseline="0" dirty="0" smtClean="0"/>
                        <a:t> Net Greater than Budgeted</a:t>
                      </a:r>
                      <a:endParaRPr lang="en-US" sz="1200"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$110,000</a:t>
                      </a:r>
                    </a:p>
                  </a:txBody>
                  <a:tcPr/>
                </a:tc>
              </a:tr>
              <a:tr h="314710">
                <a:tc>
                  <a:txBody>
                    <a:bodyPr/>
                    <a:lstStyle/>
                    <a:p>
                      <a:r>
                        <a:rPr lang="en-US" sz="1200" dirty="0" smtClean="0"/>
                        <a:t>      Total</a:t>
                      </a:r>
                      <a:r>
                        <a:rPr lang="en-US" sz="1200" baseline="0" dirty="0" smtClean="0"/>
                        <a:t> </a:t>
                      </a:r>
                      <a:endParaRPr lang="en-US" sz="1200"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   56,000</a:t>
                      </a:r>
                    </a:p>
                  </a:txBody>
                  <a:tcPr/>
                </a:tc>
              </a:tr>
            </a:tbl>
          </a:graphicData>
        </a:graphic>
      </p:graphicFrame>
    </p:spTree>
    <p:extLst>
      <p:ext uri="{BB962C8B-B14F-4D97-AF65-F5344CB8AC3E}">
        <p14:creationId xmlns:p14="http://schemas.microsoft.com/office/powerpoint/2010/main" val="426640868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Levy Dollars</a:t>
            </a:r>
            <a:endParaRPr lang="en-US" dirty="0"/>
          </a:p>
        </p:txBody>
      </p:sp>
      <p:sp>
        <p:nvSpPr>
          <p:cNvPr id="5" name="TextBox 1"/>
          <p:cNvSpPr txBox="1"/>
          <p:nvPr/>
        </p:nvSpPr>
        <p:spPr>
          <a:xfrm>
            <a:off x="5181600" y="5715000"/>
            <a:ext cx="3657600" cy="990600"/>
          </a:xfrm>
          <a:prstGeom prst="rect">
            <a:avLst/>
          </a:prstGeom>
        </p:spPr>
        <p:txBody>
          <a:bodyPr wrap="square" rtlCol="0"/>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endParaRPr lang="en-US" sz="1400" b="1" dirty="0"/>
          </a:p>
        </p:txBody>
      </p:sp>
      <p:graphicFrame>
        <p:nvGraphicFramePr>
          <p:cNvPr id="6" name="Content Placeholder 5"/>
          <p:cNvGraphicFramePr>
            <a:graphicFrameLocks noGrp="1"/>
          </p:cNvGraphicFramePr>
          <p:nvPr>
            <p:ph sz="quarter" idx="1"/>
            <p:extLst>
              <p:ext uri="{D42A27DB-BD31-4B8C-83A1-F6EECF244321}">
                <p14:modId xmlns:p14="http://schemas.microsoft.com/office/powerpoint/2010/main" val="3285462705"/>
              </p:ext>
            </p:extLst>
          </p:nvPr>
        </p:nvGraphicFramePr>
        <p:xfrm>
          <a:off x="533400" y="1905000"/>
          <a:ext cx="6934200" cy="4343400"/>
        </p:xfrm>
        <a:graphic>
          <a:graphicData uri="http://schemas.openxmlformats.org/drawingml/2006/table">
            <a:tbl>
              <a:tblPr firstRow="1" bandRow="1">
                <a:tableStyleId>{5C22544A-7EE6-4342-B048-85BDC9FD1C3A}</a:tableStyleId>
              </a:tblPr>
              <a:tblGrid>
                <a:gridCol w="3733800"/>
                <a:gridCol w="1676400"/>
                <a:gridCol w="1524000"/>
              </a:tblGrid>
              <a:tr h="552450">
                <a:tc>
                  <a:txBody>
                    <a:bodyPr/>
                    <a:lstStyle/>
                    <a:p>
                      <a:r>
                        <a:rPr lang="en-US" baseline="0" dirty="0" smtClean="0">
                          <a:solidFill>
                            <a:schemeClr val="bg1"/>
                          </a:solidFill>
                        </a:rPr>
                        <a:t>Expenditure Type</a:t>
                      </a:r>
                      <a:endParaRPr lang="en-US" baseline="0" dirty="0">
                        <a:solidFill>
                          <a:schemeClr val="bg1"/>
                        </a:solidFill>
                      </a:endParaRPr>
                    </a:p>
                  </a:txBody>
                  <a:tcPr/>
                </a:tc>
                <a:tc>
                  <a:txBody>
                    <a:bodyPr/>
                    <a:lstStyle/>
                    <a:p>
                      <a:r>
                        <a:rPr lang="en-US" dirty="0" smtClean="0">
                          <a:solidFill>
                            <a:schemeClr val="bg1"/>
                          </a:solidFill>
                        </a:rPr>
                        <a:t>Levy Dollars</a:t>
                      </a:r>
                    </a:p>
                    <a:p>
                      <a:r>
                        <a:rPr lang="en-US" dirty="0" smtClean="0">
                          <a:solidFill>
                            <a:schemeClr val="bg1"/>
                          </a:solidFill>
                        </a:rPr>
                        <a:t>2014-2015</a:t>
                      </a:r>
                      <a:endParaRPr lang="en-US" dirty="0">
                        <a:solidFill>
                          <a:schemeClr val="bg1"/>
                        </a:solidFill>
                      </a:endParaRPr>
                    </a:p>
                  </a:txBody>
                  <a:tcPr/>
                </a:tc>
                <a:tc>
                  <a:txBody>
                    <a:bodyPr/>
                    <a:lstStyle/>
                    <a:p>
                      <a:r>
                        <a:rPr lang="en-US" dirty="0" smtClean="0">
                          <a:solidFill>
                            <a:schemeClr val="bg1"/>
                          </a:solidFill>
                        </a:rPr>
                        <a:t>Levy Dollars</a:t>
                      </a:r>
                    </a:p>
                    <a:p>
                      <a:r>
                        <a:rPr lang="en-US" dirty="0" smtClean="0">
                          <a:solidFill>
                            <a:schemeClr val="bg1"/>
                          </a:solidFill>
                        </a:rPr>
                        <a:t>2013-2014</a:t>
                      </a:r>
                      <a:endParaRPr lang="en-US" dirty="0">
                        <a:solidFill>
                          <a:schemeClr val="bg1"/>
                        </a:solidFill>
                      </a:endParaRPr>
                    </a:p>
                  </a:txBody>
                  <a:tcPr/>
                </a:tc>
              </a:tr>
              <a:tr h="350520">
                <a:tc>
                  <a:txBody>
                    <a:bodyPr/>
                    <a:lstStyle/>
                    <a:p>
                      <a:r>
                        <a:rPr lang="en-US" sz="1400" dirty="0" smtClean="0"/>
                        <a:t>Certificated</a:t>
                      </a:r>
                      <a:r>
                        <a:rPr lang="en-US" sz="1400" baseline="0" dirty="0" smtClean="0"/>
                        <a:t> Salaries</a:t>
                      </a:r>
                    </a:p>
                  </a:txBody>
                  <a:tcPr/>
                </a:tc>
                <a:tc>
                  <a:txBody>
                    <a:bodyPr/>
                    <a:lstStyle/>
                    <a:p>
                      <a:pPr algn="ctr" fontAlgn="b"/>
                      <a:r>
                        <a:rPr lang="en-US" sz="1400" b="0" i="0" u="none" strike="noStrike" baseline="0" dirty="0" smtClean="0">
                          <a:effectLst/>
                          <a:latin typeface="+mj-lt"/>
                        </a:rPr>
                        <a:t>$  675,150</a:t>
                      </a:r>
                      <a:endParaRPr lang="en-US" sz="1400" b="0" i="0" u="none" strike="noStrike" baseline="0" dirty="0">
                        <a:effectLst/>
                        <a:latin typeface="+mj-lt"/>
                      </a:endParaRPr>
                    </a:p>
                  </a:txBody>
                  <a:tcPr marL="9525" marR="9525" marT="9525" marB="0" anchor="b"/>
                </a:tc>
                <a:tc>
                  <a:txBody>
                    <a:bodyPr/>
                    <a:lstStyle/>
                    <a:p>
                      <a:pPr algn="ctr" fontAlgn="b"/>
                      <a:r>
                        <a:rPr lang="en-US" sz="1400" b="0" i="0" u="none" strike="noStrike" baseline="0" dirty="0" smtClean="0">
                          <a:effectLst/>
                          <a:latin typeface="+mj-lt"/>
                        </a:rPr>
                        <a:t>$  532,400</a:t>
                      </a:r>
                      <a:endParaRPr lang="en-US" sz="1400" b="0" i="0" u="none" strike="noStrike" baseline="0" dirty="0">
                        <a:effectLst/>
                        <a:latin typeface="+mj-lt"/>
                      </a:endParaRPr>
                    </a:p>
                  </a:txBody>
                  <a:tcPr marL="9525" marR="9525" marT="9525" marB="0" anchor="b"/>
                </a:tc>
              </a:tr>
              <a:tr h="304800">
                <a:tc>
                  <a:txBody>
                    <a:bodyPr/>
                    <a:lstStyle/>
                    <a:p>
                      <a:r>
                        <a:rPr lang="en-US" sz="1400" dirty="0" smtClean="0"/>
                        <a:t>Classified Salaries</a:t>
                      </a:r>
                      <a:endParaRPr lang="en-US" sz="1400" dirty="0"/>
                    </a:p>
                  </a:txBody>
                  <a:tcPr/>
                </a:tc>
                <a:tc>
                  <a:txBody>
                    <a:bodyPr/>
                    <a:lstStyle/>
                    <a:p>
                      <a:pPr algn="ctr" fontAlgn="b"/>
                      <a:r>
                        <a:rPr lang="en-US" sz="1400" b="0" i="0" u="none" strike="noStrike" baseline="0" dirty="0" smtClean="0">
                          <a:effectLst/>
                          <a:latin typeface="+mj-lt"/>
                        </a:rPr>
                        <a:t>$  930,450</a:t>
                      </a:r>
                      <a:endParaRPr lang="en-US" sz="1400" b="0" i="0" u="none" strike="noStrike" baseline="0" dirty="0">
                        <a:effectLst/>
                        <a:latin typeface="+mj-lt"/>
                      </a:endParaRPr>
                    </a:p>
                  </a:txBody>
                  <a:tcPr marL="9525" marR="9525" marT="9525" marB="0" anchor="b"/>
                </a:tc>
                <a:tc>
                  <a:txBody>
                    <a:bodyPr/>
                    <a:lstStyle/>
                    <a:p>
                      <a:pPr algn="ctr" fontAlgn="b"/>
                      <a:r>
                        <a:rPr lang="en-US" sz="1400" b="0" i="0" u="none" strike="noStrike" baseline="0" dirty="0" smtClean="0">
                          <a:effectLst/>
                          <a:latin typeface="+mj-lt"/>
                        </a:rPr>
                        <a:t>$  619,700</a:t>
                      </a:r>
                      <a:endParaRPr lang="en-US" sz="1400" b="0" i="0" u="none" strike="noStrike" baseline="0" dirty="0">
                        <a:effectLst/>
                        <a:latin typeface="+mj-lt"/>
                      </a:endParaRPr>
                    </a:p>
                  </a:txBody>
                  <a:tcPr marL="9525" marR="9525" marT="9525" marB="0" anchor="b"/>
                </a:tc>
              </a:tr>
              <a:tr h="304800">
                <a:tc>
                  <a:txBody>
                    <a:bodyPr/>
                    <a:lstStyle/>
                    <a:p>
                      <a:r>
                        <a:rPr lang="en-US" sz="1400" dirty="0" smtClean="0"/>
                        <a:t>Administrator</a:t>
                      </a:r>
                      <a:r>
                        <a:rPr lang="en-US" sz="1400" baseline="0" dirty="0" smtClean="0"/>
                        <a:t> Salaries</a:t>
                      </a:r>
                      <a:endParaRPr lang="en-US" sz="1400" dirty="0"/>
                    </a:p>
                  </a:txBody>
                  <a:tcPr/>
                </a:tc>
                <a:tc>
                  <a:txBody>
                    <a:bodyPr/>
                    <a:lstStyle/>
                    <a:p>
                      <a:pPr algn="ctr" fontAlgn="b"/>
                      <a:r>
                        <a:rPr lang="en-US" sz="1400" b="0" i="0" u="none" strike="noStrike" baseline="0" dirty="0" smtClean="0">
                          <a:effectLst/>
                          <a:latin typeface="+mj-lt"/>
                        </a:rPr>
                        <a:t>$  353,450</a:t>
                      </a:r>
                      <a:endParaRPr lang="en-US" sz="1400" b="0" i="0" u="none" strike="noStrike" baseline="0" dirty="0">
                        <a:effectLst/>
                        <a:latin typeface="+mj-lt"/>
                      </a:endParaRPr>
                    </a:p>
                  </a:txBody>
                  <a:tcPr marL="9525" marR="9525" marT="9525" marB="0" anchor="b"/>
                </a:tc>
                <a:tc>
                  <a:txBody>
                    <a:bodyPr/>
                    <a:lstStyle/>
                    <a:p>
                      <a:pPr algn="ctr" fontAlgn="b"/>
                      <a:r>
                        <a:rPr lang="en-US" sz="1400" b="0" i="0" u="none" strike="noStrike" baseline="0" dirty="0" smtClean="0">
                          <a:effectLst/>
                          <a:latin typeface="+mj-lt"/>
                        </a:rPr>
                        <a:t>$  269,880</a:t>
                      </a:r>
                      <a:endParaRPr lang="en-US" sz="1400" b="0" i="0" u="none" strike="noStrike" baseline="0" dirty="0">
                        <a:effectLst/>
                        <a:latin typeface="+mj-lt"/>
                      </a:endParaRPr>
                    </a:p>
                  </a:txBody>
                  <a:tcPr marL="9525" marR="9525" marT="9525" marB="0" anchor="b"/>
                </a:tc>
              </a:tr>
              <a:tr h="304800">
                <a:tc>
                  <a:txBody>
                    <a:bodyPr/>
                    <a:lstStyle/>
                    <a:p>
                      <a:r>
                        <a:rPr lang="en-US" sz="1400" dirty="0" smtClean="0"/>
                        <a:t>Benefits</a:t>
                      </a:r>
                    </a:p>
                  </a:txBody>
                  <a:tcPr/>
                </a:tc>
                <a:tc>
                  <a:txBody>
                    <a:bodyPr/>
                    <a:lstStyle/>
                    <a:p>
                      <a:pPr algn="ctr" fontAlgn="b"/>
                      <a:r>
                        <a:rPr lang="en-US" sz="1400" b="0" i="0" u="none" strike="noStrike" baseline="0" dirty="0" smtClean="0">
                          <a:effectLst/>
                          <a:latin typeface="+mj-lt"/>
                        </a:rPr>
                        <a:t>$  760,500</a:t>
                      </a:r>
                      <a:endParaRPr lang="en-US" sz="1400" b="0" i="0" u="none" strike="noStrike" baseline="0" dirty="0">
                        <a:effectLst/>
                        <a:latin typeface="+mj-lt"/>
                      </a:endParaRPr>
                    </a:p>
                  </a:txBody>
                  <a:tcPr marL="9525" marR="9525" marT="9525" marB="0" anchor="b"/>
                </a:tc>
                <a:tc>
                  <a:txBody>
                    <a:bodyPr/>
                    <a:lstStyle/>
                    <a:p>
                      <a:pPr algn="ctr" fontAlgn="b"/>
                      <a:r>
                        <a:rPr lang="en-US" sz="1400" b="0" i="0" u="none" strike="noStrike" baseline="0" dirty="0" smtClean="0">
                          <a:effectLst/>
                          <a:latin typeface="+mj-lt"/>
                        </a:rPr>
                        <a:t>$  511,125</a:t>
                      </a:r>
                      <a:endParaRPr lang="en-US" sz="1400" b="0" i="0" u="none" strike="noStrike" baseline="0" dirty="0">
                        <a:effectLst/>
                        <a:latin typeface="+mj-lt"/>
                      </a:endParaRPr>
                    </a:p>
                  </a:txBody>
                  <a:tcPr marL="9525" marR="9525" marT="9525" marB="0" anchor="b"/>
                </a:tc>
              </a:tr>
              <a:tr h="304800">
                <a:tc>
                  <a:txBody>
                    <a:bodyPr/>
                    <a:lstStyle/>
                    <a:p>
                      <a:r>
                        <a:rPr lang="en-US" sz="1400" dirty="0" smtClean="0"/>
                        <a:t>Supplies/Services/Travel/Utilities/Insurance</a:t>
                      </a:r>
                      <a:endParaRPr lang="en-US" sz="1400" dirty="0"/>
                    </a:p>
                  </a:txBody>
                  <a:tcPr/>
                </a:tc>
                <a:tc>
                  <a:txBody>
                    <a:bodyPr/>
                    <a:lstStyle/>
                    <a:p>
                      <a:pPr algn="ctr" fontAlgn="b"/>
                      <a:r>
                        <a:rPr lang="en-US" sz="1400" b="0" i="0" u="none" strike="noStrike" baseline="0" dirty="0" smtClean="0">
                          <a:effectLst/>
                          <a:latin typeface="+mj-lt"/>
                        </a:rPr>
                        <a:t>$1,263,310</a:t>
                      </a:r>
                      <a:endParaRPr lang="en-US" sz="1400" b="0" i="0" u="none" strike="noStrike" baseline="0" dirty="0">
                        <a:effectLst/>
                        <a:latin typeface="+mj-lt"/>
                      </a:endParaRPr>
                    </a:p>
                  </a:txBody>
                  <a:tcPr marL="9525" marR="9525" marT="9525" marB="0" anchor="b"/>
                </a:tc>
                <a:tc>
                  <a:txBody>
                    <a:bodyPr/>
                    <a:lstStyle/>
                    <a:p>
                      <a:pPr algn="ctr" fontAlgn="b"/>
                      <a:r>
                        <a:rPr lang="en-US" sz="1400" b="0" i="0" u="none" strike="noStrike" baseline="0" dirty="0" smtClean="0">
                          <a:effectLst/>
                          <a:latin typeface="+mj-lt"/>
                        </a:rPr>
                        <a:t>$  900,170</a:t>
                      </a:r>
                      <a:endParaRPr lang="en-US" sz="1400" b="0" i="0" u="none" strike="noStrike" baseline="0" dirty="0">
                        <a:effectLst/>
                        <a:latin typeface="+mj-lt"/>
                      </a:endParaRPr>
                    </a:p>
                  </a:txBody>
                  <a:tcPr marL="9525" marR="9525" marT="9525" marB="0" anchor="b"/>
                </a:tc>
              </a:tr>
              <a:tr h="304800">
                <a:tc>
                  <a:txBody>
                    <a:bodyPr/>
                    <a:lstStyle/>
                    <a:p>
                      <a:r>
                        <a:rPr lang="en-US" sz="1400" baseline="0" dirty="0" smtClean="0"/>
                        <a:t>Substitutes</a:t>
                      </a:r>
                      <a:endParaRPr lang="en-US" sz="1400" dirty="0"/>
                    </a:p>
                  </a:txBody>
                  <a:tcPr/>
                </a:tc>
                <a:tc>
                  <a:txBody>
                    <a:bodyPr/>
                    <a:lstStyle/>
                    <a:p>
                      <a:pPr algn="ctr"/>
                      <a:r>
                        <a:rPr lang="en-US" sz="1400" dirty="0" smtClean="0">
                          <a:latin typeface="+mj-lt"/>
                        </a:rPr>
                        <a:t>$   </a:t>
                      </a:r>
                      <a:r>
                        <a:rPr lang="en-US" sz="1400" baseline="0" dirty="0" smtClean="0">
                          <a:latin typeface="+mj-lt"/>
                        </a:rPr>
                        <a:t>  </a:t>
                      </a:r>
                      <a:r>
                        <a:rPr lang="en-US" sz="1400" dirty="0" smtClean="0">
                          <a:latin typeface="+mj-lt"/>
                        </a:rPr>
                        <a:t>13,250</a:t>
                      </a:r>
                      <a:endParaRPr lang="en-US" sz="1400" dirty="0">
                        <a:latin typeface="+mj-lt"/>
                      </a:endParaRPr>
                    </a:p>
                  </a:txBody>
                  <a:tcPr/>
                </a:tc>
                <a:tc>
                  <a:txBody>
                    <a:bodyPr/>
                    <a:lstStyle/>
                    <a:p>
                      <a:pPr algn="ctr"/>
                      <a:r>
                        <a:rPr lang="en-US" sz="1400" dirty="0" smtClean="0">
                          <a:latin typeface="+mj-lt"/>
                        </a:rPr>
                        <a:t>$   139,800</a:t>
                      </a:r>
                      <a:endParaRPr lang="en-US" sz="1400" dirty="0">
                        <a:latin typeface="+mj-lt"/>
                      </a:endParaRPr>
                    </a:p>
                  </a:txBody>
                  <a:tcPr/>
                </a:tc>
              </a:tr>
              <a:tr h="304800">
                <a:tc>
                  <a:txBody>
                    <a:bodyPr/>
                    <a:lstStyle/>
                    <a:p>
                      <a:r>
                        <a:rPr lang="en-US" sz="1400" dirty="0" smtClean="0"/>
                        <a:t>Extracurricular</a:t>
                      </a:r>
                      <a:endParaRPr lang="en-US" sz="1400" dirty="0"/>
                    </a:p>
                  </a:txBody>
                  <a:tcPr/>
                </a:tc>
                <a:tc>
                  <a:txBody>
                    <a:bodyPr/>
                    <a:lstStyle/>
                    <a:p>
                      <a:pPr algn="ctr"/>
                      <a:r>
                        <a:rPr lang="en-US" sz="1400" dirty="0" smtClean="0">
                          <a:latin typeface="+mj-lt"/>
                        </a:rPr>
                        <a:t>$   410,900</a:t>
                      </a:r>
                      <a:endParaRPr lang="en-US" sz="1400" dirty="0">
                        <a:latin typeface="+mj-lt"/>
                      </a:endParaRPr>
                    </a:p>
                  </a:txBody>
                  <a:tcPr/>
                </a:tc>
                <a:tc>
                  <a:txBody>
                    <a:bodyPr/>
                    <a:lstStyle/>
                    <a:p>
                      <a:pPr algn="ctr"/>
                      <a:r>
                        <a:rPr lang="en-US" sz="1400" dirty="0" smtClean="0">
                          <a:latin typeface="+mj-lt"/>
                        </a:rPr>
                        <a:t>$   403,015</a:t>
                      </a:r>
                      <a:endParaRPr lang="en-US" sz="1400" dirty="0">
                        <a:latin typeface="+mj-lt"/>
                      </a:endParaRPr>
                    </a:p>
                  </a:txBody>
                  <a:tcPr/>
                </a:tc>
              </a:tr>
              <a:tr h="304800">
                <a:tc>
                  <a:txBody>
                    <a:bodyPr/>
                    <a:lstStyle/>
                    <a:p>
                      <a:r>
                        <a:rPr lang="en-US" sz="1400" dirty="0" smtClean="0"/>
                        <a:t>Special Education</a:t>
                      </a:r>
                      <a:endParaRPr lang="en-US" sz="1400" dirty="0"/>
                    </a:p>
                  </a:txBody>
                  <a:tcPr/>
                </a:tc>
                <a:tc>
                  <a:txBody>
                    <a:bodyPr/>
                    <a:lstStyle/>
                    <a:p>
                      <a:pPr algn="ctr"/>
                      <a:r>
                        <a:rPr lang="en-US" sz="1400" dirty="0" smtClean="0">
                          <a:latin typeface="+mj-lt"/>
                        </a:rPr>
                        <a:t>$   139,855</a:t>
                      </a:r>
                      <a:endParaRPr lang="en-US" sz="1400" dirty="0">
                        <a:latin typeface="+mj-lt"/>
                      </a:endParaRPr>
                    </a:p>
                  </a:txBody>
                  <a:tcPr/>
                </a:tc>
                <a:tc>
                  <a:txBody>
                    <a:bodyPr/>
                    <a:lstStyle/>
                    <a:p>
                      <a:pPr algn="ctr"/>
                      <a:r>
                        <a:rPr lang="en-US" sz="1400" dirty="0" smtClean="0">
                          <a:latin typeface="+mj-lt"/>
                        </a:rPr>
                        <a:t>$     18,000</a:t>
                      </a:r>
                      <a:endParaRPr lang="en-US" sz="1400" dirty="0">
                        <a:latin typeface="+mj-lt"/>
                      </a:endParaRPr>
                    </a:p>
                  </a:txBody>
                  <a:tcPr/>
                </a:tc>
              </a:tr>
              <a:tr h="304800">
                <a:tc>
                  <a:txBody>
                    <a:bodyPr/>
                    <a:lstStyle/>
                    <a:p>
                      <a:r>
                        <a:rPr lang="en-US" sz="1400" smtClean="0"/>
                        <a:t>Food Service Program</a:t>
                      </a:r>
                      <a:endParaRPr lang="en-US" sz="1400" dirty="0"/>
                    </a:p>
                  </a:txBody>
                  <a:tcPr/>
                </a:tc>
                <a:tc>
                  <a:txBody>
                    <a:bodyPr/>
                    <a:lstStyle/>
                    <a:p>
                      <a:pPr algn="ctr"/>
                      <a:r>
                        <a:rPr lang="en-US" sz="1400" dirty="0" smtClean="0">
                          <a:latin typeface="+mj-lt"/>
                        </a:rPr>
                        <a:t>$     40,500</a:t>
                      </a:r>
                      <a:endParaRPr lang="en-US" sz="1400" dirty="0">
                        <a:latin typeface="+mj-lt"/>
                      </a:endParaRPr>
                    </a:p>
                  </a:txBody>
                  <a:tcPr/>
                </a:tc>
                <a:tc>
                  <a:txBody>
                    <a:bodyPr/>
                    <a:lstStyle/>
                    <a:p>
                      <a:pPr algn="ctr"/>
                      <a:r>
                        <a:rPr lang="en-US" sz="1400" dirty="0" smtClean="0">
                          <a:latin typeface="+mj-lt"/>
                        </a:rPr>
                        <a:t>$     16,900</a:t>
                      </a:r>
                      <a:endParaRPr lang="en-US" sz="1400" dirty="0">
                        <a:latin typeface="+mj-lt"/>
                      </a:endParaRPr>
                    </a:p>
                  </a:txBody>
                  <a:tcPr/>
                </a:tc>
              </a:tr>
              <a:tr h="304800">
                <a:tc>
                  <a:txBody>
                    <a:bodyPr/>
                    <a:lstStyle/>
                    <a:p>
                      <a:r>
                        <a:rPr lang="en-US" sz="1400" dirty="0" smtClean="0"/>
                        <a:t>Transportation</a:t>
                      </a:r>
                      <a:endParaRPr lang="en-US" sz="1400" dirty="0"/>
                    </a:p>
                  </a:txBody>
                  <a:tcPr/>
                </a:tc>
                <a:tc>
                  <a:txBody>
                    <a:bodyPr/>
                    <a:lstStyle/>
                    <a:p>
                      <a:pPr algn="ctr"/>
                      <a:r>
                        <a:rPr lang="en-US" sz="1400" dirty="0" smtClean="0">
                          <a:latin typeface="+mj-lt"/>
                        </a:rPr>
                        <a:t>$   213,600</a:t>
                      </a:r>
                      <a:endParaRPr lang="en-US" sz="1400" dirty="0">
                        <a:latin typeface="+mj-lt"/>
                      </a:endParaRPr>
                    </a:p>
                  </a:txBody>
                  <a:tcPr/>
                </a:tc>
                <a:tc>
                  <a:txBody>
                    <a:bodyPr/>
                    <a:lstStyle/>
                    <a:p>
                      <a:pPr algn="ctr"/>
                      <a:r>
                        <a:rPr lang="en-US" sz="1400" dirty="0" smtClean="0">
                          <a:latin typeface="+mj-lt"/>
                        </a:rPr>
                        <a:t>$   213,600</a:t>
                      </a:r>
                      <a:endParaRPr lang="en-US" sz="1400" dirty="0">
                        <a:latin typeface="+mj-lt"/>
                      </a:endParaRPr>
                    </a:p>
                  </a:txBody>
                  <a:tcPr/>
                </a:tc>
              </a:tr>
              <a:tr h="304800">
                <a:tc>
                  <a:txBody>
                    <a:bodyPr/>
                    <a:lstStyle/>
                    <a:p>
                      <a:r>
                        <a:rPr lang="en-US" sz="1400" dirty="0" smtClean="0"/>
                        <a:t>KWRL</a:t>
                      </a:r>
                      <a:r>
                        <a:rPr lang="en-US" sz="1400" baseline="0" dirty="0" smtClean="0"/>
                        <a:t> Site/Remodel</a:t>
                      </a:r>
                      <a:endParaRPr lang="en-US" sz="1400" dirty="0"/>
                    </a:p>
                  </a:txBody>
                  <a:tcPr/>
                </a:tc>
                <a:tc>
                  <a:txBody>
                    <a:bodyPr/>
                    <a:lstStyle/>
                    <a:p>
                      <a:pPr algn="ctr"/>
                      <a:r>
                        <a:rPr lang="en-US" sz="1400" dirty="0" smtClean="0">
                          <a:latin typeface="+mj-lt"/>
                        </a:rPr>
                        <a:t>$   324,300</a:t>
                      </a:r>
                      <a:endParaRPr lang="en-US" sz="1400" dirty="0">
                        <a:latin typeface="+mj-lt"/>
                      </a:endParaRPr>
                    </a:p>
                  </a:txBody>
                  <a:tcPr/>
                </a:tc>
                <a:tc>
                  <a:txBody>
                    <a:bodyPr/>
                    <a:lstStyle/>
                    <a:p>
                      <a:pPr algn="ctr"/>
                      <a:r>
                        <a:rPr lang="en-US" sz="1400" dirty="0" smtClean="0">
                          <a:latin typeface="+mj-lt"/>
                        </a:rPr>
                        <a:t>$   109,300</a:t>
                      </a:r>
                      <a:endParaRPr lang="en-US" sz="1400" dirty="0">
                        <a:latin typeface="+mj-lt"/>
                      </a:endParaRPr>
                    </a:p>
                  </a:txBody>
                  <a:tcPr/>
                </a:tc>
              </a:tr>
              <a:tr h="304800">
                <a:tc>
                  <a:txBody>
                    <a:bodyPr/>
                    <a:lstStyle/>
                    <a:p>
                      <a:r>
                        <a:rPr lang="en-US" sz="1400" dirty="0" smtClean="0"/>
                        <a:t>Hi-C/TPEP/Other</a:t>
                      </a:r>
                      <a:r>
                        <a:rPr lang="en-US" sz="1400" baseline="0" dirty="0" smtClean="0"/>
                        <a:t> State Programs</a:t>
                      </a:r>
                      <a:endParaRPr lang="en-US" sz="1400" dirty="0"/>
                    </a:p>
                  </a:txBody>
                  <a:tcPr/>
                </a:tc>
                <a:tc>
                  <a:txBody>
                    <a:bodyPr/>
                    <a:lstStyle/>
                    <a:p>
                      <a:pPr algn="ctr"/>
                      <a:r>
                        <a:rPr lang="en-US" sz="1400" dirty="0" smtClean="0">
                          <a:latin typeface="+mj-lt"/>
                        </a:rPr>
                        <a:t>$     45,300</a:t>
                      </a:r>
                      <a:endParaRPr lang="en-US" sz="1400" dirty="0">
                        <a:latin typeface="+mj-lt"/>
                      </a:endParaRPr>
                    </a:p>
                  </a:txBody>
                  <a:tcPr/>
                </a:tc>
                <a:tc>
                  <a:txBody>
                    <a:bodyPr/>
                    <a:lstStyle/>
                    <a:p>
                      <a:pPr algn="ctr"/>
                      <a:r>
                        <a:rPr lang="en-US" sz="1400" dirty="0" smtClean="0">
                          <a:latin typeface="+mj-lt"/>
                        </a:rPr>
                        <a:t>$             0</a:t>
                      </a:r>
                      <a:endParaRPr lang="en-US" sz="1400" dirty="0">
                        <a:latin typeface="+mj-lt"/>
                      </a:endParaRPr>
                    </a:p>
                  </a:txBody>
                  <a:tcPr/>
                </a:tc>
              </a:tr>
            </a:tbl>
          </a:graphicData>
        </a:graphic>
      </p:graphicFrame>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General Fund Revenues</a:t>
            </a:r>
            <a:endParaRPr lang="en-US" dirty="0"/>
          </a:p>
        </p:txBody>
      </p:sp>
      <p:graphicFrame>
        <p:nvGraphicFramePr>
          <p:cNvPr id="7" name="Content Placeholder 6"/>
          <p:cNvGraphicFramePr>
            <a:graphicFrameLocks noGrp="1"/>
          </p:cNvGraphicFramePr>
          <p:nvPr>
            <p:ph sz="quarter" idx="1"/>
            <p:extLst>
              <p:ext uri="{D42A27DB-BD31-4B8C-83A1-F6EECF244321}">
                <p14:modId xmlns:p14="http://schemas.microsoft.com/office/powerpoint/2010/main" val="1471488506"/>
              </p:ext>
            </p:extLst>
          </p:nvPr>
        </p:nvGraphicFramePr>
        <p:xfrm>
          <a:off x="1447800" y="2133600"/>
          <a:ext cx="5612765" cy="3337560"/>
        </p:xfrm>
        <a:graphic>
          <a:graphicData uri="http://schemas.openxmlformats.org/drawingml/2006/table">
            <a:tbl>
              <a:tblPr firstRow="1" bandRow="1">
                <a:tableStyleId>{073A0DAA-6AF3-43AB-8588-CEC1D06C72B9}</a:tableStyleId>
              </a:tblPr>
              <a:tblGrid>
                <a:gridCol w="2775141"/>
                <a:gridCol w="1777263"/>
                <a:gridCol w="1060361"/>
              </a:tblGrid>
              <a:tr h="370840">
                <a:tc>
                  <a:txBody>
                    <a:bodyPr/>
                    <a:lstStyle/>
                    <a:p>
                      <a:r>
                        <a:rPr lang="en-US" dirty="0" smtClean="0"/>
                        <a:t>Source of Funds</a:t>
                      </a:r>
                      <a:endParaRPr lang="en-US" dirty="0"/>
                    </a:p>
                  </a:txBody>
                  <a:tcPr/>
                </a:tc>
                <a:tc>
                  <a:txBody>
                    <a:bodyPr/>
                    <a:lstStyle/>
                    <a:p>
                      <a:pPr algn="r"/>
                      <a:r>
                        <a:rPr lang="en-US" dirty="0" smtClean="0"/>
                        <a:t>Amount</a:t>
                      </a:r>
                      <a:endParaRPr lang="en-US" dirty="0"/>
                    </a:p>
                  </a:txBody>
                  <a:tcPr/>
                </a:tc>
                <a:tc>
                  <a:txBody>
                    <a:bodyPr/>
                    <a:lstStyle/>
                    <a:p>
                      <a:endParaRPr lang="en-US" dirty="0"/>
                    </a:p>
                  </a:txBody>
                  <a:tcPr/>
                </a:tc>
              </a:tr>
              <a:tr h="370840">
                <a:tc>
                  <a:txBody>
                    <a:bodyPr/>
                    <a:lstStyle/>
                    <a:p>
                      <a:r>
                        <a:rPr lang="en-US" dirty="0" smtClean="0"/>
                        <a:t>Local Taxes (Levy)</a:t>
                      </a:r>
                      <a:endParaRPr lang="en-US" dirty="0"/>
                    </a:p>
                  </a:txBody>
                  <a:tcPr/>
                </a:tc>
                <a:tc>
                  <a:txBody>
                    <a:bodyPr/>
                    <a:lstStyle/>
                    <a:p>
                      <a:pPr algn="r"/>
                      <a:r>
                        <a:rPr lang="en-US" dirty="0" smtClean="0"/>
                        <a:t>$   3,864,024</a:t>
                      </a:r>
                      <a:endParaRPr lang="en-US" dirty="0"/>
                    </a:p>
                  </a:txBody>
                  <a:tcPr/>
                </a:tc>
                <a:tc>
                  <a:txBody>
                    <a:bodyPr/>
                    <a:lstStyle/>
                    <a:p>
                      <a:pPr algn="r"/>
                      <a:r>
                        <a:rPr lang="en-US" dirty="0" smtClean="0"/>
                        <a:t>15.2%</a:t>
                      </a:r>
                      <a:endParaRPr lang="en-US" dirty="0"/>
                    </a:p>
                  </a:txBody>
                  <a:tcPr/>
                </a:tc>
              </a:tr>
              <a:tr h="370840">
                <a:tc>
                  <a:txBody>
                    <a:bodyPr/>
                    <a:lstStyle/>
                    <a:p>
                      <a:r>
                        <a:rPr lang="en-US" dirty="0" smtClean="0"/>
                        <a:t>Local Receipts</a:t>
                      </a:r>
                      <a:endParaRPr lang="en-US" dirty="0"/>
                    </a:p>
                  </a:txBody>
                  <a:tcPr/>
                </a:tc>
                <a:tc>
                  <a:txBody>
                    <a:bodyPr/>
                    <a:lstStyle/>
                    <a:p>
                      <a:pPr algn="r"/>
                      <a:r>
                        <a:rPr lang="en-US" dirty="0" smtClean="0"/>
                        <a:t>$      497,246</a:t>
                      </a:r>
                      <a:endParaRPr lang="en-US" dirty="0"/>
                    </a:p>
                  </a:txBody>
                  <a:tcPr/>
                </a:tc>
                <a:tc>
                  <a:txBody>
                    <a:bodyPr/>
                    <a:lstStyle/>
                    <a:p>
                      <a:pPr algn="r"/>
                      <a:r>
                        <a:rPr lang="en-US" dirty="0" smtClean="0"/>
                        <a:t>1.9%</a:t>
                      </a:r>
                      <a:endParaRPr lang="en-US" dirty="0"/>
                    </a:p>
                  </a:txBody>
                  <a:tcPr/>
                </a:tc>
              </a:tr>
              <a:tr h="370840">
                <a:tc>
                  <a:txBody>
                    <a:bodyPr/>
                    <a:lstStyle/>
                    <a:p>
                      <a:r>
                        <a:rPr lang="en-US" dirty="0" smtClean="0"/>
                        <a:t>State</a:t>
                      </a:r>
                      <a:r>
                        <a:rPr lang="en-US" baseline="0" dirty="0" smtClean="0"/>
                        <a:t> Apportionment/LEA</a:t>
                      </a:r>
                      <a:endParaRPr lang="en-US" dirty="0"/>
                    </a:p>
                  </a:txBody>
                  <a:tcPr/>
                </a:tc>
                <a:tc>
                  <a:txBody>
                    <a:bodyPr/>
                    <a:lstStyle/>
                    <a:p>
                      <a:pPr algn="r"/>
                      <a:r>
                        <a:rPr lang="en-US" dirty="0" smtClean="0"/>
                        <a:t>$ 13,405,704</a:t>
                      </a:r>
                      <a:endParaRPr lang="en-US" dirty="0"/>
                    </a:p>
                  </a:txBody>
                  <a:tcPr/>
                </a:tc>
                <a:tc>
                  <a:txBody>
                    <a:bodyPr/>
                    <a:lstStyle/>
                    <a:p>
                      <a:pPr algn="r"/>
                      <a:r>
                        <a:rPr lang="en-US" dirty="0" smtClean="0"/>
                        <a:t>52.6%</a:t>
                      </a:r>
                      <a:endParaRPr lang="en-US" dirty="0"/>
                    </a:p>
                  </a:txBody>
                  <a:tcPr/>
                </a:tc>
              </a:tr>
              <a:tr h="370840">
                <a:tc>
                  <a:txBody>
                    <a:bodyPr/>
                    <a:lstStyle/>
                    <a:p>
                      <a:r>
                        <a:rPr lang="en-US" dirty="0" smtClean="0"/>
                        <a:t>State Special Purpose</a:t>
                      </a:r>
                      <a:endParaRPr lang="en-US" dirty="0"/>
                    </a:p>
                  </a:txBody>
                  <a:tcPr/>
                </a:tc>
                <a:tc>
                  <a:txBody>
                    <a:bodyPr/>
                    <a:lstStyle/>
                    <a:p>
                      <a:pPr algn="r"/>
                      <a:r>
                        <a:rPr lang="en-US" dirty="0" smtClean="0"/>
                        <a:t>$   5,622,447</a:t>
                      </a:r>
                      <a:endParaRPr lang="en-US" dirty="0"/>
                    </a:p>
                  </a:txBody>
                  <a:tcPr/>
                </a:tc>
                <a:tc>
                  <a:txBody>
                    <a:bodyPr/>
                    <a:lstStyle/>
                    <a:p>
                      <a:pPr algn="r"/>
                      <a:r>
                        <a:rPr lang="en-US" dirty="0" smtClean="0"/>
                        <a:t>22.0%</a:t>
                      </a:r>
                      <a:endParaRPr lang="en-US" dirty="0"/>
                    </a:p>
                  </a:txBody>
                  <a:tcPr/>
                </a:tc>
              </a:tr>
              <a:tr h="370840">
                <a:tc>
                  <a:txBody>
                    <a:bodyPr/>
                    <a:lstStyle/>
                    <a:p>
                      <a:r>
                        <a:rPr lang="en-US" dirty="0" smtClean="0"/>
                        <a:t>Federal Funds</a:t>
                      </a:r>
                      <a:endParaRPr lang="en-US" sz="1200" dirty="0"/>
                    </a:p>
                  </a:txBody>
                  <a:tcPr/>
                </a:tc>
                <a:tc>
                  <a:txBody>
                    <a:bodyPr/>
                    <a:lstStyle/>
                    <a:p>
                      <a:pPr algn="r"/>
                      <a:r>
                        <a:rPr lang="en-US" dirty="0" smtClean="0"/>
                        <a:t>$   1,622,748</a:t>
                      </a:r>
                    </a:p>
                  </a:txBody>
                  <a:tcPr/>
                </a:tc>
                <a:tc>
                  <a:txBody>
                    <a:bodyPr/>
                    <a:lstStyle/>
                    <a:p>
                      <a:pPr algn="r"/>
                      <a:r>
                        <a:rPr lang="en-US" dirty="0" smtClean="0"/>
                        <a:t>6.4%</a:t>
                      </a:r>
                    </a:p>
                  </a:txBody>
                  <a:tcPr/>
                </a:tc>
              </a:tr>
              <a:tr h="370840">
                <a:tc>
                  <a:txBody>
                    <a:bodyPr/>
                    <a:lstStyle/>
                    <a:p>
                      <a:r>
                        <a:rPr lang="en-US" sz="1800" dirty="0" smtClean="0">
                          <a:latin typeface="Tw Cen MT" pitchFamily="34" charset="0"/>
                        </a:rPr>
                        <a:t>From</a:t>
                      </a:r>
                      <a:r>
                        <a:rPr lang="en-US" sz="1800" baseline="0" dirty="0" smtClean="0">
                          <a:latin typeface="Tw Cen MT" pitchFamily="34" charset="0"/>
                        </a:rPr>
                        <a:t> Other Districts</a:t>
                      </a:r>
                      <a:endParaRPr lang="en-US" sz="1800" dirty="0">
                        <a:latin typeface="Tw Cen MT" pitchFamily="34" charset="0"/>
                      </a:endParaRPr>
                    </a:p>
                  </a:txBody>
                  <a:tcPr/>
                </a:tc>
                <a:tc>
                  <a:txBody>
                    <a:bodyPr/>
                    <a:lstStyle/>
                    <a:p>
                      <a:pPr algn="r"/>
                      <a:r>
                        <a:rPr lang="en-US" sz="1800" dirty="0" smtClean="0"/>
                        <a:t>$      492,438</a:t>
                      </a:r>
                    </a:p>
                  </a:txBody>
                  <a:tcPr/>
                </a:tc>
                <a:tc>
                  <a:txBody>
                    <a:bodyPr/>
                    <a:lstStyle/>
                    <a:p>
                      <a:pPr algn="r"/>
                      <a:r>
                        <a:rPr lang="en-US" sz="1800" dirty="0" smtClean="0"/>
                        <a:t>1.9%</a:t>
                      </a:r>
                    </a:p>
                  </a:txBody>
                  <a:tcPr/>
                </a:tc>
              </a:tr>
              <a:tr h="370840">
                <a:tc>
                  <a:txBody>
                    <a:bodyPr/>
                    <a:lstStyle/>
                    <a:p>
                      <a:r>
                        <a:rPr lang="en-US" dirty="0" smtClean="0"/>
                        <a:t>Operating</a:t>
                      </a:r>
                      <a:r>
                        <a:rPr lang="en-US" baseline="0" dirty="0" smtClean="0"/>
                        <a:t> Transfer</a:t>
                      </a:r>
                      <a:endParaRPr lang="en-US" dirty="0"/>
                    </a:p>
                  </a:txBody>
                  <a:tcPr/>
                </a:tc>
                <a:tc>
                  <a:txBody>
                    <a:bodyPr/>
                    <a:lstStyle/>
                    <a:p>
                      <a:pPr algn="r"/>
                      <a:r>
                        <a:rPr lang="en-US" dirty="0" smtClean="0"/>
                        <a:t>$                 0</a:t>
                      </a:r>
                    </a:p>
                  </a:txBody>
                  <a:tcPr/>
                </a:tc>
                <a:tc>
                  <a:txBody>
                    <a:bodyPr/>
                    <a:lstStyle/>
                    <a:p>
                      <a:pPr algn="r"/>
                      <a:r>
                        <a:rPr lang="en-US" dirty="0" smtClean="0"/>
                        <a:t>0%</a:t>
                      </a:r>
                      <a:endParaRPr lang="en-US" dirty="0"/>
                    </a:p>
                  </a:txBody>
                  <a:tcPr/>
                </a:tc>
              </a:tr>
              <a:tr h="370840">
                <a:tc>
                  <a:txBody>
                    <a:bodyPr/>
                    <a:lstStyle/>
                    <a:p>
                      <a:r>
                        <a:rPr lang="en-US" dirty="0" smtClean="0"/>
                        <a:t>Total Revenues</a:t>
                      </a:r>
                      <a:endParaRPr lang="en-US" dirty="0"/>
                    </a:p>
                  </a:txBody>
                  <a:tcPr/>
                </a:tc>
                <a:tc>
                  <a:txBody>
                    <a:bodyPr/>
                    <a:lstStyle/>
                    <a:p>
                      <a:pPr algn="r"/>
                      <a:r>
                        <a:rPr lang="en-US" dirty="0" smtClean="0"/>
                        <a:t>$ 25,504,607</a:t>
                      </a:r>
                      <a:endParaRPr lang="en-US" dirty="0"/>
                    </a:p>
                  </a:txBody>
                  <a:tcPr/>
                </a:tc>
                <a:tc>
                  <a:txBody>
                    <a:bodyPr/>
                    <a:lstStyle/>
                    <a:p>
                      <a:pPr algn="r"/>
                      <a:r>
                        <a:rPr lang="en-US" dirty="0" smtClean="0"/>
                        <a:t>100%</a:t>
                      </a:r>
                      <a:endParaRPr lang="en-US" dirty="0"/>
                    </a:p>
                  </a:txBody>
                  <a:tcPr/>
                </a:tc>
              </a:tr>
            </a:tbl>
          </a:graphicData>
        </a:graphic>
      </p:graphicFrame>
    </p:spTree>
  </p:cSld>
  <p:clrMapOvr>
    <a:masterClrMapping/>
  </p:clrMapOvr>
  <p:transition>
    <p:wipe dir="d"/>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5" name="Title 1"/>
          <p:cNvSpPr>
            <a:spLocks noGrp="1"/>
          </p:cNvSpPr>
          <p:nvPr>
            <p:ph type="title"/>
          </p:nvPr>
        </p:nvSpPr>
        <p:spPr/>
        <p:txBody>
          <a:bodyPr/>
          <a:lstStyle/>
          <a:p>
            <a:r>
              <a:rPr lang="en-US" dirty="0" smtClean="0"/>
              <a:t>Total Expenditures by Type</a:t>
            </a:r>
          </a:p>
        </p:txBody>
      </p:sp>
      <p:graphicFrame>
        <p:nvGraphicFramePr>
          <p:cNvPr id="9" name="Content Placeholder 8"/>
          <p:cNvGraphicFramePr>
            <a:graphicFrameLocks noGrp="1"/>
          </p:cNvGraphicFramePr>
          <p:nvPr>
            <p:ph sz="quarter" idx="1"/>
            <p:extLst>
              <p:ext uri="{D42A27DB-BD31-4B8C-83A1-F6EECF244321}">
                <p14:modId xmlns:p14="http://schemas.microsoft.com/office/powerpoint/2010/main" val="1624893435"/>
              </p:ext>
            </p:extLst>
          </p:nvPr>
        </p:nvGraphicFramePr>
        <p:xfrm>
          <a:off x="533400" y="1524000"/>
          <a:ext cx="7543800" cy="4114800"/>
        </p:xfrm>
        <a:graphic>
          <a:graphicData uri="http://schemas.openxmlformats.org/drawingml/2006/chart">
            <c:chart xmlns:c="http://schemas.openxmlformats.org/drawingml/2006/chart" xmlns:r="http://schemas.openxmlformats.org/officeDocument/2006/relationships" r:id="rId3"/>
          </a:graphicData>
        </a:graphic>
      </p:graphicFrame>
      <p:sp>
        <p:nvSpPr>
          <p:cNvPr id="7" name="TextBox 6"/>
          <p:cNvSpPr txBox="1"/>
          <p:nvPr/>
        </p:nvSpPr>
        <p:spPr>
          <a:xfrm>
            <a:off x="4114800" y="5867400"/>
            <a:ext cx="4648200" cy="369332"/>
          </a:xfrm>
          <a:prstGeom prst="rect">
            <a:avLst/>
          </a:prstGeom>
        </p:spPr>
        <p:style>
          <a:lnRef idx="2">
            <a:schemeClr val="accent5"/>
          </a:lnRef>
          <a:fillRef idx="1">
            <a:schemeClr val="lt1"/>
          </a:fillRef>
          <a:effectRef idx="0">
            <a:schemeClr val="accent5"/>
          </a:effectRef>
          <a:fontRef idx="minor">
            <a:schemeClr val="dk1"/>
          </a:fontRef>
        </p:style>
        <p:txBody>
          <a:bodyPr wrap="square" rtlCol="0">
            <a:spAutoFit/>
          </a:bodyPr>
          <a:lstStyle/>
          <a:p>
            <a:pPr algn="ctr"/>
            <a:r>
              <a:rPr lang="en-US" dirty="0" smtClean="0"/>
              <a:t>Total Expenditures = $25,016,430</a:t>
            </a:r>
            <a:endParaRPr lang="en-US" dirty="0"/>
          </a:p>
        </p:txBody>
      </p:sp>
      <p:sp>
        <p:nvSpPr>
          <p:cNvPr id="11" name="TextBox 10"/>
          <p:cNvSpPr txBox="1"/>
          <p:nvPr/>
        </p:nvSpPr>
        <p:spPr>
          <a:xfrm>
            <a:off x="6400800" y="4648200"/>
            <a:ext cx="1752600" cy="553998"/>
          </a:xfrm>
          <a:prstGeom prst="rect">
            <a:avLst/>
          </a:prstGeom>
          <a:noFill/>
        </p:spPr>
        <p:txBody>
          <a:bodyPr wrap="square" rtlCol="0">
            <a:spAutoFit/>
          </a:bodyPr>
          <a:lstStyle/>
          <a:p>
            <a:r>
              <a:rPr lang="en-US" sz="1000" dirty="0" smtClean="0">
                <a:latin typeface="+mn-lt"/>
              </a:rPr>
              <a:t>Administrative =      3.8%</a:t>
            </a:r>
          </a:p>
          <a:p>
            <a:r>
              <a:rPr lang="en-US" sz="1000" dirty="0" smtClean="0">
                <a:latin typeface="+mn-lt"/>
              </a:rPr>
              <a:t>Certificated      =  32.4%</a:t>
            </a:r>
          </a:p>
          <a:p>
            <a:r>
              <a:rPr lang="en-US" sz="1000" dirty="0" smtClean="0">
                <a:latin typeface="+mn-lt"/>
              </a:rPr>
              <a:t>Classified         =  20.9%</a:t>
            </a:r>
            <a:endParaRPr lang="en-US" sz="1000" dirty="0">
              <a:latin typeface="+mn-lt"/>
            </a:endParaRPr>
          </a:p>
        </p:txBody>
      </p:sp>
    </p:spTree>
  </p:cSld>
  <p:clrMapOvr>
    <a:masterClrMapping/>
  </p:clrMapOvr>
  <p:transition spd="med">
    <p:wipe dir="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28600"/>
            <a:ext cx="8229600" cy="990600"/>
          </a:xfrm>
        </p:spPr>
        <p:txBody>
          <a:bodyPr/>
          <a:lstStyle/>
          <a:p>
            <a:r>
              <a:rPr lang="en-US" dirty="0" smtClean="0"/>
              <a:t>Salaries – All Programs</a:t>
            </a:r>
            <a:endParaRPr lang="en-US" dirty="0"/>
          </a:p>
        </p:txBody>
      </p:sp>
      <p:graphicFrame>
        <p:nvGraphicFramePr>
          <p:cNvPr id="10" name="Content Placeholder 9"/>
          <p:cNvGraphicFramePr>
            <a:graphicFrameLocks noGrp="1"/>
          </p:cNvGraphicFramePr>
          <p:nvPr>
            <p:ph sz="quarter" idx="1"/>
            <p:extLst>
              <p:ext uri="{D42A27DB-BD31-4B8C-83A1-F6EECF244321}">
                <p14:modId xmlns:p14="http://schemas.microsoft.com/office/powerpoint/2010/main" val="3293686309"/>
              </p:ext>
            </p:extLst>
          </p:nvPr>
        </p:nvGraphicFramePr>
        <p:xfrm>
          <a:off x="457200" y="990600"/>
          <a:ext cx="4038600" cy="4999910"/>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11" name="Content Placeholder 10"/>
          <p:cNvGraphicFramePr>
            <a:graphicFrameLocks noGrp="1"/>
          </p:cNvGraphicFramePr>
          <p:nvPr>
            <p:ph sz="quarter" idx="2"/>
            <p:extLst>
              <p:ext uri="{D42A27DB-BD31-4B8C-83A1-F6EECF244321}">
                <p14:modId xmlns:p14="http://schemas.microsoft.com/office/powerpoint/2010/main" val="2791862770"/>
              </p:ext>
            </p:extLst>
          </p:nvPr>
        </p:nvGraphicFramePr>
        <p:xfrm>
          <a:off x="4648200" y="1295400"/>
          <a:ext cx="3581400" cy="5181600"/>
        </p:xfrm>
        <a:graphic>
          <a:graphicData uri="http://schemas.openxmlformats.org/drawingml/2006/chart">
            <c:chart xmlns:c="http://schemas.openxmlformats.org/drawingml/2006/chart" xmlns:r="http://schemas.openxmlformats.org/officeDocument/2006/relationships" r:id="rId3"/>
          </a:graphicData>
        </a:graphic>
      </p:graphicFrame>
      <p:sp>
        <p:nvSpPr>
          <p:cNvPr id="7" name="TextBox 1"/>
          <p:cNvSpPr txBox="1"/>
          <p:nvPr/>
        </p:nvSpPr>
        <p:spPr>
          <a:xfrm>
            <a:off x="457200" y="1828800"/>
            <a:ext cx="1371600" cy="533400"/>
          </a:xfrm>
          <a:prstGeom prst="rect">
            <a:avLst/>
          </a:prstGeom>
        </p:spPr>
        <p:txBody>
          <a:bodyPr wrap="square" rtlCol="0"/>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r>
              <a:rPr lang="en-US" sz="1400" dirty="0" smtClean="0">
                <a:latin typeface="Arial" pitchFamily="34" charset="0"/>
                <a:cs typeface="Arial" pitchFamily="34" charset="0"/>
              </a:rPr>
              <a:t>$9,059,225</a:t>
            </a:r>
            <a:endParaRPr lang="en-US" sz="1400" dirty="0" smtClean="0">
              <a:latin typeface="Arial" pitchFamily="34" charset="0"/>
              <a:cs typeface="Arial" pitchFamily="34" charset="0"/>
            </a:endParaRPr>
          </a:p>
          <a:p>
            <a:endParaRPr lang="en-US" sz="1400" dirty="0" smtClean="0">
              <a:latin typeface="Arial" pitchFamily="34" charset="0"/>
              <a:cs typeface="Arial" pitchFamily="34" charset="0"/>
            </a:endParaRPr>
          </a:p>
          <a:p>
            <a:endParaRPr lang="en-US" sz="1400" dirty="0"/>
          </a:p>
        </p:txBody>
      </p:sp>
      <p:sp>
        <p:nvSpPr>
          <p:cNvPr id="9" name="TextBox 1"/>
          <p:cNvSpPr txBox="1"/>
          <p:nvPr/>
        </p:nvSpPr>
        <p:spPr>
          <a:xfrm>
            <a:off x="4724400" y="1828800"/>
            <a:ext cx="1371600" cy="533400"/>
          </a:xfrm>
          <a:prstGeom prst="rect">
            <a:avLst/>
          </a:prstGeom>
        </p:spPr>
        <p:txBody>
          <a:bodyPr wrap="square" rtlCol="0"/>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r>
              <a:rPr lang="en-US" sz="1400" dirty="0" smtClean="0">
                <a:latin typeface="Arial" pitchFamily="34" charset="0"/>
                <a:cs typeface="Arial" pitchFamily="34" charset="0"/>
              </a:rPr>
              <a:t>$5,237,443</a:t>
            </a:r>
            <a:endParaRPr lang="en-US" sz="1400" dirty="0" smtClean="0">
              <a:latin typeface="Arial" pitchFamily="34" charset="0"/>
              <a:cs typeface="Arial" pitchFamily="34" charset="0"/>
            </a:endParaRPr>
          </a:p>
          <a:p>
            <a:endParaRPr lang="en-US" sz="1400" dirty="0"/>
          </a:p>
        </p:txBody>
      </p:sp>
    </p:spTree>
  </p:cSld>
  <p:clrMapOvr>
    <a:masterClrMapping/>
  </p:clrMapOvr>
  <p:transition>
    <p:wipe/>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Expenditures by Program-Comparison to Prior Year</a:t>
            </a:r>
            <a:endParaRPr lang="en-US" dirty="0"/>
          </a:p>
        </p:txBody>
      </p:sp>
      <p:graphicFrame>
        <p:nvGraphicFramePr>
          <p:cNvPr id="4" name="Content Placeholder 3"/>
          <p:cNvGraphicFramePr>
            <a:graphicFrameLocks noGrp="1"/>
          </p:cNvGraphicFramePr>
          <p:nvPr>
            <p:ph sz="quarter" idx="1"/>
            <p:extLst>
              <p:ext uri="{D42A27DB-BD31-4B8C-83A1-F6EECF244321}">
                <p14:modId xmlns:p14="http://schemas.microsoft.com/office/powerpoint/2010/main" val="3033572236"/>
              </p:ext>
            </p:extLst>
          </p:nvPr>
        </p:nvGraphicFramePr>
        <p:xfrm>
          <a:off x="609600" y="2057400"/>
          <a:ext cx="8153400" cy="4495800"/>
        </p:xfrm>
        <a:graphic>
          <a:graphicData uri="http://schemas.openxmlformats.org/drawingml/2006/chart">
            <c:chart xmlns:c="http://schemas.openxmlformats.org/drawingml/2006/chart" xmlns:r="http://schemas.openxmlformats.org/officeDocument/2006/relationships" r:id="rId2"/>
          </a:graphicData>
        </a:graphic>
      </p:graphicFrame>
      <p:sp>
        <p:nvSpPr>
          <p:cNvPr id="10" name="Rectangle 9"/>
          <p:cNvSpPr/>
          <p:nvPr/>
        </p:nvSpPr>
        <p:spPr>
          <a:xfrm>
            <a:off x="1295400" y="6474690"/>
            <a:ext cx="228600" cy="2286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p:cNvSpPr txBox="1"/>
          <p:nvPr/>
        </p:nvSpPr>
        <p:spPr>
          <a:xfrm>
            <a:off x="1630218" y="6476999"/>
            <a:ext cx="1371600" cy="276999"/>
          </a:xfrm>
          <a:prstGeom prst="rect">
            <a:avLst/>
          </a:prstGeom>
          <a:noFill/>
        </p:spPr>
        <p:txBody>
          <a:bodyPr wrap="square" rtlCol="0">
            <a:spAutoFit/>
          </a:bodyPr>
          <a:lstStyle/>
          <a:p>
            <a:r>
              <a:rPr lang="en-US" sz="1200" dirty="0" smtClean="0"/>
              <a:t>2014-15</a:t>
            </a:r>
            <a:endParaRPr lang="en-US" sz="1200" dirty="0"/>
          </a:p>
        </p:txBody>
      </p:sp>
      <p:sp>
        <p:nvSpPr>
          <p:cNvPr id="12" name="Rectangle 11"/>
          <p:cNvSpPr/>
          <p:nvPr/>
        </p:nvSpPr>
        <p:spPr>
          <a:xfrm>
            <a:off x="3244273" y="6474690"/>
            <a:ext cx="228600" cy="228600"/>
          </a:xfrm>
          <a:prstGeom prst="rect">
            <a:avLst/>
          </a:prstGeom>
          <a:solidFill>
            <a:schemeClr val="accent2">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TextBox 12"/>
          <p:cNvSpPr txBox="1"/>
          <p:nvPr/>
        </p:nvSpPr>
        <p:spPr>
          <a:xfrm>
            <a:off x="3507509" y="6449199"/>
            <a:ext cx="1371600" cy="461665"/>
          </a:xfrm>
          <a:prstGeom prst="rect">
            <a:avLst/>
          </a:prstGeom>
          <a:noFill/>
        </p:spPr>
        <p:txBody>
          <a:bodyPr wrap="square" rtlCol="0">
            <a:spAutoFit/>
          </a:bodyPr>
          <a:lstStyle/>
          <a:p>
            <a:r>
              <a:rPr lang="en-US" sz="1200" dirty="0" smtClean="0"/>
              <a:t>2013-14</a:t>
            </a:r>
          </a:p>
          <a:p>
            <a:endParaRPr lang="en-US" sz="1200" dirty="0" smtClean="0"/>
          </a:p>
        </p:txBody>
      </p:sp>
    </p:spTree>
  </p:cSld>
  <p:clrMapOvr>
    <a:masterClrMapping/>
  </p:clrMapOvr>
  <p:transition spd="slow"/>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 presetClass="entr" presetSubtype="16"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box(in)">
                                      <p:cBhvr>
                                        <p:cTn id="7" dur="10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AsOne/>
      </p:bldGraphic>
    </p:bldLst>
  </p:timing>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Median">
  <a:themeElements>
    <a:clrScheme name="Austin">
      <a:dk1>
        <a:sysClr val="windowText" lastClr="000000"/>
      </a:dk1>
      <a:lt1>
        <a:sysClr val="window" lastClr="FFFFFF"/>
      </a:lt1>
      <a:dk2>
        <a:srgbClr val="3E3D2D"/>
      </a:dk2>
      <a:lt2>
        <a:srgbClr val="CAF278"/>
      </a:lt2>
      <a:accent1>
        <a:srgbClr val="94C600"/>
      </a:accent1>
      <a:accent2>
        <a:srgbClr val="71685A"/>
      </a:accent2>
      <a:accent3>
        <a:srgbClr val="FF6700"/>
      </a:accent3>
      <a:accent4>
        <a:srgbClr val="909465"/>
      </a:accent4>
      <a:accent5>
        <a:srgbClr val="956B43"/>
      </a:accent5>
      <a:accent6>
        <a:srgbClr val="FEA022"/>
      </a:accent6>
      <a:hlink>
        <a:srgbClr val="E68200"/>
      </a:hlink>
      <a:folHlink>
        <a:srgbClr val="FFA94A"/>
      </a:folHlink>
    </a:clrScheme>
    <a:fontScheme name="Median">
      <a:majorFont>
        <a:latin typeface="Tw Cen MT"/>
        <a:ea typeface=""/>
        <a:cs typeface=""/>
        <a:font script="Grek" typeface="Calibri"/>
        <a:font script="Cyrl" typeface="Calibri"/>
        <a:font script="Jpan" typeface="HGPｺﾞｼｯｸE"/>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Tw Cen MT"/>
        <a:ea typeface=""/>
        <a:cs typeface=""/>
        <a:font script="Grek" typeface="Calibri"/>
        <a:font script="Cyrl" typeface="Calibri"/>
        <a:font script="Jpan" typeface="HGPｺﾞｼｯｸE"/>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Median">
      <a:fillStyleLst>
        <a:solidFill>
          <a:schemeClr val="phClr"/>
        </a:solidFill>
        <a:solidFill>
          <a:schemeClr val="phClr">
            <a:tint val="50000"/>
          </a:schemeClr>
        </a:solidFill>
        <a:solidFill>
          <a:schemeClr val="phClr"/>
        </a:solidFill>
      </a:fillStyleLst>
      <a:lnStyleLst>
        <a:ln w="10000" cap="flat" cmpd="sng" algn="ctr">
          <a:solidFill>
            <a:schemeClr val="phClr"/>
          </a:solidFill>
          <a:prstDash val="solid"/>
        </a:ln>
        <a:ln w="19050" cap="flat" cmpd="sng" algn="ctr">
          <a:solidFill>
            <a:schemeClr val="phClr"/>
          </a:solidFill>
          <a:prstDash val="solid"/>
        </a:ln>
        <a:ln w="47625" cap="flat" cmpd="dbl" algn="ctr">
          <a:solidFill>
            <a:schemeClr val="phClr"/>
          </a:solidFill>
          <a:prstDash val="solid"/>
        </a:ln>
      </a:lnStyleLst>
      <a:effectStyleLst>
        <a:effectStyle>
          <a:effectLst>
            <a:outerShdw blurRad="38100" dist="30000" dir="5400000" rotWithShape="0">
              <a:srgbClr val="000000">
                <a:alpha val="45000"/>
              </a:srgbClr>
            </a:outerShdw>
          </a:effectLst>
        </a:effectStyle>
        <a:effectStyle>
          <a:effectLst>
            <a:outerShdw blurRad="38100" dist="30000" dir="5400000" rotWithShape="0">
              <a:srgbClr val="000000">
                <a:alpha val="45000"/>
              </a:srgbClr>
            </a:outerShdw>
          </a:effectLst>
        </a:effectStyle>
        <a:effectStyle>
          <a:effectLst>
            <a:outerShdw blurRad="38100" dist="25400" dir="5400000" rotWithShape="0">
              <a:srgbClr val="000000">
                <a:alpha val="35000"/>
              </a:srgbClr>
            </a:outerShdw>
          </a:effectLst>
          <a:scene3d>
            <a:camera prst="isometricTopDown" fov="0">
              <a:rot lat="0" lon="0" rev="0"/>
            </a:camera>
            <a:lightRig rig="balanced" dir="t">
              <a:rot lat="0" lon="0" rev="13800000"/>
            </a:lightRig>
          </a:scene3d>
          <a:sp3d extrusionH="12700" prstMaterial="plastic">
            <a:bevelT w="38100" h="25400" prst="softRound"/>
            <a:contourClr>
              <a:schemeClr val="phClr"/>
            </a:contourClr>
          </a:sp3d>
        </a:effectStyle>
      </a:effectStyleLst>
      <a:bgFillStyleLst>
        <a:solidFill>
          <a:schemeClr val="phClr"/>
        </a:solidFill>
        <a:blipFill>
          <a:blip xmlns:r="http://schemas.openxmlformats.org/officeDocument/2006/relationships" r:embed="rId1">
            <a:duotone>
              <a:schemeClr val="phClr">
                <a:shade val="90000"/>
                <a:satMod val="140000"/>
              </a:schemeClr>
              <a:schemeClr val="phClr">
                <a:satMod val="120000"/>
              </a:schemeClr>
            </a:duotone>
          </a:blip>
          <a:tile tx="0" ty="0" sx="100000" sy="100000" flip="none" algn="tl"/>
        </a:blipFill>
        <a:blipFill>
          <a:blip xmlns:r="http://schemas.openxmlformats.org/officeDocument/2006/relationships" r:embed="rId2">
            <a:duotone>
              <a:schemeClr val="phClr">
                <a:shade val="90000"/>
                <a:satMod val="140000"/>
              </a:schemeClr>
              <a:schemeClr val="phClr">
                <a:satMod val="120000"/>
              </a:schemeClr>
            </a:duotone>
          </a:blip>
          <a:tile tx="0" ty="0" sx="100000" sy="100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item1.xml><?xml version="1.0" encoding="utf-8"?>
<?mso-contentType ?>
<FormTemplates xmlns="http://schemas.microsoft.com/sharepoint/v3/contenttype/forms">
  <Display>DocumentLibraryForm</Display>
  <Edit>AssetEditForm</Edit>
  <New>DocumentLibraryForm</New>
</FormTemplates>
</file>

<file path=customXml/itemProps1.xml><?xml version="1.0" encoding="utf-8"?>
<ds:datastoreItem xmlns:ds="http://schemas.openxmlformats.org/officeDocument/2006/customXml" ds:itemID="{FA39284F-3E7E-4619-B227-396E2CB9BD61}">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Theme1</Template>
  <TotalTime>7465</TotalTime>
  <Words>1112</Words>
  <Application>Microsoft Office PowerPoint</Application>
  <PresentationFormat>On-screen Show (4:3)</PresentationFormat>
  <Paragraphs>345</Paragraphs>
  <Slides>18</Slides>
  <Notes>3</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18</vt:i4>
      </vt:variant>
    </vt:vector>
  </HeadingPairs>
  <TitlesOfParts>
    <vt:vector size="25" baseType="lpstr">
      <vt:lpstr>Arial</vt:lpstr>
      <vt:lpstr>Calibri</vt:lpstr>
      <vt:lpstr>Century Gothic</vt:lpstr>
      <vt:lpstr>Tw Cen MT</vt:lpstr>
      <vt:lpstr>Wingdings</vt:lpstr>
      <vt:lpstr>Wingdings 2</vt:lpstr>
      <vt:lpstr>Median</vt:lpstr>
      <vt:lpstr>WOODLAND School District 2014-2015 Year End Financial Summary</vt:lpstr>
      <vt:lpstr>Historical Fund Balance Summary</vt:lpstr>
      <vt:lpstr>Fund Balance/Enrollment</vt:lpstr>
      <vt:lpstr>Unbudgeted Items Directly Affecting Total Fund Balance</vt:lpstr>
      <vt:lpstr>Levy Dollars</vt:lpstr>
      <vt:lpstr>General Fund Revenues</vt:lpstr>
      <vt:lpstr>Total Expenditures by Type</vt:lpstr>
      <vt:lpstr>Salaries – All Programs</vt:lpstr>
      <vt:lpstr>Expenditures by Program-Comparison to Prior Year</vt:lpstr>
      <vt:lpstr>Activities - General Basic Education</vt:lpstr>
      <vt:lpstr>District Wide Support</vt:lpstr>
      <vt:lpstr>Transportation &amp; Food Service </vt:lpstr>
      <vt:lpstr>Before and After School Care</vt:lpstr>
      <vt:lpstr>Other Funds</vt:lpstr>
      <vt:lpstr>Capital Projects Fund</vt:lpstr>
      <vt:lpstr>PowerPoint Presentation</vt:lpstr>
      <vt:lpstr>ASB FUND</vt:lpstr>
      <vt:lpstr>TRANSPORTATION VEHICLE FUND</vt:lpstr>
    </vt:vector>
  </TitlesOfParts>
  <Company>Camas School District #117</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Camas School District Year End Summary</dc:title>
  <dc:creator>donna.gregg</dc:creator>
  <cp:lastModifiedBy>Brown, Stacy</cp:lastModifiedBy>
  <cp:revision>514</cp:revision>
  <cp:lastPrinted>2014-11-20T22:39:06Z</cp:lastPrinted>
  <dcterms:created xsi:type="dcterms:W3CDTF">2010-10-18T22:51:52Z</dcterms:created>
  <dcterms:modified xsi:type="dcterms:W3CDTF">2015-11-20T20:14:00Z</dcterms:modified>
  <cp:version/>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TemplateID">
    <vt:lpwstr>TC101951911</vt:lpwstr>
  </property>
</Properties>
</file>