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3.xml" ContentType="application/vnd.openxmlformats-officedocument.presentationml.notesSlide+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6" r:id="rId2"/>
  </p:sldMasterIdLst>
  <p:notesMasterIdLst>
    <p:notesMasterId r:id="rId21"/>
  </p:notesMasterIdLst>
  <p:handoutMasterIdLst>
    <p:handoutMasterId r:id="rId22"/>
  </p:handoutMasterIdLst>
  <p:sldIdLst>
    <p:sldId id="256" r:id="rId3"/>
    <p:sldId id="272" r:id="rId4"/>
    <p:sldId id="268" r:id="rId5"/>
    <p:sldId id="273" r:id="rId6"/>
    <p:sldId id="260" r:id="rId7"/>
    <p:sldId id="261" r:id="rId8"/>
    <p:sldId id="257" r:id="rId9"/>
    <p:sldId id="262" r:id="rId10"/>
    <p:sldId id="258" r:id="rId11"/>
    <p:sldId id="263" r:id="rId12"/>
    <p:sldId id="259" r:id="rId13"/>
    <p:sldId id="265" r:id="rId14"/>
    <p:sldId id="266" r:id="rId15"/>
    <p:sldId id="264" r:id="rId16"/>
    <p:sldId id="267" r:id="rId17"/>
    <p:sldId id="269" r:id="rId18"/>
    <p:sldId id="270" r:id="rId19"/>
    <p:sldId id="271" r:id="rId20"/>
  </p:sldIdLst>
  <p:sldSz cx="9144000" cy="6858000" type="screen4x3"/>
  <p:notesSz cx="7010400" cy="923607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91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21" autoAdjust="0"/>
    <p:restoredTop sz="94376" autoAdjust="0"/>
  </p:normalViewPr>
  <p:slideViewPr>
    <p:cSldViewPr>
      <p:cViewPr>
        <p:scale>
          <a:sx n="107" d="100"/>
          <a:sy n="107" d="100"/>
        </p:scale>
        <p:origin x="1216" y="16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   </c:v>
                </c:pt>
              </c:strCache>
            </c:strRef>
          </c:tx>
          <c:dLbls>
            <c:dLbl>
              <c:idx val="0"/>
              <c:layout>
                <c:manualLayout>
                  <c:x val="1.7021925289641828E-2"/>
                  <c:y val="-0.11083017400602704"/>
                </c:manualLayout>
              </c:layout>
              <c:showLegendKey val="0"/>
              <c:showVal val="1"/>
              <c:showCatName val="1"/>
              <c:showSerName val="0"/>
              <c:showPercent val="0"/>
              <c:showBubbleSize val="0"/>
            </c:dLbl>
            <c:dLbl>
              <c:idx val="1"/>
              <c:layout>
                <c:manualLayout>
                  <c:x val="1.1840054084148576E-2"/>
                  <c:y val="4.5747059395353368E-3"/>
                </c:manualLayout>
              </c:layout>
              <c:showLegendKey val="0"/>
              <c:showVal val="1"/>
              <c:showCatName val="1"/>
              <c:showSerName val="0"/>
              <c:showPercent val="0"/>
              <c:showBubbleSize val="0"/>
            </c:dLbl>
            <c:dLbl>
              <c:idx val="4"/>
              <c:layout>
                <c:manualLayout>
                  <c:x val="3.6194623399347807E-2"/>
                  <c:y val="-8.4033488869446879E-2"/>
                </c:manualLayout>
              </c:layout>
              <c:showLegendKey val="0"/>
              <c:showVal val="1"/>
              <c:showCatName val="1"/>
              <c:showSerName val="0"/>
              <c:showPercent val="0"/>
              <c:showBubbleSize val="0"/>
            </c:dLbl>
            <c:txPr>
              <a:bodyPr/>
              <a:lstStyle/>
              <a:p>
                <a:pPr>
                  <a:defRPr sz="1200"/>
                </a:pPr>
                <a:endParaRPr lang="en-US"/>
              </a:p>
            </c:txPr>
            <c:showLegendKey val="0"/>
            <c:showVal val="1"/>
            <c:showCatName val="1"/>
            <c:showSerName val="0"/>
            <c:showPercent val="0"/>
            <c:showBubbleSize val="0"/>
            <c:showLeaderLines val="1"/>
          </c:dLbls>
          <c:cat>
            <c:strRef>
              <c:f>Sheet1!$A$2:$A$7</c:f>
              <c:strCache>
                <c:ptCount val="6"/>
                <c:pt idx="0">
                  <c:v>Salaries</c:v>
                </c:pt>
                <c:pt idx="1">
                  <c:v>Benefits</c:v>
                </c:pt>
                <c:pt idx="2">
                  <c:v>Supplies</c:v>
                </c:pt>
                <c:pt idx="3">
                  <c:v>Purchased Services</c:v>
                </c:pt>
                <c:pt idx="4">
                  <c:v>Travel</c:v>
                </c:pt>
                <c:pt idx="5">
                  <c:v>Capital Outlay</c:v>
                </c:pt>
              </c:strCache>
            </c:strRef>
          </c:cat>
          <c:val>
            <c:numRef>
              <c:f>Sheet1!$B$2:$B$7</c:f>
              <c:numCache>
                <c:formatCode>0.0%</c:formatCode>
                <c:ptCount val="6"/>
                <c:pt idx="0">
                  <c:v>0.58475707427538837</c:v>
                </c:pt>
                <c:pt idx="1">
                  <c:v>0.23573048766346302</c:v>
                </c:pt>
                <c:pt idx="2">
                  <c:v>6.5763721196102173E-2</c:v>
                </c:pt>
                <c:pt idx="3">
                  <c:v>0.10837226200108953</c:v>
                </c:pt>
                <c:pt idx="4">
                  <c:v>1.7525557640823137E-3</c:v>
                </c:pt>
                <c:pt idx="5">
                  <c:v>3.6238990998746453E-3</c:v>
                </c:pt>
              </c:numCache>
            </c:numRef>
          </c:val>
        </c:ser>
        <c:ser>
          <c:idx val="1"/>
          <c:order val="1"/>
          <c:tx>
            <c:strRef>
              <c:f>Sheet1!$C$1</c:f>
              <c:strCache>
                <c:ptCount val="1"/>
                <c:pt idx="0">
                  <c:v>Column1</c:v>
                </c:pt>
              </c:strCache>
            </c:strRef>
          </c:tx>
          <c:cat>
            <c:strRef>
              <c:f>Sheet1!$A$2:$A$7</c:f>
              <c:strCache>
                <c:ptCount val="6"/>
                <c:pt idx="0">
                  <c:v>Salaries</c:v>
                </c:pt>
                <c:pt idx="1">
                  <c:v>Benefits</c:v>
                </c:pt>
                <c:pt idx="2">
                  <c:v>Supplies</c:v>
                </c:pt>
                <c:pt idx="3">
                  <c:v>Purchased Services</c:v>
                </c:pt>
                <c:pt idx="4">
                  <c:v>Travel</c:v>
                </c:pt>
                <c:pt idx="5">
                  <c:v>Capital Outlay</c:v>
                </c:pt>
              </c:strCache>
            </c:strRef>
          </c:cat>
          <c:val>
            <c:numRef>
              <c:f>Sheet1!$C$2:$C$7</c:f>
              <c:numCache>
                <c:formatCode>_(* #,##0.00_);_(* \(#,##0.00\);_(* "-"??_);_(@_)</c:formatCode>
                <c:ptCount val="6"/>
                <c:pt idx="0">
                  <c:v>13650682</c:v>
                </c:pt>
                <c:pt idx="1">
                  <c:v>5502938</c:v>
                </c:pt>
                <c:pt idx="2">
                  <c:v>1535201</c:v>
                </c:pt>
                <c:pt idx="3">
                  <c:v>2529863</c:v>
                </c:pt>
                <c:pt idx="4">
                  <c:v>40912</c:v>
                </c:pt>
                <c:pt idx="5">
                  <c:v>84597</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Certificated </a:t>
            </a:r>
            <a:r>
              <a:rPr lang="en-US" dirty="0" smtClean="0"/>
              <a:t>Salaries</a:t>
            </a:r>
          </a:p>
        </c:rich>
      </c:tx>
      <c:layout>
        <c:manualLayout>
          <c:xMode val="edge"/>
          <c:yMode val="edge"/>
          <c:x val="1.8553459119496855E-2"/>
          <c:y val="0.11785337175756851"/>
        </c:manualLayout>
      </c:layout>
      <c:overlay val="0"/>
    </c:title>
    <c:autoTitleDeleted val="0"/>
    <c:view3D>
      <c:rotX val="15"/>
      <c:rotY val="20"/>
      <c:rAngAx val="0"/>
      <c:perspective val="0"/>
    </c:view3D>
    <c:floor>
      <c:thickness val="0"/>
    </c:floor>
    <c:sideWall>
      <c:thickness val="0"/>
    </c:sideWall>
    <c:backWall>
      <c:thickness val="0"/>
    </c:backWall>
    <c:plotArea>
      <c:layout>
        <c:manualLayout>
          <c:layoutTarget val="inner"/>
          <c:xMode val="edge"/>
          <c:yMode val="edge"/>
          <c:x val="9.7091071163274548E-2"/>
          <c:y val="0.18639944692433508"/>
          <c:w val="0.80581785767345393"/>
          <c:h val="0.72643656167759219"/>
        </c:manualLayout>
      </c:layout>
      <c:pie3DChart>
        <c:varyColors val="1"/>
        <c:ser>
          <c:idx val="0"/>
          <c:order val="0"/>
          <c:tx>
            <c:strRef>
              <c:f>Sheet1!$B$1</c:f>
              <c:strCache>
                <c:ptCount val="1"/>
                <c:pt idx="0">
                  <c:v>Certificated Salaries</c:v>
                </c:pt>
              </c:strCache>
            </c:strRef>
          </c:tx>
          <c:explosion val="25"/>
          <c:dPt>
            <c:idx val="3"/>
            <c:bubble3D val="0"/>
            <c:spPr>
              <a:solidFill>
                <a:schemeClr val="accent6">
                  <a:lumMod val="60000"/>
                  <a:lumOff val="40000"/>
                </a:schemeClr>
              </a:solidFill>
            </c:spPr>
          </c:dPt>
          <c:dPt>
            <c:idx val="5"/>
            <c:bubble3D val="0"/>
            <c:spPr>
              <a:solidFill>
                <a:schemeClr val="accent6">
                  <a:lumMod val="50000"/>
                </a:schemeClr>
              </a:solidFill>
            </c:spPr>
          </c:dPt>
          <c:dLbls>
            <c:dLbl>
              <c:idx val="0"/>
              <c:layout>
                <c:manualLayout>
                  <c:x val="-0.16181968999158125"/>
                  <c:y val="2.3341220141962556E-2"/>
                </c:manualLayout>
              </c:layout>
              <c:showLegendKey val="0"/>
              <c:showVal val="1"/>
              <c:showCatName val="0"/>
              <c:showSerName val="0"/>
              <c:showPercent val="0"/>
              <c:showBubbleSize val="0"/>
            </c:dLbl>
            <c:dLbl>
              <c:idx val="1"/>
              <c:layout>
                <c:manualLayout>
                  <c:x val="6.4765017580349846E-3"/>
                  <c:y val="4.5029091046480321E-4"/>
                </c:manualLayout>
              </c:layout>
              <c:showLegendKey val="0"/>
              <c:showVal val="1"/>
              <c:showCatName val="0"/>
              <c:showSerName val="0"/>
              <c:showPercent val="0"/>
              <c:showBubbleSize val="0"/>
            </c:dLbl>
            <c:dLbl>
              <c:idx val="4"/>
              <c:layout>
                <c:manualLayout>
                  <c:x val="-7.7308597038577731E-2"/>
                  <c:y val="-7.5985367736619264E-2"/>
                </c:manualLayout>
              </c:layout>
              <c:showLegendKey val="0"/>
              <c:showVal val="1"/>
              <c:showCatName val="0"/>
              <c:showSerName val="0"/>
              <c:showPercent val="0"/>
              <c:showBubbleSize val="0"/>
            </c:dLbl>
            <c:txPr>
              <a:bodyPr/>
              <a:lstStyle/>
              <a:p>
                <a:pPr>
                  <a:defRPr sz="1200"/>
                </a:pPr>
                <a:endParaRPr lang="en-US"/>
              </a:p>
            </c:txPr>
            <c:showLegendKey val="0"/>
            <c:showVal val="1"/>
            <c:showCatName val="0"/>
            <c:showSerName val="0"/>
            <c:showPercent val="0"/>
            <c:showBubbleSize val="0"/>
            <c:showLeaderLines val="1"/>
          </c:dLbls>
          <c:cat>
            <c:strRef>
              <c:f>Sheet1!$A$2:$A$7</c:f>
              <c:strCache>
                <c:ptCount val="6"/>
                <c:pt idx="0">
                  <c:v>Instructional</c:v>
                </c:pt>
                <c:pt idx="1">
                  <c:v>Administrative</c:v>
                </c:pt>
                <c:pt idx="2">
                  <c:v>Non-Instructional (Health/Counseling/Psych)</c:v>
                </c:pt>
                <c:pt idx="3">
                  <c:v>Substitutes</c:v>
                </c:pt>
                <c:pt idx="4">
                  <c:v>Extra Curricular</c:v>
                </c:pt>
                <c:pt idx="5">
                  <c:v>Extended Days/Extra Work/Other</c:v>
                </c:pt>
              </c:strCache>
            </c:strRef>
          </c:cat>
          <c:val>
            <c:numRef>
              <c:f>Sheet1!$B$2:$B$7</c:f>
              <c:numCache>
                <c:formatCode>0.0%</c:formatCode>
                <c:ptCount val="6"/>
                <c:pt idx="0">
                  <c:v>0.6616687222219324</c:v>
                </c:pt>
                <c:pt idx="1">
                  <c:v>0.11707954329698059</c:v>
                </c:pt>
                <c:pt idx="2">
                  <c:v>8.5134467794171054E-2</c:v>
                </c:pt>
                <c:pt idx="3">
                  <c:v>2.5238868981092597E-2</c:v>
                </c:pt>
                <c:pt idx="4">
                  <c:v>8.5101575885376465E-3</c:v>
                </c:pt>
                <c:pt idx="5">
                  <c:v>0.10236824011728574</c:v>
                </c:pt>
              </c:numCache>
            </c:numRef>
          </c:val>
        </c:ser>
        <c:dLbls>
          <c:showLegendKey val="0"/>
          <c:showVal val="0"/>
          <c:showCatName val="0"/>
          <c:showSerName val="0"/>
          <c:showPercent val="0"/>
          <c:showBubbleSize val="0"/>
          <c:showLeaderLines val="1"/>
        </c:dLbls>
      </c:pie3DChart>
    </c:plotArea>
    <c:legend>
      <c:legendPos val="b"/>
      <c:layout>
        <c:manualLayout>
          <c:xMode val="edge"/>
          <c:yMode val="edge"/>
          <c:x val="6.0176051106819194E-2"/>
          <c:y val="0.8090057298303146"/>
          <c:w val="0.87964789778636165"/>
          <c:h val="0.1741580742043185"/>
        </c:manualLayout>
      </c:layout>
      <c:overlay val="1"/>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Classified Salaries</a:t>
            </a:r>
          </a:p>
        </c:rich>
      </c:tx>
      <c:layout>
        <c:manualLayout>
          <c:xMode val="edge"/>
          <c:yMode val="edge"/>
          <c:x val="2.2875816993464053E-3"/>
          <c:y val="5.4671662762134511E-2"/>
        </c:manualLayout>
      </c:layout>
      <c:overlay val="0"/>
    </c:title>
    <c:autoTitleDeleted val="0"/>
    <c:view3D>
      <c:rotX val="15"/>
      <c:rotY val="20"/>
      <c:rAngAx val="0"/>
      <c:perspective val="0"/>
    </c:view3D>
    <c:floor>
      <c:thickness val="0"/>
    </c:floor>
    <c:sideWall>
      <c:thickness val="0"/>
    </c:sideWall>
    <c:backWall>
      <c:thickness val="0"/>
    </c:backWall>
    <c:plotArea>
      <c:layout>
        <c:manualLayout>
          <c:layoutTarget val="inner"/>
          <c:xMode val="edge"/>
          <c:yMode val="edge"/>
          <c:x val="0"/>
          <c:y val="6.0841824918943958E-2"/>
          <c:w val="0.99764175704452074"/>
          <c:h val="0.77531013841695129"/>
        </c:manualLayout>
      </c:layout>
      <c:pie3DChart>
        <c:varyColors val="1"/>
        <c:ser>
          <c:idx val="0"/>
          <c:order val="0"/>
          <c:tx>
            <c:strRef>
              <c:f>Sheet1!$B$1</c:f>
              <c:strCache>
                <c:ptCount val="1"/>
                <c:pt idx="0">
                  <c:v>Classified</c:v>
                </c:pt>
              </c:strCache>
            </c:strRef>
          </c:tx>
          <c:explosion val="25"/>
          <c:dPt>
            <c:idx val="4"/>
            <c:bubble3D val="0"/>
            <c:spPr>
              <a:solidFill>
                <a:schemeClr val="accent3">
                  <a:lumMod val="20000"/>
                  <a:lumOff val="80000"/>
                </a:schemeClr>
              </a:solidFill>
            </c:spPr>
          </c:dPt>
          <c:dLbls>
            <c:dLbl>
              <c:idx val="0"/>
              <c:layout>
                <c:manualLayout>
                  <c:x val="3.2870301589659802E-4"/>
                  <c:y val="-1.3725034871031867E-2"/>
                </c:manualLayout>
              </c:layout>
              <c:showLegendKey val="0"/>
              <c:showVal val="1"/>
              <c:showCatName val="0"/>
              <c:showSerName val="0"/>
              <c:showPercent val="0"/>
              <c:showBubbleSize val="0"/>
            </c:dLbl>
            <c:dLbl>
              <c:idx val="1"/>
              <c:layout>
                <c:manualLayout>
                  <c:x val="0.19583333333333333"/>
                  <c:y val="8.6120815519324882E-3"/>
                </c:manualLayout>
              </c:layout>
              <c:showLegendKey val="0"/>
              <c:showVal val="1"/>
              <c:showCatName val="0"/>
              <c:showSerName val="0"/>
              <c:showPercent val="0"/>
              <c:showBubbleSize val="0"/>
            </c:dLbl>
            <c:dLbl>
              <c:idx val="4"/>
              <c:layout>
                <c:manualLayout>
                  <c:x val="1.8473604714505029E-2"/>
                  <c:y val="-4.4217551049356804E-2"/>
                </c:manualLayout>
              </c:layout>
              <c:showLegendKey val="0"/>
              <c:showVal val="1"/>
              <c:showCatName val="0"/>
              <c:showSerName val="0"/>
              <c:showPercent val="0"/>
              <c:showBubbleSize val="0"/>
            </c:dLbl>
            <c:txPr>
              <a:bodyPr/>
              <a:lstStyle/>
              <a:p>
                <a:pPr>
                  <a:defRPr sz="1200"/>
                </a:pPr>
                <a:endParaRPr lang="en-US"/>
              </a:p>
            </c:txPr>
            <c:showLegendKey val="0"/>
            <c:showVal val="1"/>
            <c:showCatName val="0"/>
            <c:showSerName val="0"/>
            <c:showPercent val="0"/>
            <c:showBubbleSize val="0"/>
            <c:showLeaderLines val="1"/>
          </c:dLbls>
          <c:cat>
            <c:strRef>
              <c:f>Sheet1!$A$2:$A$7</c:f>
              <c:strCache>
                <c:ptCount val="6"/>
                <c:pt idx="0">
                  <c:v>Administrative</c:v>
                </c:pt>
                <c:pt idx="1">
                  <c:v>Instruction/Secretarial</c:v>
                </c:pt>
                <c:pt idx="2">
                  <c:v>Non-Instructional (Cust/Drivers/Kitchens/Tech)</c:v>
                </c:pt>
                <c:pt idx="3">
                  <c:v>Extended Work</c:v>
                </c:pt>
                <c:pt idx="4">
                  <c:v>Substitutes</c:v>
                </c:pt>
                <c:pt idx="5">
                  <c:v>Athletics</c:v>
                </c:pt>
              </c:strCache>
            </c:strRef>
          </c:cat>
          <c:val>
            <c:numRef>
              <c:f>Sheet1!$B$2:$B$7</c:f>
              <c:numCache>
                <c:formatCode>0.0%</c:formatCode>
                <c:ptCount val="6"/>
                <c:pt idx="0">
                  <c:v>0.12612899995945323</c:v>
                </c:pt>
                <c:pt idx="1">
                  <c:v>0.2907892221722973</c:v>
                </c:pt>
                <c:pt idx="2">
                  <c:v>0.46829987397402195</c:v>
                </c:pt>
                <c:pt idx="3">
                  <c:v>2.4529347172193853E-2</c:v>
                </c:pt>
                <c:pt idx="4">
                  <c:v>5.1509705158790248E-2</c:v>
                </c:pt>
                <c:pt idx="5">
                  <c:v>3.8742851563243447E-2</c:v>
                </c:pt>
              </c:numCache>
            </c:numRef>
          </c:val>
        </c:ser>
        <c:dLbls>
          <c:showLegendKey val="0"/>
          <c:showVal val="0"/>
          <c:showCatName val="0"/>
          <c:showSerName val="0"/>
          <c:showPercent val="0"/>
          <c:showBubbleSize val="0"/>
          <c:showLeaderLines val="1"/>
        </c:dLbls>
      </c:pie3DChart>
    </c:plotArea>
    <c:legend>
      <c:legendPos val="b"/>
      <c:layout>
        <c:manualLayout>
          <c:xMode val="edge"/>
          <c:yMode val="edge"/>
          <c:x val="0.16772016529848663"/>
          <c:y val="0.57359251968503933"/>
          <c:w val="0.748439746662102"/>
          <c:h val="0.38291299984560756"/>
        </c:manualLayout>
      </c:layout>
      <c:overlay val="1"/>
      <c:txPr>
        <a:bodyPr/>
        <a:lstStyle/>
        <a:p>
          <a:pPr>
            <a:defRPr sz="1100"/>
          </a:pPr>
          <a:endParaRPr lang="en-US"/>
        </a:p>
      </c:txPr>
    </c:legend>
    <c:plotVisOnly val="1"/>
    <c:dispBlanksAs val="gap"/>
    <c:showDLblsOverMax val="0"/>
  </c:chart>
  <c:spPr>
    <a:scene3d>
      <a:camera prst="orthographicFront"/>
      <a:lightRig rig="threePt" dir="t"/>
    </a:scene3d>
    <a:sp3d>
      <a:bevelB w="6350"/>
    </a:sp3d>
  </c:spPr>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2013-14</c:v>
                </c:pt>
              </c:strCache>
            </c:strRef>
          </c:tx>
          <c:spPr>
            <a:solidFill>
              <a:schemeClr val="accent1"/>
            </a:solidFill>
          </c:spPr>
          <c:invertIfNegative val="0"/>
          <c:dPt>
            <c:idx val="0"/>
            <c:invertIfNegative val="0"/>
            <c:bubble3D val="0"/>
          </c:dPt>
          <c:dPt>
            <c:idx val="1"/>
            <c:invertIfNegative val="0"/>
            <c:bubble3D val="0"/>
          </c:dPt>
          <c:dPt>
            <c:idx val="2"/>
            <c:invertIfNegative val="0"/>
            <c:bubble3D val="0"/>
            <c:spPr>
              <a:solidFill>
                <a:schemeClr val="accent1"/>
              </a:solidFill>
              <a:ln>
                <a:solidFill>
                  <a:schemeClr val="accent1"/>
                </a:solidFill>
              </a:ln>
            </c:spPr>
          </c:dPt>
          <c:dPt>
            <c:idx val="3"/>
            <c:invertIfNegative val="0"/>
            <c:bubble3D val="0"/>
          </c:dPt>
          <c:dPt>
            <c:idx val="4"/>
            <c:invertIfNegative val="0"/>
            <c:bubble3D val="0"/>
          </c:dPt>
          <c:dPt>
            <c:idx val="5"/>
            <c:invertIfNegative val="0"/>
            <c:bubble3D val="0"/>
          </c:dPt>
          <c:dPt>
            <c:idx val="6"/>
            <c:invertIfNegative val="0"/>
            <c:bubble3D val="0"/>
          </c:dPt>
          <c:dPt>
            <c:idx val="7"/>
            <c:invertIfNegative val="0"/>
            <c:bubble3D val="0"/>
          </c:dPt>
          <c:dPt>
            <c:idx val="8"/>
            <c:invertIfNegative val="0"/>
            <c:bubble3D val="0"/>
          </c:dPt>
          <c:dPt>
            <c:idx val="9"/>
            <c:invertIfNegative val="0"/>
            <c:bubble3D val="0"/>
          </c:dPt>
          <c:dLbls>
            <c:dLbl>
              <c:idx val="0"/>
              <c:layout>
                <c:manualLayout>
                  <c:x val="1.6975308641975311E-2"/>
                  <c:y val="-4.4896522574311828E-2"/>
                </c:manualLayout>
              </c:layout>
              <c:showLegendKey val="0"/>
              <c:showVal val="1"/>
              <c:showCatName val="0"/>
              <c:showSerName val="0"/>
              <c:showPercent val="0"/>
              <c:showBubbleSize val="0"/>
            </c:dLbl>
            <c:dLbl>
              <c:idx val="1"/>
              <c:layout>
                <c:manualLayout>
                  <c:x val="9.2592592592592934E-3"/>
                  <c:y val="-3.9284457252522831E-2"/>
                </c:manualLayout>
              </c:layout>
              <c:showLegendKey val="0"/>
              <c:showVal val="1"/>
              <c:showCatName val="0"/>
              <c:showSerName val="0"/>
              <c:showPercent val="0"/>
              <c:showBubbleSize val="0"/>
            </c:dLbl>
            <c:dLbl>
              <c:idx val="2"/>
              <c:layout>
                <c:manualLayout>
                  <c:x val="1.6975308641975332E-2"/>
                  <c:y val="-3.0866580217293035E-2"/>
                </c:manualLayout>
              </c:layout>
              <c:showLegendKey val="0"/>
              <c:showVal val="1"/>
              <c:showCatName val="0"/>
              <c:showSerName val="0"/>
              <c:showPercent val="0"/>
              <c:showBubbleSize val="0"/>
            </c:dLbl>
            <c:dLbl>
              <c:idx val="3"/>
              <c:layout>
                <c:manualLayout>
                  <c:x val="1.0802469135802534E-2"/>
                  <c:y val="-2.5254293948050444E-2"/>
                </c:manualLayout>
              </c:layout>
              <c:showLegendKey val="0"/>
              <c:showVal val="1"/>
              <c:showCatName val="0"/>
              <c:showSerName val="0"/>
              <c:showPercent val="0"/>
              <c:showBubbleSize val="0"/>
            </c:dLbl>
            <c:dLbl>
              <c:idx val="4"/>
              <c:layout>
                <c:manualLayout>
                  <c:x val="1.2345679012345668E-2"/>
                  <c:y val="-1.9642228626261506E-2"/>
                </c:manualLayout>
              </c:layout>
              <c:showLegendKey val="0"/>
              <c:showVal val="1"/>
              <c:showCatName val="0"/>
              <c:showSerName val="0"/>
              <c:showPercent val="0"/>
              <c:showBubbleSize val="0"/>
            </c:dLbl>
            <c:dLbl>
              <c:idx val="5"/>
              <c:layout>
                <c:manualLayout>
                  <c:x val="1.5432098765432115E-2"/>
                  <c:y val="-3.6478424591628346E-2"/>
                </c:manualLayout>
              </c:layout>
              <c:showLegendKey val="0"/>
              <c:showVal val="1"/>
              <c:showCatName val="0"/>
              <c:showSerName val="0"/>
              <c:showPercent val="0"/>
              <c:showBubbleSize val="0"/>
            </c:dLbl>
            <c:dLbl>
              <c:idx val="6"/>
              <c:layout>
                <c:manualLayout>
                  <c:x val="1.5432098765432155E-2"/>
                  <c:y val="-2.5254293948050392E-2"/>
                </c:manualLayout>
              </c:layout>
              <c:showLegendKey val="0"/>
              <c:showVal val="1"/>
              <c:showCatName val="0"/>
              <c:showSerName val="0"/>
              <c:showPercent val="0"/>
              <c:showBubbleSize val="0"/>
            </c:dLbl>
            <c:dLbl>
              <c:idx val="7"/>
              <c:layout>
                <c:manualLayout>
                  <c:x val="7.7160493827160932E-3"/>
                  <c:y val="-2.8060326608944881E-2"/>
                </c:manualLayout>
              </c:layout>
              <c:showLegendKey val="0"/>
              <c:showVal val="1"/>
              <c:showCatName val="0"/>
              <c:showSerName val="0"/>
              <c:showPercent val="0"/>
              <c:showBubbleSize val="0"/>
            </c:dLbl>
            <c:dLbl>
              <c:idx val="8"/>
              <c:layout>
                <c:manualLayout>
                  <c:x val="9.2592592592593316E-3"/>
                  <c:y val="-3.6478424591628346E-2"/>
                </c:manualLayout>
              </c:layout>
              <c:showLegendKey val="0"/>
              <c:showVal val="1"/>
              <c:showCatName val="0"/>
              <c:showSerName val="0"/>
              <c:showPercent val="0"/>
              <c:showBubbleSize val="0"/>
            </c:dLbl>
            <c:dLbl>
              <c:idx val="9"/>
              <c:layout>
                <c:manualLayout>
                  <c:x val="2.3148026635559548E-2"/>
                  <c:y val="-3.3672391930733854E-2"/>
                </c:manualLayout>
              </c:layout>
              <c:showLegendKey val="0"/>
              <c:showVal val="1"/>
              <c:showCatName val="0"/>
              <c:showSerName val="0"/>
              <c:showPercent val="0"/>
              <c:showBubbleSize val="0"/>
            </c:dLbl>
            <c:dLbl>
              <c:idx val="10"/>
              <c:layout>
                <c:manualLayout>
                  <c:x val="1.2345679012345801E-2"/>
                  <c:y val="-2.8060326608944881E-2"/>
                </c:manualLayout>
              </c:layout>
              <c:showLegendKey val="0"/>
              <c:showVal val="1"/>
              <c:showCatName val="0"/>
              <c:showSerName val="0"/>
              <c:showPercent val="0"/>
              <c:showBubbleSize val="0"/>
            </c:dLbl>
            <c:dLbl>
              <c:idx val="11"/>
              <c:layout>
                <c:manualLayout>
                  <c:x val="2.3148148148148147E-2"/>
                  <c:y val="-1.9642228626261506E-2"/>
                </c:manualLayout>
              </c:layout>
              <c:showLegendKey val="0"/>
              <c:showVal val="1"/>
              <c:showCatName val="0"/>
              <c:showSerName val="0"/>
              <c:showPercent val="0"/>
              <c:showBubbleSize val="0"/>
            </c:dLbl>
            <c:numFmt formatCode="0.0%" sourceLinked="0"/>
            <c:txPr>
              <a:bodyPr anchor="t" anchorCtr="0"/>
              <a:lstStyle/>
              <a:p>
                <a:pPr>
                  <a:defRPr sz="1200" baseline="0"/>
                </a:pPr>
                <a:endParaRPr lang="en-US"/>
              </a:p>
            </c:txPr>
            <c:showLegendKey val="0"/>
            <c:showVal val="1"/>
            <c:showCatName val="0"/>
            <c:showSerName val="0"/>
            <c:showPercent val="0"/>
            <c:showBubbleSize val="0"/>
            <c:showLeaderLines val="0"/>
          </c:dLbls>
          <c:cat>
            <c:strRef>
              <c:f>Sheet1!$A$2:$A$11</c:f>
              <c:strCache>
                <c:ptCount val="10"/>
                <c:pt idx="0">
                  <c:v>Basic Education</c:v>
                </c:pt>
                <c:pt idx="1">
                  <c:v>Alternative Learning</c:v>
                </c:pt>
                <c:pt idx="2">
                  <c:v>District Wide Support</c:v>
                </c:pt>
                <c:pt idx="3">
                  <c:v>CTE</c:v>
                </c:pt>
                <c:pt idx="4">
                  <c:v>Special Education</c:v>
                </c:pt>
                <c:pt idx="5">
                  <c:v>Pupil Transportation</c:v>
                </c:pt>
                <c:pt idx="6">
                  <c:v>Food Services</c:v>
                </c:pt>
                <c:pt idx="7">
                  <c:v>Remediation</c:v>
                </c:pt>
                <c:pt idx="8">
                  <c:v>Misc State/Fed'l Programs</c:v>
                </c:pt>
                <c:pt idx="9">
                  <c:v>Daycare</c:v>
                </c:pt>
              </c:strCache>
            </c:strRef>
          </c:cat>
          <c:val>
            <c:numRef>
              <c:f>Sheet1!$B$2:$B$11</c:f>
              <c:numCache>
                <c:formatCode>0.0%</c:formatCode>
                <c:ptCount val="10"/>
                <c:pt idx="0">
                  <c:v>0.4746484061368067</c:v>
                </c:pt>
                <c:pt idx="1">
                  <c:v>2.1174045296832492E-2</c:v>
                </c:pt>
                <c:pt idx="2">
                  <c:v>0.1393824151470989</c:v>
                </c:pt>
                <c:pt idx="3">
                  <c:v>2.6321406784119716E-2</c:v>
                </c:pt>
                <c:pt idx="4">
                  <c:v>8.8475836367528315E-2</c:v>
                </c:pt>
                <c:pt idx="5">
                  <c:v>0.14992627931066196</c:v>
                </c:pt>
                <c:pt idx="6">
                  <c:v>3.1477507061392102E-2</c:v>
                </c:pt>
                <c:pt idx="7">
                  <c:v>4.5450403875601952E-2</c:v>
                </c:pt>
                <c:pt idx="8">
                  <c:v>1.8210995770982532E-2</c:v>
                </c:pt>
                <c:pt idx="9">
                  <c:v>4.9327042489753234E-3</c:v>
                </c:pt>
              </c:numCache>
            </c:numRef>
          </c:val>
        </c:ser>
        <c:ser>
          <c:idx val="1"/>
          <c:order val="1"/>
          <c:tx>
            <c:strRef>
              <c:f>Sheet1!$C$1</c:f>
              <c:strCache>
                <c:ptCount val="1"/>
                <c:pt idx="0">
                  <c:v>2012-2013</c:v>
                </c:pt>
              </c:strCache>
            </c:strRef>
          </c:tx>
          <c:invertIfNegative val="0"/>
          <c:dLbls>
            <c:txPr>
              <a:bodyPr anchor="t" anchorCtr="1"/>
              <a:lstStyle/>
              <a:p>
                <a:pPr>
                  <a:defRPr sz="1200" baseline="0"/>
                </a:pPr>
                <a:endParaRPr lang="en-US"/>
              </a:p>
            </c:txPr>
            <c:showLegendKey val="0"/>
            <c:showVal val="1"/>
            <c:showCatName val="0"/>
            <c:showSerName val="0"/>
            <c:showPercent val="0"/>
            <c:showBubbleSize val="0"/>
            <c:showLeaderLines val="0"/>
          </c:dLbls>
          <c:cat>
            <c:strRef>
              <c:f>Sheet1!$A$2:$A$11</c:f>
              <c:strCache>
                <c:ptCount val="10"/>
                <c:pt idx="0">
                  <c:v>Basic Education</c:v>
                </c:pt>
                <c:pt idx="1">
                  <c:v>Alternative Learning</c:v>
                </c:pt>
                <c:pt idx="2">
                  <c:v>District Wide Support</c:v>
                </c:pt>
                <c:pt idx="3">
                  <c:v>CTE</c:v>
                </c:pt>
                <c:pt idx="4">
                  <c:v>Special Education</c:v>
                </c:pt>
                <c:pt idx="5">
                  <c:v>Pupil Transportation</c:v>
                </c:pt>
                <c:pt idx="6">
                  <c:v>Food Services</c:v>
                </c:pt>
                <c:pt idx="7">
                  <c:v>Remediation</c:v>
                </c:pt>
                <c:pt idx="8">
                  <c:v>Misc State/Fed'l Programs</c:v>
                </c:pt>
                <c:pt idx="9">
                  <c:v>Daycare</c:v>
                </c:pt>
              </c:strCache>
            </c:strRef>
          </c:cat>
          <c:val>
            <c:numRef>
              <c:f>Sheet1!$C$2:$C$11</c:f>
              <c:numCache>
                <c:formatCode>0.00%</c:formatCode>
                <c:ptCount val="10"/>
                <c:pt idx="0">
                  <c:v>0.47099999999999997</c:v>
                </c:pt>
                <c:pt idx="1">
                  <c:v>2.1999999999999999E-2</c:v>
                </c:pt>
                <c:pt idx="2">
                  <c:v>0.14099999999999999</c:v>
                </c:pt>
                <c:pt idx="3">
                  <c:v>3.2000000000000001E-2</c:v>
                </c:pt>
                <c:pt idx="4">
                  <c:v>9.1999999999999998E-2</c:v>
                </c:pt>
                <c:pt idx="5">
                  <c:v>0.158</c:v>
                </c:pt>
                <c:pt idx="6">
                  <c:v>3.2000000000000001E-2</c:v>
                </c:pt>
                <c:pt idx="7">
                  <c:v>0.03</c:v>
                </c:pt>
                <c:pt idx="8">
                  <c:v>1.4999999999999999E-2</c:v>
                </c:pt>
                <c:pt idx="9">
                  <c:v>7.0000000000000001E-3</c:v>
                </c:pt>
              </c:numCache>
            </c:numRef>
          </c:val>
        </c:ser>
        <c:dLbls>
          <c:showLegendKey val="0"/>
          <c:showVal val="0"/>
          <c:showCatName val="0"/>
          <c:showSerName val="0"/>
          <c:showPercent val="0"/>
          <c:showBubbleSize val="0"/>
        </c:dLbls>
        <c:gapWidth val="25"/>
        <c:gapDepth val="89"/>
        <c:shape val="box"/>
        <c:axId val="24551424"/>
        <c:axId val="24553344"/>
        <c:axId val="0"/>
      </c:bar3DChart>
      <c:catAx>
        <c:axId val="24551424"/>
        <c:scaling>
          <c:orientation val="minMax"/>
        </c:scaling>
        <c:delete val="0"/>
        <c:axPos val="b"/>
        <c:majorTickMark val="out"/>
        <c:minorTickMark val="none"/>
        <c:tickLblPos val="nextTo"/>
        <c:crossAx val="24553344"/>
        <c:crosses val="autoZero"/>
        <c:auto val="1"/>
        <c:lblAlgn val="ctr"/>
        <c:lblOffset val="100"/>
        <c:noMultiLvlLbl val="0"/>
      </c:catAx>
      <c:valAx>
        <c:axId val="24553344"/>
        <c:scaling>
          <c:orientation val="minMax"/>
        </c:scaling>
        <c:delete val="0"/>
        <c:axPos val="l"/>
        <c:majorGridlines/>
        <c:numFmt formatCode="0.0%" sourceLinked="1"/>
        <c:majorTickMark val="out"/>
        <c:minorTickMark val="none"/>
        <c:tickLblPos val="nextTo"/>
        <c:crossAx val="2455142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7"/>
    </mc:Choice>
    <mc:Fallback>
      <c:style val="27"/>
    </mc:Fallback>
  </mc:AlternateContent>
  <c:chart>
    <c:autoTitleDeleted val="1"/>
    <c:plotArea>
      <c:layout>
        <c:manualLayout>
          <c:layoutTarget val="inner"/>
          <c:xMode val="edge"/>
          <c:yMode val="edge"/>
          <c:x val="0.23163325070477303"/>
          <c:y val="9.9997724241227784E-2"/>
          <c:w val="0.73027644113930201"/>
          <c:h val="0.87194194914982814"/>
        </c:manualLayout>
      </c:layout>
      <c:barChart>
        <c:barDir val="bar"/>
        <c:grouping val="clustered"/>
        <c:varyColors val="0"/>
        <c:ser>
          <c:idx val="1"/>
          <c:order val="0"/>
          <c:tx>
            <c:strRef>
              <c:f>Sheet1!#REF!</c:f>
              <c:strCache>
                <c:ptCount val="1"/>
                <c:pt idx="0">
                  <c:v>#REF!</c:v>
                </c:pt>
              </c:strCache>
            </c:strRef>
          </c:tx>
          <c:spPr>
            <a:solidFill>
              <a:schemeClr val="tx2">
                <a:lumMod val="75000"/>
              </a:schemeClr>
            </a:solidFill>
          </c:spPr>
          <c:invertIfNegative val="0"/>
          <c:dLbls>
            <c:txPr>
              <a:bodyPr/>
              <a:lstStyle/>
              <a:p>
                <a:pPr>
                  <a:defRPr sz="1200" baseline="0">
                    <a:solidFill>
                      <a:schemeClr val="tx1"/>
                    </a:solidFill>
                  </a:defRPr>
                </a:pPr>
                <a:endParaRPr lang="en-US"/>
              </a:p>
            </c:txPr>
            <c:showLegendKey val="0"/>
            <c:showVal val="1"/>
            <c:showCatName val="0"/>
            <c:showSerName val="0"/>
            <c:showPercent val="0"/>
            <c:showBubbleSize val="0"/>
            <c:showLeaderLines val="0"/>
          </c:dLbls>
          <c:cat>
            <c:strRef>
              <c:f>Sheet1!$A$2:$A$11</c:f>
              <c:strCache>
                <c:ptCount val="10"/>
                <c:pt idx="0">
                  <c:v>Mainenance &amp; Operations</c:v>
                </c:pt>
                <c:pt idx="1">
                  <c:v>Utilities</c:v>
                </c:pt>
                <c:pt idx="2">
                  <c:v>Technology</c:v>
                </c:pt>
                <c:pt idx="3">
                  <c:v>Superintendent's Office</c:v>
                </c:pt>
                <c:pt idx="4">
                  <c:v>Insurance/Plant Security</c:v>
                </c:pt>
                <c:pt idx="5">
                  <c:v>Business Office</c:v>
                </c:pt>
                <c:pt idx="6">
                  <c:v>Human Resources</c:v>
                </c:pt>
                <c:pt idx="7">
                  <c:v>Board of Directors/Public Rel</c:v>
                </c:pt>
                <c:pt idx="8">
                  <c:v>Printing</c:v>
                </c:pt>
                <c:pt idx="9">
                  <c:v>Motorpool</c:v>
                </c:pt>
              </c:strCache>
            </c:strRef>
          </c:cat>
          <c:val>
            <c:numRef>
              <c:f>Sheet1!$B$2:$B$11</c:f>
              <c:numCache>
                <c:formatCode>0.0%</c:formatCode>
                <c:ptCount val="10"/>
                <c:pt idx="0">
                  <c:v>0.43152537866539065</c:v>
                </c:pt>
                <c:pt idx="1">
                  <c:v>0.14782301052940905</c:v>
                </c:pt>
                <c:pt idx="2">
                  <c:v>0.11672576841140776</c:v>
                </c:pt>
                <c:pt idx="3">
                  <c:v>7.9650615754293302E-2</c:v>
                </c:pt>
                <c:pt idx="4">
                  <c:v>4.3808401442048096E-2</c:v>
                </c:pt>
                <c:pt idx="5">
                  <c:v>9.3146316897096043E-2</c:v>
                </c:pt>
                <c:pt idx="6">
                  <c:v>1.3731763357364426E-2</c:v>
                </c:pt>
                <c:pt idx="7">
                  <c:v>3.1985213257570339E-2</c:v>
                </c:pt>
                <c:pt idx="8">
                  <c:v>3.0678961776477678E-2</c:v>
                </c:pt>
                <c:pt idx="9">
                  <c:v>1.0924569908942651E-2</c:v>
                </c:pt>
              </c:numCache>
            </c:numRef>
          </c:val>
        </c:ser>
        <c:ser>
          <c:idx val="2"/>
          <c:order val="1"/>
          <c:tx>
            <c:strRef>
              <c:f>Sheet1!$C$1</c:f>
              <c:strCache>
                <c:ptCount val="1"/>
                <c:pt idx="0">
                  <c:v>2012-13</c:v>
                </c:pt>
              </c:strCache>
            </c:strRef>
          </c:tx>
          <c:spPr>
            <a:solidFill>
              <a:schemeClr val="tx1"/>
            </a:solidFill>
          </c:spPr>
          <c:invertIfNegative val="0"/>
          <c:dLbls>
            <c:txPr>
              <a:bodyPr/>
              <a:lstStyle/>
              <a:p>
                <a:pPr>
                  <a:defRPr sz="1200" baseline="0"/>
                </a:pPr>
                <a:endParaRPr lang="en-US"/>
              </a:p>
            </c:txPr>
            <c:showLegendKey val="0"/>
            <c:showVal val="1"/>
            <c:showCatName val="0"/>
            <c:showSerName val="0"/>
            <c:showPercent val="0"/>
            <c:showBubbleSize val="0"/>
            <c:showLeaderLines val="0"/>
          </c:dLbls>
          <c:cat>
            <c:strRef>
              <c:f>Sheet1!$A$2:$A$11</c:f>
              <c:strCache>
                <c:ptCount val="10"/>
                <c:pt idx="0">
                  <c:v>Mainenance &amp; Operations</c:v>
                </c:pt>
                <c:pt idx="1">
                  <c:v>Utilities</c:v>
                </c:pt>
                <c:pt idx="2">
                  <c:v>Technology</c:v>
                </c:pt>
                <c:pt idx="3">
                  <c:v>Superintendent's Office</c:v>
                </c:pt>
                <c:pt idx="4">
                  <c:v>Insurance/Plant Security</c:v>
                </c:pt>
                <c:pt idx="5">
                  <c:v>Business Office</c:v>
                </c:pt>
                <c:pt idx="6">
                  <c:v>Human Resources</c:v>
                </c:pt>
                <c:pt idx="7">
                  <c:v>Board of Directors/Public Rel</c:v>
                </c:pt>
                <c:pt idx="8">
                  <c:v>Printing</c:v>
                </c:pt>
                <c:pt idx="9">
                  <c:v>Motorpool</c:v>
                </c:pt>
              </c:strCache>
            </c:strRef>
          </c:cat>
          <c:val>
            <c:numRef>
              <c:f>Sheet1!$C$2:$C$11</c:f>
              <c:numCache>
                <c:formatCode>0.0%</c:formatCode>
                <c:ptCount val="10"/>
                <c:pt idx="0">
                  <c:v>0.36699999999999999</c:v>
                </c:pt>
                <c:pt idx="1">
                  <c:v>0.17299999999999999</c:v>
                </c:pt>
                <c:pt idx="2">
                  <c:v>0.125</c:v>
                </c:pt>
                <c:pt idx="3">
                  <c:v>8.6999999999999994E-2</c:v>
                </c:pt>
                <c:pt idx="4">
                  <c:v>5.3999999999999999E-2</c:v>
                </c:pt>
                <c:pt idx="5">
                  <c:v>9.2999999999999999E-2</c:v>
                </c:pt>
                <c:pt idx="6">
                  <c:v>1.4E-2</c:v>
                </c:pt>
                <c:pt idx="7">
                  <c:v>4.5999999999999999E-2</c:v>
                </c:pt>
                <c:pt idx="8">
                  <c:v>0.03</c:v>
                </c:pt>
                <c:pt idx="9">
                  <c:v>0.01</c:v>
                </c:pt>
              </c:numCache>
            </c:numRef>
          </c:val>
        </c:ser>
        <c:dLbls>
          <c:showLegendKey val="0"/>
          <c:showVal val="0"/>
          <c:showCatName val="0"/>
          <c:showSerName val="0"/>
          <c:showPercent val="0"/>
          <c:showBubbleSize val="0"/>
        </c:dLbls>
        <c:gapWidth val="0"/>
        <c:axId val="93639040"/>
        <c:axId val="88164992"/>
      </c:barChart>
      <c:valAx>
        <c:axId val="88164992"/>
        <c:scaling>
          <c:orientation val="minMax"/>
        </c:scaling>
        <c:delete val="0"/>
        <c:axPos val="t"/>
        <c:majorGridlines/>
        <c:numFmt formatCode="0.0%" sourceLinked="1"/>
        <c:majorTickMark val="out"/>
        <c:minorTickMark val="none"/>
        <c:tickLblPos val="nextTo"/>
        <c:txPr>
          <a:bodyPr/>
          <a:lstStyle/>
          <a:p>
            <a:pPr>
              <a:defRPr sz="1000"/>
            </a:pPr>
            <a:endParaRPr lang="en-US"/>
          </a:p>
        </c:txPr>
        <c:crossAx val="93639040"/>
        <c:crosses val="autoZero"/>
        <c:crossBetween val="between"/>
      </c:valAx>
      <c:catAx>
        <c:axId val="93639040"/>
        <c:scaling>
          <c:orientation val="maxMin"/>
        </c:scaling>
        <c:delete val="0"/>
        <c:axPos val="l"/>
        <c:numFmt formatCode="General" sourceLinked="1"/>
        <c:majorTickMark val="out"/>
        <c:minorTickMark val="none"/>
        <c:tickLblPos val="nextTo"/>
        <c:txPr>
          <a:bodyPr/>
          <a:lstStyle/>
          <a:p>
            <a:pPr>
              <a:defRPr sz="1200"/>
            </a:pPr>
            <a:endParaRPr lang="en-US"/>
          </a:p>
        </c:txPr>
        <c:crossAx val="88164992"/>
        <c:crosses val="autoZero"/>
        <c:auto val="1"/>
        <c:lblAlgn val="ctr"/>
        <c:lblOffset val="100"/>
        <c:noMultiLvlLbl val="0"/>
      </c:catAx>
    </c:plotArea>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38475" cy="4621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41" y="0"/>
            <a:ext cx="3038475" cy="462120"/>
          </a:xfrm>
          <a:prstGeom prst="rect">
            <a:avLst/>
          </a:prstGeom>
        </p:spPr>
        <p:txBody>
          <a:bodyPr vert="horz" lIns="91440" tIns="45720" rIns="91440" bIns="45720" rtlCol="0"/>
          <a:lstStyle>
            <a:lvl1pPr algn="r">
              <a:defRPr sz="1200"/>
            </a:lvl1pPr>
          </a:lstStyle>
          <a:p>
            <a:fld id="{D64E2401-7F29-4645-8E4E-D90ACACA5CD5}" type="datetimeFigureOut">
              <a:rPr lang="en-US" smtClean="0"/>
              <a:t>11/20/2014</a:t>
            </a:fld>
            <a:endParaRPr lang="en-US"/>
          </a:p>
        </p:txBody>
      </p:sp>
      <p:sp>
        <p:nvSpPr>
          <p:cNvPr id="4" name="Footer Placeholder 3"/>
          <p:cNvSpPr>
            <a:spLocks noGrp="1"/>
          </p:cNvSpPr>
          <p:nvPr>
            <p:ph type="ftr" sz="quarter" idx="2"/>
          </p:nvPr>
        </p:nvSpPr>
        <p:spPr>
          <a:xfrm>
            <a:off x="2" y="8772378"/>
            <a:ext cx="3038475" cy="4621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41" y="8772378"/>
            <a:ext cx="3038475" cy="462120"/>
          </a:xfrm>
          <a:prstGeom prst="rect">
            <a:avLst/>
          </a:prstGeom>
        </p:spPr>
        <p:txBody>
          <a:bodyPr vert="horz" lIns="91440" tIns="45720" rIns="91440" bIns="45720" rtlCol="0" anchor="b"/>
          <a:lstStyle>
            <a:lvl1pPr algn="r">
              <a:defRPr sz="1200"/>
            </a:lvl1pPr>
          </a:lstStyle>
          <a:p>
            <a:fld id="{8BF6E418-46D1-43A0-B2CF-C6D18CB2C554}" type="slidenum">
              <a:rPr lang="en-US" smtClean="0"/>
              <a:t>‹#›</a:t>
            </a:fld>
            <a:endParaRPr lang="en-US"/>
          </a:p>
        </p:txBody>
      </p:sp>
    </p:spTree>
    <p:extLst>
      <p:ext uri="{BB962C8B-B14F-4D97-AF65-F5344CB8AC3E}">
        <p14:creationId xmlns:p14="http://schemas.microsoft.com/office/powerpoint/2010/main" val="8647833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1804"/>
          </a:xfrm>
          <a:prstGeom prst="rect">
            <a:avLst/>
          </a:prstGeom>
        </p:spPr>
        <p:txBody>
          <a:bodyPr vert="horz" lIns="93744" tIns="46872" rIns="93744" bIns="4687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0938" y="1"/>
            <a:ext cx="3037840" cy="461804"/>
          </a:xfrm>
          <a:prstGeom prst="rect">
            <a:avLst/>
          </a:prstGeom>
        </p:spPr>
        <p:txBody>
          <a:bodyPr vert="horz" lIns="93744" tIns="46872" rIns="93744" bIns="46872" rtlCol="0"/>
          <a:lstStyle>
            <a:lvl1pPr algn="r" fontAlgn="auto">
              <a:spcBef>
                <a:spcPts val="0"/>
              </a:spcBef>
              <a:spcAft>
                <a:spcPts val="0"/>
              </a:spcAft>
              <a:defRPr sz="1200" smtClean="0">
                <a:latin typeface="+mn-lt"/>
              </a:defRPr>
            </a:lvl1pPr>
          </a:lstStyle>
          <a:p>
            <a:pPr>
              <a:defRPr/>
            </a:pPr>
            <a:fld id="{93A7E935-795E-47D6-AA3E-B049C2EAD326}" type="datetimeFigureOut">
              <a:rPr lang="en-US"/>
              <a:pPr>
                <a:defRPr/>
              </a:pPr>
              <a:t>11/20/2014</a:t>
            </a:fld>
            <a:endParaRPr lang="en-US"/>
          </a:p>
        </p:txBody>
      </p:sp>
      <p:sp>
        <p:nvSpPr>
          <p:cNvPr id="4" name="Slide Image Placeholder 3"/>
          <p:cNvSpPr>
            <a:spLocks noGrp="1" noRot="1" noChangeAspect="1"/>
          </p:cNvSpPr>
          <p:nvPr>
            <p:ph type="sldImg" idx="2"/>
          </p:nvPr>
        </p:nvSpPr>
        <p:spPr>
          <a:xfrm>
            <a:off x="1195388" y="692150"/>
            <a:ext cx="4619625" cy="3465513"/>
          </a:xfrm>
          <a:prstGeom prst="rect">
            <a:avLst/>
          </a:prstGeom>
          <a:noFill/>
          <a:ln w="12700">
            <a:solidFill>
              <a:prstClr val="black"/>
            </a:solidFill>
          </a:ln>
        </p:spPr>
        <p:txBody>
          <a:bodyPr vert="horz" lIns="93744" tIns="46872" rIns="93744" bIns="46872" rtlCol="0" anchor="ctr"/>
          <a:lstStyle/>
          <a:p>
            <a:pPr lvl="0"/>
            <a:endParaRPr lang="en-US" noProof="0" smtClean="0"/>
          </a:p>
        </p:txBody>
      </p:sp>
      <p:sp>
        <p:nvSpPr>
          <p:cNvPr id="5" name="Notes Placeholder 4"/>
          <p:cNvSpPr>
            <a:spLocks noGrp="1"/>
          </p:cNvSpPr>
          <p:nvPr>
            <p:ph type="body" sz="quarter" idx="3"/>
          </p:nvPr>
        </p:nvSpPr>
        <p:spPr>
          <a:xfrm>
            <a:off x="701040" y="4387136"/>
            <a:ext cx="5608320" cy="4156234"/>
          </a:xfrm>
          <a:prstGeom prst="rect">
            <a:avLst/>
          </a:prstGeom>
        </p:spPr>
        <p:txBody>
          <a:bodyPr vert="horz" lIns="93744" tIns="46872" rIns="93744" bIns="4687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772669"/>
            <a:ext cx="3037840" cy="461804"/>
          </a:xfrm>
          <a:prstGeom prst="rect">
            <a:avLst/>
          </a:prstGeom>
        </p:spPr>
        <p:txBody>
          <a:bodyPr vert="horz" lIns="93744" tIns="46872" rIns="93744" bIns="4687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0938" y="8772669"/>
            <a:ext cx="3037840" cy="461804"/>
          </a:xfrm>
          <a:prstGeom prst="rect">
            <a:avLst/>
          </a:prstGeom>
        </p:spPr>
        <p:txBody>
          <a:bodyPr vert="horz" lIns="93744" tIns="46872" rIns="93744" bIns="46872" rtlCol="0" anchor="b"/>
          <a:lstStyle>
            <a:lvl1pPr algn="r" fontAlgn="auto">
              <a:spcBef>
                <a:spcPts val="0"/>
              </a:spcBef>
              <a:spcAft>
                <a:spcPts val="0"/>
              </a:spcAft>
              <a:defRPr sz="1200" smtClean="0">
                <a:latin typeface="+mn-lt"/>
              </a:defRPr>
            </a:lvl1pPr>
          </a:lstStyle>
          <a:p>
            <a:pPr>
              <a:defRPr/>
            </a:pPr>
            <a:fld id="{699557E7-C6BC-499F-924A-241CFA0F231B}" type="slidenum">
              <a:rPr lang="en-US"/>
              <a:pPr>
                <a:defRPr/>
              </a:pPr>
              <a:t>‹#›</a:t>
            </a:fld>
            <a:endParaRPr lang="en-US"/>
          </a:p>
        </p:txBody>
      </p:sp>
    </p:spTree>
    <p:extLst>
      <p:ext uri="{BB962C8B-B14F-4D97-AF65-F5344CB8AC3E}">
        <p14:creationId xmlns:p14="http://schemas.microsoft.com/office/powerpoint/2010/main" val="16939887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B97B7E-A32D-4EAA-BEE3-86450DF058BF}" type="slidenum">
              <a:rPr lang="en-US"/>
              <a:pPr fontAlgn="base">
                <a:spcBef>
                  <a:spcPct val="0"/>
                </a:spcBef>
                <a:spcAft>
                  <a:spcPct val="0"/>
                </a:spcAft>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9622F42-8273-46A1-9368-9530C6C2A49B}" type="slidenum">
              <a:rPr lang="en-US"/>
              <a:pPr fontAlgn="base">
                <a:spcBef>
                  <a:spcPct val="0"/>
                </a:spcBef>
                <a:spcAft>
                  <a:spcPct val="0"/>
                </a:spcAft>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99557E7-C6BC-499F-924A-241CFA0F231B}" type="slidenum">
              <a:rPr lang="en-US" smtClean="0"/>
              <a:pPr>
                <a:defRPr/>
              </a:pPr>
              <a:t>11</a:t>
            </a:fld>
            <a:endParaRPr lang="en-US"/>
          </a:p>
        </p:txBody>
      </p:sp>
    </p:spTree>
    <p:extLst>
      <p:ext uri="{BB962C8B-B14F-4D97-AF65-F5344CB8AC3E}">
        <p14:creationId xmlns:p14="http://schemas.microsoft.com/office/powerpoint/2010/main" val="2417513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defRPr/>
            </a:pPr>
            <a:fld id="{15942040-786F-48B9-85DF-2F38A900C966}" type="datetimeFigureOut">
              <a:rPr lang="en-US" smtClean="0"/>
              <a:pPr>
                <a:defRPr/>
              </a:pPr>
              <a:t>11/20/2014</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defRPr/>
            </a:pP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11/20/2014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a:defRPr/>
            </a:pPr>
            <a:fld id="{15942040-786F-48B9-85DF-2F38A900C966}" type="datetimeFigureOut">
              <a:rPr lang="en-US" smtClean="0"/>
              <a:pPr>
                <a:defRPr/>
              </a:pPr>
              <a:t>11/20/2014</a:t>
            </a:fld>
            <a:endParaRPr lang="en-US"/>
          </a:p>
        </p:txBody>
      </p:sp>
      <p:sp>
        <p:nvSpPr>
          <p:cNvPr id="5" name="Footer Placeholder 4"/>
          <p:cNvSpPr>
            <a:spLocks noGrp="1"/>
          </p:cNvSpPr>
          <p:nvPr>
            <p:ph type="ftr" sz="quarter" idx="11"/>
          </p:nvPr>
        </p:nvSpPr>
        <p:spPr>
          <a:xfrm>
            <a:off x="457201" y="6248207"/>
            <a:ext cx="5573483" cy="365125"/>
          </a:xfrm>
        </p:spPr>
        <p:txBody>
          <a:bodyPr/>
          <a:lstStyle/>
          <a:p>
            <a:pPr>
              <a:defRPr/>
            </a:pP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11/20/2014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a:defRPr/>
            </a:pPr>
            <a:fld id="{15942040-786F-48B9-85DF-2F38A900C966}" type="datetimeFigureOut">
              <a:rPr lang="en-US" smtClean="0"/>
              <a:pPr>
                <a:defRPr/>
              </a:pPr>
              <a:t>11/20/2014</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2"/>
          </p:nvPr>
        </p:nvSpPr>
        <p:spPr/>
        <p:txBody>
          <a:body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pPr>
              <a:defRPr/>
            </a:pPr>
            <a:fld id="{15942040-786F-48B9-85DF-2F38A900C966}" type="datetimeFigureOut">
              <a:rPr lang="en-US" smtClean="0"/>
              <a:pPr>
                <a:defRPr/>
              </a:pPr>
              <a:t>11/20/2014</a:t>
            </a:fld>
            <a:endParaRPr lang="en-US"/>
          </a:p>
        </p:txBody>
      </p:sp>
      <p:sp>
        <p:nvSpPr>
          <p:cNvPr id="10" name="Slide Number Placeholder 9"/>
          <p:cNvSpPr>
            <a:spLocks noGrp="1"/>
          </p:cNvSpPr>
          <p:nvPr>
            <p:ph type="sldNum" sz="quarter" idx="16"/>
          </p:nvPr>
        </p:nvSpPr>
        <p:spPr/>
        <p:txBody>
          <a:bodyPr rtlCol="0"/>
          <a:lstStyle/>
          <a:p>
            <a:pPr>
              <a:defRPr/>
            </a:pPr>
            <a:fld id="{883AB3C6-BE4E-44BD-AA93-F10D57E4A546}" type="slidenum">
              <a:rPr lang="en-US" smtClean="0"/>
              <a:pPr>
                <a:defRPr/>
              </a:pPr>
              <a:t>‹#›</a:t>
            </a:fld>
            <a:endParaRPr lang="en-US"/>
          </a:p>
        </p:txBody>
      </p:sp>
      <p:sp>
        <p:nvSpPr>
          <p:cNvPr id="12" name="Footer Placeholder 11"/>
          <p:cNvSpPr>
            <a:spLocks noGrp="1"/>
          </p:cNvSpPr>
          <p:nvPr>
            <p:ph type="ftr" sz="quarter" idx="17"/>
          </p:nvPr>
        </p:nvSpPr>
        <p:spPr/>
        <p:txBody>
          <a:bodyPr rtlCol="0"/>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pPr>
              <a:defRPr/>
            </a:pPr>
            <a:fld id="{15942040-786F-48B9-85DF-2F38A900C966}" type="datetimeFigureOut">
              <a:rPr lang="en-US" smtClean="0"/>
              <a:pPr>
                <a:defRPr/>
              </a:pPr>
              <a:t>11/20/2014</a:t>
            </a:fld>
            <a:endParaRPr lang="en-US"/>
          </a:p>
        </p:txBody>
      </p:sp>
      <p:sp>
        <p:nvSpPr>
          <p:cNvPr id="12" name="Slide Number Placeholder 11"/>
          <p:cNvSpPr>
            <a:spLocks noGrp="1"/>
          </p:cNvSpPr>
          <p:nvPr>
            <p:ph type="sldNum" sz="quarter" idx="16"/>
          </p:nvPr>
        </p:nvSpPr>
        <p:spPr/>
        <p:txBody>
          <a:bodyPr rtlCol="0"/>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7"/>
          </p:nvPr>
        </p:nvSpPr>
        <p:spPr/>
        <p:txBody>
          <a:bodyPr rtlCol="0"/>
          <a:lstStyle/>
          <a:p>
            <a:pPr>
              <a:defRPr/>
            </a:pP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15942040-786F-48B9-85DF-2F38A900C966}" type="datetimeFigureOut">
              <a:rPr lang="en-US" smtClean="0"/>
              <a:pPr>
                <a:defRPr/>
              </a:pPr>
              <a:t>11/20/2014</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5942040-786F-48B9-85DF-2F38A900C966}" type="datetimeFigureOut">
              <a:rPr lang="en-US" smtClean="0"/>
              <a:pPr>
                <a:defRPr/>
              </a:pPr>
              <a:t>11/20/2014</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11/20/2014</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a:defRPr/>
            </a:pPr>
            <a:fld id="{15942040-786F-48B9-85DF-2F38A900C966}" type="datetimeFigureOut">
              <a:rPr lang="en-US" smtClean="0"/>
              <a:pPr>
                <a:defRPr/>
              </a:pPr>
              <a:t>11/20/2014</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pPr>
              <a:defRPr/>
            </a:pP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defRPr/>
            </a:pPr>
            <a:fld id="{15942040-786F-48B9-85DF-2F38A900C966}" type="datetimeFigureOut">
              <a:rPr lang="en-US" smtClean="0"/>
              <a:pPr>
                <a:defRPr/>
              </a:pPr>
              <a:t>11/20/2014</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defRPr/>
            </a:pP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defRPr/>
            </a:pPr>
            <a:fld id="{883AB3C6-BE4E-44BD-AA93-F10D57E4A546}"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a:xfrm>
            <a:off x="914400" y="838200"/>
            <a:ext cx="8229600" cy="1470025"/>
          </a:xfrm>
        </p:spPr>
        <p:txBody>
          <a:bodyPr>
            <a:normAutofit fontScale="90000"/>
          </a:bodyPr>
          <a:lstStyle/>
          <a:p>
            <a:r>
              <a:rPr lang="en-US" dirty="0" smtClean="0"/>
              <a:t>WOODLAND School District</a:t>
            </a:r>
            <a:br>
              <a:rPr lang="en-US" dirty="0" smtClean="0"/>
            </a:br>
            <a:r>
              <a:rPr lang="en-US" dirty="0" smtClean="0"/>
              <a:t>2013-2014 Year End Financial Summary</a:t>
            </a:r>
          </a:p>
        </p:txBody>
      </p:sp>
      <p:sp>
        <p:nvSpPr>
          <p:cNvPr id="3" name="Subtitle 2"/>
          <p:cNvSpPr>
            <a:spLocks noGrp="1"/>
          </p:cNvSpPr>
          <p:nvPr>
            <p:ph type="subTitle" idx="1"/>
          </p:nvPr>
        </p:nvSpPr>
        <p:spPr>
          <a:xfrm>
            <a:off x="2590800" y="3733800"/>
            <a:ext cx="6400800" cy="1752600"/>
          </a:xfrm>
        </p:spPr>
        <p:txBody>
          <a:bodyPr rtlCol="0">
            <a:normAutofit/>
          </a:bodyPr>
          <a:lstStyle/>
          <a:p>
            <a:pPr fontAlgn="auto">
              <a:spcAft>
                <a:spcPts val="0"/>
              </a:spcAft>
              <a:buFont typeface="Arial" pitchFamily="34" charset="0"/>
              <a:buNone/>
              <a:defRPr/>
            </a:pPr>
            <a:r>
              <a:rPr lang="en-US" dirty="0" smtClean="0"/>
              <a:t>Presented by:</a:t>
            </a:r>
          </a:p>
          <a:p>
            <a:pPr fontAlgn="auto">
              <a:spcAft>
                <a:spcPts val="0"/>
              </a:spcAft>
              <a:buFont typeface="Arial" pitchFamily="34" charset="0"/>
              <a:buNone/>
              <a:defRPr/>
            </a:pPr>
            <a:r>
              <a:rPr lang="en-US" dirty="0" smtClean="0"/>
              <a:t>Stacy Brown</a:t>
            </a:r>
          </a:p>
          <a:p>
            <a:pPr fontAlgn="auto">
              <a:spcAft>
                <a:spcPts val="0"/>
              </a:spcAft>
              <a:buFont typeface="Arial" pitchFamily="34" charset="0"/>
              <a:buNone/>
              <a:defRPr/>
            </a:pPr>
            <a:r>
              <a:rPr lang="en-US" dirty="0" smtClean="0"/>
              <a:t>Director of Business Services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Activities - General Basic Education</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73771562"/>
              </p:ext>
            </p:extLst>
          </p:nvPr>
        </p:nvGraphicFramePr>
        <p:xfrm>
          <a:off x="761999" y="1600201"/>
          <a:ext cx="7239001" cy="4572000"/>
        </p:xfrm>
        <a:graphic>
          <a:graphicData uri="http://schemas.openxmlformats.org/drawingml/2006/table">
            <a:tbl>
              <a:tblPr firstRow="1" bandRow="1">
                <a:tableStyleId>{073A0DAA-6AF3-43AB-8588-CEC1D06C72B9}</a:tableStyleId>
              </a:tblPr>
              <a:tblGrid>
                <a:gridCol w="2895600"/>
                <a:gridCol w="1447800"/>
                <a:gridCol w="1524000"/>
                <a:gridCol w="1371601"/>
              </a:tblGrid>
              <a:tr h="612617">
                <a:tc>
                  <a:txBody>
                    <a:bodyPr/>
                    <a:lstStyle/>
                    <a:p>
                      <a:endParaRPr lang="en-US" dirty="0"/>
                    </a:p>
                  </a:txBody>
                  <a:tcPr/>
                </a:tc>
                <a:tc>
                  <a:txBody>
                    <a:bodyPr/>
                    <a:lstStyle/>
                    <a:p>
                      <a:pPr algn="r"/>
                      <a:r>
                        <a:rPr lang="en-US" dirty="0" smtClean="0"/>
                        <a:t>Amount ($)</a:t>
                      </a:r>
                    </a:p>
                    <a:p>
                      <a:pPr algn="r"/>
                      <a:r>
                        <a:rPr lang="en-US" dirty="0" smtClean="0"/>
                        <a:t>13-14</a:t>
                      </a:r>
                    </a:p>
                  </a:txBody>
                  <a:tcPr/>
                </a:tc>
                <a:tc>
                  <a:txBody>
                    <a:bodyPr/>
                    <a:lstStyle/>
                    <a:p>
                      <a:pPr algn="r"/>
                      <a:r>
                        <a:rPr lang="en-US" dirty="0" smtClean="0"/>
                        <a:t>Amount ($)</a:t>
                      </a:r>
                    </a:p>
                    <a:p>
                      <a:pPr algn="r"/>
                      <a:r>
                        <a:rPr lang="en-US" dirty="0" smtClean="0"/>
                        <a:t>12-13</a:t>
                      </a:r>
                      <a:endParaRPr lang="en-US" dirty="0"/>
                    </a:p>
                  </a:txBody>
                  <a:tcPr/>
                </a:tc>
                <a:tc>
                  <a:txBody>
                    <a:bodyPr/>
                    <a:lstStyle/>
                    <a:p>
                      <a:pPr algn="r"/>
                      <a:r>
                        <a:rPr lang="en-US" dirty="0" smtClean="0"/>
                        <a:t>Difference</a:t>
                      </a:r>
                    </a:p>
                  </a:txBody>
                  <a:tcPr/>
                </a:tc>
              </a:tr>
              <a:tr h="354929">
                <a:tc>
                  <a:txBody>
                    <a:bodyPr/>
                    <a:lstStyle/>
                    <a:p>
                      <a:r>
                        <a:rPr lang="en-US" dirty="0" smtClean="0"/>
                        <a:t>Supervision</a:t>
                      </a:r>
                      <a:r>
                        <a:rPr lang="en-US" baseline="0" dirty="0" smtClean="0"/>
                        <a:t> Instruction</a:t>
                      </a:r>
                    </a:p>
                  </a:txBody>
                  <a:tcPr/>
                </a:tc>
                <a:tc>
                  <a:txBody>
                    <a:bodyPr/>
                    <a:lstStyle/>
                    <a:p>
                      <a:pPr algn="r"/>
                      <a:r>
                        <a:rPr lang="en-US" dirty="0" smtClean="0"/>
                        <a:t>$     109,572</a:t>
                      </a:r>
                    </a:p>
                  </a:txBody>
                  <a:tcPr/>
                </a:tc>
                <a:tc>
                  <a:txBody>
                    <a:bodyPr/>
                    <a:lstStyle/>
                    <a:p>
                      <a:pPr algn="r"/>
                      <a:r>
                        <a:rPr lang="en-US" dirty="0" smtClean="0"/>
                        <a:t>$   107,983</a:t>
                      </a:r>
                    </a:p>
                  </a:txBody>
                  <a:tcPr/>
                </a:tc>
                <a:tc>
                  <a:txBody>
                    <a:bodyPr/>
                    <a:lstStyle/>
                    <a:p>
                      <a:pPr algn="r" fontAlgn="b"/>
                      <a:r>
                        <a:rPr lang="en-US" sz="1800" u="none" strike="noStrike" dirty="0" smtClean="0"/>
                        <a:t>$      (1,589)</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Learning Resources</a:t>
                      </a:r>
                      <a:endParaRPr lang="en-US" dirty="0"/>
                    </a:p>
                  </a:txBody>
                  <a:tcPr/>
                </a:tc>
                <a:tc>
                  <a:txBody>
                    <a:bodyPr/>
                    <a:lstStyle/>
                    <a:p>
                      <a:pPr algn="r"/>
                      <a:r>
                        <a:rPr lang="en-US" dirty="0" smtClean="0"/>
                        <a:t>$     237,773</a:t>
                      </a:r>
                    </a:p>
                  </a:txBody>
                  <a:tcPr/>
                </a:tc>
                <a:tc>
                  <a:txBody>
                    <a:bodyPr/>
                    <a:lstStyle/>
                    <a:p>
                      <a:pPr algn="r"/>
                      <a:r>
                        <a:rPr lang="en-US" dirty="0" smtClean="0"/>
                        <a:t>$   241,982</a:t>
                      </a:r>
                    </a:p>
                  </a:txBody>
                  <a:tcPr/>
                </a:tc>
                <a:tc>
                  <a:txBody>
                    <a:bodyPr/>
                    <a:lstStyle/>
                    <a:p>
                      <a:pPr algn="r" fontAlgn="b"/>
                      <a:r>
                        <a:rPr lang="en-US" sz="1800" b="0" i="0" u="none" strike="noStrike" dirty="0" smtClean="0">
                          <a:solidFill>
                            <a:schemeClr val="dk1"/>
                          </a:solidFill>
                          <a:latin typeface="+mn-lt"/>
                        </a:rPr>
                        <a:t>$      (4,209)</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Principal’s Office</a:t>
                      </a:r>
                      <a:endParaRPr lang="en-US" dirty="0"/>
                    </a:p>
                  </a:txBody>
                  <a:tcPr/>
                </a:tc>
                <a:tc>
                  <a:txBody>
                    <a:bodyPr/>
                    <a:lstStyle/>
                    <a:p>
                      <a:pPr algn="r"/>
                      <a:r>
                        <a:rPr lang="en-US" dirty="0" smtClean="0"/>
                        <a:t>$  1,184,346</a:t>
                      </a:r>
                      <a:endParaRPr lang="en-US" dirty="0"/>
                    </a:p>
                  </a:txBody>
                  <a:tcPr/>
                </a:tc>
                <a:tc>
                  <a:txBody>
                    <a:bodyPr/>
                    <a:lstStyle/>
                    <a:p>
                      <a:pPr algn="r"/>
                      <a:r>
                        <a:rPr lang="en-US" dirty="0" smtClean="0"/>
                        <a:t>$1,080,515</a:t>
                      </a:r>
                      <a:endParaRPr lang="en-US" dirty="0"/>
                    </a:p>
                  </a:txBody>
                  <a:tcPr/>
                </a:tc>
                <a:tc>
                  <a:txBody>
                    <a:bodyPr/>
                    <a:lstStyle/>
                    <a:p>
                      <a:pPr algn="r" fontAlgn="b"/>
                      <a:r>
                        <a:rPr lang="en-US" sz="1800" u="none" strike="noStrike" dirty="0" smtClean="0"/>
                        <a:t>$    103,831</a:t>
                      </a:r>
                      <a:endParaRPr lang="en-US" sz="1800" b="0" i="0" u="none" strike="noStrike" dirty="0" smtClean="0">
                        <a:solidFill>
                          <a:srgbClr val="000000"/>
                        </a:solidFill>
                        <a:latin typeface="Calibri"/>
                      </a:endParaRPr>
                    </a:p>
                  </a:txBody>
                  <a:tcPr marL="0" marR="0" marT="0" marB="0" anchor="b"/>
                </a:tc>
              </a:tr>
              <a:tr h="354929">
                <a:tc>
                  <a:txBody>
                    <a:bodyPr/>
                    <a:lstStyle/>
                    <a:p>
                      <a:r>
                        <a:rPr lang="en-US" dirty="0" smtClean="0"/>
                        <a:t>Guidance &amp; Counseling</a:t>
                      </a:r>
                      <a:endParaRPr lang="en-US" dirty="0"/>
                    </a:p>
                  </a:txBody>
                  <a:tcPr/>
                </a:tc>
                <a:tc>
                  <a:txBody>
                    <a:bodyPr/>
                    <a:lstStyle/>
                    <a:p>
                      <a:pPr algn="r"/>
                      <a:r>
                        <a:rPr lang="en-US" dirty="0" smtClean="0"/>
                        <a:t>$     362,458</a:t>
                      </a:r>
                      <a:endParaRPr lang="en-US" dirty="0"/>
                    </a:p>
                  </a:txBody>
                  <a:tcPr/>
                </a:tc>
                <a:tc>
                  <a:txBody>
                    <a:bodyPr/>
                    <a:lstStyle/>
                    <a:p>
                      <a:pPr algn="r"/>
                      <a:r>
                        <a:rPr lang="en-US" dirty="0" smtClean="0"/>
                        <a:t>$   380,488</a:t>
                      </a:r>
                      <a:endParaRPr lang="en-US" dirty="0"/>
                    </a:p>
                  </a:txBody>
                  <a:tcPr/>
                </a:tc>
                <a:tc>
                  <a:txBody>
                    <a:bodyPr/>
                    <a:lstStyle/>
                    <a:p>
                      <a:pPr algn="r" fontAlgn="b"/>
                      <a:r>
                        <a:rPr lang="en-US" sz="1800" u="none" strike="noStrike" dirty="0" smtClean="0"/>
                        <a:t>$    (18,030)</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Pupil Safety &amp; Management</a:t>
                      </a:r>
                      <a:endParaRPr lang="en-US" dirty="0"/>
                    </a:p>
                  </a:txBody>
                  <a:tcPr/>
                </a:tc>
                <a:tc>
                  <a:txBody>
                    <a:bodyPr/>
                    <a:lstStyle/>
                    <a:p>
                      <a:pPr algn="r"/>
                      <a:r>
                        <a:rPr lang="en-US" dirty="0" smtClean="0"/>
                        <a:t>$       24,699</a:t>
                      </a:r>
                      <a:endParaRPr lang="en-US" dirty="0"/>
                    </a:p>
                  </a:txBody>
                  <a:tcPr/>
                </a:tc>
                <a:tc>
                  <a:txBody>
                    <a:bodyPr/>
                    <a:lstStyle/>
                    <a:p>
                      <a:pPr algn="r"/>
                      <a:r>
                        <a:rPr lang="en-US" dirty="0" smtClean="0"/>
                        <a:t>$     30,103</a:t>
                      </a:r>
                      <a:endParaRPr lang="en-US" dirty="0"/>
                    </a:p>
                  </a:txBody>
                  <a:tcPr/>
                </a:tc>
                <a:tc>
                  <a:txBody>
                    <a:bodyPr/>
                    <a:lstStyle/>
                    <a:p>
                      <a:pPr algn="r" fontAlgn="b"/>
                      <a:r>
                        <a:rPr lang="en-US" sz="1800" u="none" strike="noStrike" dirty="0" smtClean="0"/>
                        <a:t>$      (5,404)</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Health Services</a:t>
                      </a:r>
                      <a:endParaRPr lang="en-US" dirty="0"/>
                    </a:p>
                  </a:txBody>
                  <a:tcPr/>
                </a:tc>
                <a:tc>
                  <a:txBody>
                    <a:bodyPr/>
                    <a:lstStyle/>
                    <a:p>
                      <a:pPr algn="r"/>
                      <a:r>
                        <a:rPr lang="en-US" dirty="0" smtClean="0"/>
                        <a:t>$     112,418</a:t>
                      </a:r>
                      <a:endParaRPr lang="en-US" dirty="0"/>
                    </a:p>
                  </a:txBody>
                  <a:tcPr/>
                </a:tc>
                <a:tc>
                  <a:txBody>
                    <a:bodyPr/>
                    <a:lstStyle/>
                    <a:p>
                      <a:pPr algn="r"/>
                      <a:r>
                        <a:rPr lang="en-US" dirty="0" smtClean="0"/>
                        <a:t>$   103,415</a:t>
                      </a:r>
                      <a:endParaRPr lang="en-US" dirty="0"/>
                    </a:p>
                  </a:txBody>
                  <a:tcPr/>
                </a:tc>
                <a:tc>
                  <a:txBody>
                    <a:bodyPr/>
                    <a:lstStyle/>
                    <a:p>
                      <a:pPr algn="r" fontAlgn="b"/>
                      <a:r>
                        <a:rPr lang="en-US" sz="1800" u="none" strike="noStrike" dirty="0" smtClean="0"/>
                        <a:t>$        9,003</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solidFill>
                            <a:schemeClr val="tx1"/>
                          </a:solidFill>
                        </a:rPr>
                        <a:t>Teaching</a:t>
                      </a:r>
                    </a:p>
                  </a:txBody>
                  <a:tcPr>
                    <a:solidFill>
                      <a:schemeClr val="accent1">
                        <a:lumMod val="75000"/>
                      </a:schemeClr>
                    </a:solidFill>
                  </a:tcPr>
                </a:tc>
                <a:tc>
                  <a:txBody>
                    <a:bodyPr/>
                    <a:lstStyle/>
                    <a:p>
                      <a:pPr algn="r"/>
                      <a:r>
                        <a:rPr lang="en-US" dirty="0" smtClean="0">
                          <a:solidFill>
                            <a:schemeClr val="tx1"/>
                          </a:solidFill>
                        </a:rPr>
                        <a:t>$  8,401,592</a:t>
                      </a:r>
                      <a:endParaRPr lang="en-US" dirty="0">
                        <a:solidFill>
                          <a:schemeClr val="tx1"/>
                        </a:solidFill>
                      </a:endParaRPr>
                    </a:p>
                  </a:txBody>
                  <a:tcPr>
                    <a:solidFill>
                      <a:schemeClr val="accent1">
                        <a:lumMod val="75000"/>
                      </a:schemeClr>
                    </a:solidFill>
                  </a:tcPr>
                </a:tc>
                <a:tc>
                  <a:txBody>
                    <a:bodyPr/>
                    <a:lstStyle/>
                    <a:p>
                      <a:pPr algn="r"/>
                      <a:r>
                        <a:rPr lang="en-US" dirty="0" smtClean="0">
                          <a:solidFill>
                            <a:schemeClr val="tx1"/>
                          </a:solidFill>
                        </a:rPr>
                        <a:t>$7,563,105</a:t>
                      </a:r>
                      <a:endParaRPr lang="en-US" dirty="0">
                        <a:solidFill>
                          <a:schemeClr val="tx1"/>
                        </a:solidFill>
                      </a:endParaRPr>
                    </a:p>
                  </a:txBody>
                  <a:tcPr>
                    <a:solidFill>
                      <a:schemeClr val="accent1">
                        <a:lumMod val="75000"/>
                      </a:schemeClr>
                    </a:solidFill>
                  </a:tcPr>
                </a:tc>
                <a:tc>
                  <a:txBody>
                    <a:bodyPr/>
                    <a:lstStyle/>
                    <a:p>
                      <a:pPr algn="r" fontAlgn="b"/>
                      <a:r>
                        <a:rPr lang="en-US" sz="1800" u="none" strike="noStrike" dirty="0" smtClean="0">
                          <a:solidFill>
                            <a:schemeClr val="tx1"/>
                          </a:solidFill>
                        </a:rPr>
                        <a:t>$    838,487</a:t>
                      </a:r>
                      <a:endParaRPr lang="en-US" sz="1800" b="0" i="0" u="none" strike="noStrike" dirty="0">
                        <a:solidFill>
                          <a:schemeClr val="tx1"/>
                        </a:solidFill>
                        <a:latin typeface="Calibri"/>
                      </a:endParaRPr>
                    </a:p>
                  </a:txBody>
                  <a:tcPr marL="0" marR="0" marT="0" marB="0" anchor="b">
                    <a:solidFill>
                      <a:schemeClr val="accent1">
                        <a:lumMod val="75000"/>
                      </a:schemeClr>
                    </a:solidFill>
                  </a:tcPr>
                </a:tc>
              </a:tr>
              <a:tr h="354929">
                <a:tc>
                  <a:txBody>
                    <a:bodyPr/>
                    <a:lstStyle/>
                    <a:p>
                      <a:r>
                        <a:rPr lang="en-US" dirty="0" smtClean="0"/>
                        <a:t>Extra Curricular</a:t>
                      </a:r>
                    </a:p>
                  </a:txBody>
                  <a:tcPr/>
                </a:tc>
                <a:tc>
                  <a:txBody>
                    <a:bodyPr/>
                    <a:lstStyle/>
                    <a:p>
                      <a:pPr algn="r"/>
                      <a:r>
                        <a:rPr lang="en-US" dirty="0" smtClean="0"/>
                        <a:t>$     403,015</a:t>
                      </a:r>
                      <a:endParaRPr lang="en-US" dirty="0"/>
                    </a:p>
                  </a:txBody>
                  <a:tcPr/>
                </a:tc>
                <a:tc>
                  <a:txBody>
                    <a:bodyPr/>
                    <a:lstStyle/>
                    <a:p>
                      <a:pPr algn="r"/>
                      <a:r>
                        <a:rPr lang="en-US" dirty="0" smtClean="0"/>
                        <a:t>$   358,712</a:t>
                      </a:r>
                      <a:endParaRPr lang="en-US" dirty="0"/>
                    </a:p>
                  </a:txBody>
                  <a:tcPr/>
                </a:tc>
                <a:tc>
                  <a:txBody>
                    <a:bodyPr/>
                    <a:lstStyle/>
                    <a:p>
                      <a:pPr algn="r" fontAlgn="b"/>
                      <a:r>
                        <a:rPr lang="en-US" sz="1800" u="none" strike="noStrike" dirty="0" smtClean="0"/>
                        <a:t>$      44,303</a:t>
                      </a:r>
                      <a:endParaRPr lang="en-US" sz="1800" b="0" i="0" u="none" strike="noStrike" dirty="0">
                        <a:solidFill>
                          <a:srgbClr val="000000"/>
                        </a:solidFill>
                        <a:latin typeface="Calibri"/>
                      </a:endParaRPr>
                    </a:p>
                  </a:txBody>
                  <a:tcPr marL="0" marR="0" marT="0" marB="0" anchor="b"/>
                </a:tc>
              </a:tr>
              <a:tr h="612617">
                <a:tc>
                  <a:txBody>
                    <a:bodyPr/>
                    <a:lstStyle/>
                    <a:p>
                      <a:r>
                        <a:rPr lang="en-US" dirty="0" smtClean="0"/>
                        <a:t>Professional Development/</a:t>
                      </a:r>
                      <a:r>
                        <a:rPr lang="en-US" dirty="0" err="1" smtClean="0"/>
                        <a:t>Inst</a:t>
                      </a:r>
                      <a:r>
                        <a:rPr lang="en-US" dirty="0" smtClean="0"/>
                        <a:t> Technology</a:t>
                      </a:r>
                    </a:p>
                  </a:txBody>
                  <a:tcPr/>
                </a:tc>
                <a:tc>
                  <a:txBody>
                    <a:bodyPr/>
                    <a:lstStyle/>
                    <a:p>
                      <a:pPr algn="r"/>
                      <a:endParaRPr lang="en-US" dirty="0" smtClean="0"/>
                    </a:p>
                    <a:p>
                      <a:pPr algn="r"/>
                      <a:r>
                        <a:rPr lang="en-US" dirty="0" smtClean="0"/>
                        <a:t>$</a:t>
                      </a:r>
                      <a:r>
                        <a:rPr lang="en-US" baseline="0" dirty="0" smtClean="0"/>
                        <a:t>     </a:t>
                      </a:r>
                      <a:r>
                        <a:rPr lang="en-US" dirty="0" smtClean="0"/>
                        <a:t>244,409</a:t>
                      </a:r>
                      <a:endParaRPr lang="en-US" dirty="0"/>
                    </a:p>
                  </a:txBody>
                  <a:tcPr/>
                </a:tc>
                <a:tc>
                  <a:txBody>
                    <a:bodyPr/>
                    <a:lstStyle/>
                    <a:p>
                      <a:pPr algn="r"/>
                      <a:endParaRPr lang="en-US" dirty="0" smtClean="0"/>
                    </a:p>
                    <a:p>
                      <a:pPr algn="r"/>
                      <a:r>
                        <a:rPr lang="en-US" dirty="0" smtClean="0"/>
                        <a:t>$     94,064</a:t>
                      </a:r>
                      <a:endParaRPr lang="en-US" dirty="0"/>
                    </a:p>
                  </a:txBody>
                  <a:tcPr/>
                </a:tc>
                <a:tc>
                  <a:txBody>
                    <a:bodyPr/>
                    <a:lstStyle/>
                    <a:p>
                      <a:pPr algn="r" fontAlgn="b"/>
                      <a:r>
                        <a:rPr lang="en-US" sz="1800" b="0" i="0" u="none" strike="noStrike" dirty="0" smtClean="0">
                          <a:solidFill>
                            <a:schemeClr val="dk1"/>
                          </a:solidFill>
                          <a:latin typeface="+mn-lt"/>
                        </a:rPr>
                        <a:t>$    150,345</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Totals</a:t>
                      </a:r>
                    </a:p>
                  </a:txBody>
                  <a:tcPr/>
                </a:tc>
                <a:tc>
                  <a:txBody>
                    <a:bodyPr/>
                    <a:lstStyle/>
                    <a:p>
                      <a:pPr algn="r"/>
                      <a:r>
                        <a:rPr lang="en-US" dirty="0" smtClean="0"/>
                        <a:t>$11,080,283</a:t>
                      </a:r>
                      <a:endParaRPr lang="en-US" dirty="0"/>
                    </a:p>
                  </a:txBody>
                  <a:tcPr/>
                </a:tc>
                <a:tc>
                  <a:txBody>
                    <a:bodyPr/>
                    <a:lstStyle/>
                    <a:p>
                      <a:pPr algn="r"/>
                      <a:r>
                        <a:rPr lang="en-US" dirty="0" smtClean="0"/>
                        <a:t>$9,960,367</a:t>
                      </a:r>
                      <a:endParaRPr lang="en-US" dirty="0"/>
                    </a:p>
                  </a:txBody>
                  <a:tcPr/>
                </a:tc>
                <a:tc>
                  <a:txBody>
                    <a:bodyPr/>
                    <a:lstStyle/>
                    <a:p>
                      <a:pPr algn="r"/>
                      <a:r>
                        <a:rPr lang="en-US" dirty="0" smtClean="0"/>
                        <a:t>$1,119,916</a:t>
                      </a:r>
                      <a:endParaRPr lang="en-US" dirty="0"/>
                    </a:p>
                  </a:txBody>
                  <a:tcPr/>
                </a:tc>
              </a:tr>
            </a:tbl>
          </a:graphicData>
        </a:graphic>
      </p:graphicFrame>
      <p:sp>
        <p:nvSpPr>
          <p:cNvPr id="3" name="TextBox 2"/>
          <p:cNvSpPr txBox="1"/>
          <p:nvPr/>
        </p:nvSpPr>
        <p:spPr>
          <a:xfrm>
            <a:off x="762000" y="6477000"/>
            <a:ext cx="7239000" cy="246221"/>
          </a:xfrm>
          <a:prstGeom prst="rect">
            <a:avLst/>
          </a:prstGeom>
          <a:noFill/>
        </p:spPr>
        <p:txBody>
          <a:bodyPr wrap="square" rtlCol="0">
            <a:spAutoFit/>
          </a:bodyPr>
          <a:lstStyle/>
          <a:p>
            <a:r>
              <a:rPr lang="en-US" sz="1000" dirty="0" smtClean="0"/>
              <a:t>Includes Basic Ed Only – Increases due to increased apportionment and account code changes.</a:t>
            </a:r>
            <a:endParaRPr lang="en-US" sz="1000" dirty="0"/>
          </a:p>
        </p:txBody>
      </p:sp>
      <p:sp>
        <p:nvSpPr>
          <p:cNvPr id="5" name="TextBox 4"/>
          <p:cNvSpPr txBox="1"/>
          <p:nvPr/>
        </p:nvSpPr>
        <p:spPr>
          <a:xfrm>
            <a:off x="8229600" y="4419600"/>
            <a:ext cx="685800" cy="646331"/>
          </a:xfrm>
          <a:prstGeom prst="rect">
            <a:avLst/>
          </a:prstGeom>
          <a:noFill/>
        </p:spPr>
        <p:txBody>
          <a:bodyPr wrap="square" rtlCol="0">
            <a:spAutoFit/>
          </a:bodyPr>
          <a:lstStyle/>
          <a:p>
            <a:r>
              <a:rPr lang="en-US" sz="900" dirty="0" smtClean="0"/>
              <a:t>Teaching is 75.8% of Basic Ed</a:t>
            </a:r>
            <a:endParaRPr lang="en-US" sz="9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District Wide Support</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071290181"/>
              </p:ext>
            </p:extLst>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648200" y="3657600"/>
            <a:ext cx="3505200" cy="954107"/>
          </a:xfrm>
          <a:prstGeom prst="rect">
            <a:avLst/>
          </a:prstGeom>
          <a:solidFill>
            <a:schemeClr val="accent4">
              <a:lumMod val="20000"/>
              <a:lumOff val="80000"/>
            </a:schemeClr>
          </a:solid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sz="1400" dirty="0" smtClean="0">
                <a:solidFill>
                  <a:schemeClr val="bg1"/>
                </a:solidFill>
              </a:rPr>
              <a:t>The greatest percentage of expenditures was in Maintenance &amp; Operations at 43.2%. This category includes building maintenance, grounds upkeep, and custodial services.  </a:t>
            </a:r>
            <a:endParaRPr lang="en-US" sz="1400" dirty="0">
              <a:solidFill>
                <a:schemeClr val="bg1"/>
              </a:solidFill>
            </a:endParaRPr>
          </a:p>
        </p:txBody>
      </p:sp>
      <p:sp>
        <p:nvSpPr>
          <p:cNvPr id="6" name="TextBox 1"/>
          <p:cNvSpPr txBox="1"/>
          <p:nvPr/>
        </p:nvSpPr>
        <p:spPr>
          <a:xfrm>
            <a:off x="3962400" y="6019800"/>
            <a:ext cx="4419600" cy="6096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smtClean="0"/>
              <a:t>District Wide Support Expenditures =  $3,287,269</a:t>
            </a:r>
          </a:p>
          <a:p>
            <a:r>
              <a:rPr lang="en-US" sz="1600" dirty="0" smtClean="0"/>
              <a:t>14.1% of Total Expenditures for 2013-2014</a:t>
            </a:r>
            <a:endParaRPr lang="en-US" sz="1600" dirty="0"/>
          </a:p>
        </p:txBody>
      </p:sp>
      <p:sp>
        <p:nvSpPr>
          <p:cNvPr id="3" name="Rectangle 2"/>
          <p:cNvSpPr/>
          <p:nvPr/>
        </p:nvSpPr>
        <p:spPr>
          <a:xfrm>
            <a:off x="294443" y="6053090"/>
            <a:ext cx="304800" cy="27150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95183" y="6515100"/>
            <a:ext cx="304060" cy="2286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38200" y="6053090"/>
            <a:ext cx="914400" cy="323165"/>
          </a:xfrm>
          <a:prstGeom prst="rect">
            <a:avLst/>
          </a:prstGeom>
          <a:noFill/>
        </p:spPr>
        <p:txBody>
          <a:bodyPr wrap="square" rtlCol="0">
            <a:spAutoFit/>
          </a:bodyPr>
          <a:lstStyle/>
          <a:p>
            <a:r>
              <a:rPr lang="en-US" sz="1500" dirty="0" smtClean="0"/>
              <a:t>2013-14</a:t>
            </a:r>
            <a:endParaRPr lang="en-US" sz="1500" dirty="0"/>
          </a:p>
        </p:txBody>
      </p:sp>
      <p:sp>
        <p:nvSpPr>
          <p:cNvPr id="11" name="TextBox 10"/>
          <p:cNvSpPr txBox="1"/>
          <p:nvPr/>
        </p:nvSpPr>
        <p:spPr>
          <a:xfrm>
            <a:off x="842639" y="6467817"/>
            <a:ext cx="914400" cy="323165"/>
          </a:xfrm>
          <a:prstGeom prst="rect">
            <a:avLst/>
          </a:prstGeom>
          <a:noFill/>
        </p:spPr>
        <p:txBody>
          <a:bodyPr wrap="square" rtlCol="0">
            <a:spAutoFit/>
          </a:bodyPr>
          <a:lstStyle/>
          <a:p>
            <a:r>
              <a:rPr lang="en-US" sz="1500" dirty="0" smtClean="0"/>
              <a:t>2012-13</a:t>
            </a:r>
            <a:endParaRPr lang="en-US" sz="15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amond(in)">
                                      <p:cBhvr>
                                        <p:cTn id="11" dur="20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animBg="1"/>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Transportation &amp; Food Service </a:t>
            </a:r>
            <a:endParaRPr lang="en-US" dirty="0"/>
          </a:p>
        </p:txBody>
      </p:sp>
      <p:sp>
        <p:nvSpPr>
          <p:cNvPr id="10" name="Content Placeholder 9"/>
          <p:cNvSpPr>
            <a:spLocks noGrp="1"/>
          </p:cNvSpPr>
          <p:nvPr>
            <p:ph sz="quarter" idx="2"/>
          </p:nvPr>
        </p:nvSpPr>
        <p:spPr>
          <a:xfrm>
            <a:off x="457200" y="2514600"/>
            <a:ext cx="4040188" cy="2930525"/>
          </a:xfrm>
        </p:spPr>
        <p:txBody>
          <a:bodyPr>
            <a:normAutofit fontScale="92500" lnSpcReduction="20000"/>
          </a:bodyPr>
          <a:lstStyle/>
          <a:p>
            <a:pPr>
              <a:buClr>
                <a:schemeClr val="tx2"/>
              </a:buClr>
              <a:buFont typeface="Wingdings" pitchFamily="2" charset="2"/>
              <a:buChar char="q"/>
            </a:pPr>
            <a:r>
              <a:rPr lang="en-US" sz="1800" dirty="0" smtClean="0"/>
              <a:t>Total Students transported = 3,900 per day </a:t>
            </a:r>
            <a:r>
              <a:rPr lang="en-US" sz="1400" i="1" dirty="0" smtClean="0"/>
              <a:t>(Based on the count week totals)</a:t>
            </a:r>
          </a:p>
          <a:p>
            <a:pPr>
              <a:buClr>
                <a:schemeClr val="tx2"/>
              </a:buClr>
              <a:buNone/>
            </a:pPr>
            <a:endParaRPr lang="en-US" sz="1800" dirty="0" smtClean="0"/>
          </a:p>
          <a:p>
            <a:pPr>
              <a:buClr>
                <a:schemeClr val="tx2"/>
              </a:buClr>
              <a:buFont typeface="Wingdings" pitchFamily="2" charset="2"/>
              <a:buChar char="q"/>
            </a:pPr>
            <a:r>
              <a:rPr lang="en-US" sz="1800" dirty="0" smtClean="0"/>
              <a:t>Total Expenditures   =  $3,500,030</a:t>
            </a:r>
          </a:p>
          <a:p>
            <a:pPr>
              <a:buClr>
                <a:schemeClr val="tx2"/>
              </a:buClr>
              <a:buFont typeface="Wingdings" pitchFamily="2" charset="2"/>
              <a:buChar char="q"/>
            </a:pPr>
            <a:endParaRPr lang="en-US" sz="1800" dirty="0" smtClean="0"/>
          </a:p>
          <a:p>
            <a:pPr>
              <a:buClr>
                <a:schemeClr val="tx2"/>
              </a:buClr>
              <a:buFont typeface="Wingdings" pitchFamily="2" charset="2"/>
              <a:buChar char="q"/>
            </a:pPr>
            <a:r>
              <a:rPr lang="en-US" sz="1800" dirty="0" smtClean="0"/>
              <a:t>Total Revenues        =  $2,755,560</a:t>
            </a:r>
          </a:p>
          <a:p>
            <a:pPr>
              <a:buClr>
                <a:schemeClr val="tx2"/>
              </a:buClr>
              <a:buNone/>
            </a:pPr>
            <a:endParaRPr lang="en-US" sz="1800" dirty="0" smtClean="0"/>
          </a:p>
          <a:p>
            <a:pPr>
              <a:buClr>
                <a:schemeClr val="tx2"/>
              </a:buClr>
              <a:buFont typeface="Wingdings" pitchFamily="2" charset="2"/>
              <a:buChar char="q"/>
            </a:pPr>
            <a:r>
              <a:rPr lang="en-US" sz="1800" dirty="0" smtClean="0"/>
              <a:t>Total Unfunded = $744,470 Woodland’s portion paid by Levy dollars to support transportation = $216,008</a:t>
            </a:r>
          </a:p>
          <a:p>
            <a:pPr>
              <a:buClr>
                <a:schemeClr val="tx2"/>
              </a:buClr>
              <a:buFont typeface="Wingdings" pitchFamily="2" charset="2"/>
              <a:buChar char="q"/>
            </a:pPr>
            <a:endParaRPr lang="en-US" sz="1800" dirty="0" smtClean="0"/>
          </a:p>
          <a:p>
            <a:pPr>
              <a:buClr>
                <a:schemeClr val="tx2"/>
              </a:buClr>
              <a:buFont typeface="Wingdings" pitchFamily="2" charset="2"/>
              <a:buChar char="q"/>
            </a:pPr>
            <a:endParaRPr lang="en-US" sz="1800" dirty="0"/>
          </a:p>
        </p:txBody>
      </p:sp>
      <p:sp>
        <p:nvSpPr>
          <p:cNvPr id="8" name="Content Placeholder 7"/>
          <p:cNvSpPr>
            <a:spLocks noGrp="1"/>
          </p:cNvSpPr>
          <p:nvPr>
            <p:ph sz="quarter" idx="4"/>
          </p:nvPr>
        </p:nvSpPr>
        <p:spPr>
          <a:xfrm>
            <a:off x="4645025" y="2514601"/>
            <a:ext cx="4041775" cy="2971799"/>
          </a:xfrm>
        </p:spPr>
        <p:txBody>
          <a:bodyPr>
            <a:normAutofit fontScale="92500" lnSpcReduction="20000"/>
          </a:bodyPr>
          <a:lstStyle/>
          <a:p>
            <a:pPr>
              <a:buClr>
                <a:schemeClr val="tx2"/>
              </a:buClr>
              <a:buFont typeface="Wingdings" pitchFamily="2" charset="2"/>
              <a:buChar char="q"/>
            </a:pPr>
            <a:r>
              <a:rPr lang="en-US" sz="1800" dirty="0" smtClean="0"/>
              <a:t>Total Meals Served = 244,000</a:t>
            </a:r>
          </a:p>
          <a:p>
            <a:pPr>
              <a:buClr>
                <a:schemeClr val="tx2"/>
              </a:buClr>
              <a:buNone/>
            </a:pPr>
            <a:endParaRPr lang="en-US" sz="1800" dirty="0" smtClean="0"/>
          </a:p>
          <a:p>
            <a:pPr>
              <a:buClr>
                <a:schemeClr val="tx2"/>
              </a:buClr>
              <a:buFont typeface="Wingdings" pitchFamily="2" charset="2"/>
              <a:buChar char="q"/>
            </a:pPr>
            <a:r>
              <a:rPr lang="en-US" sz="1800" dirty="0" smtClean="0"/>
              <a:t>Total Expenses  = $730,411</a:t>
            </a:r>
          </a:p>
          <a:p>
            <a:pPr marL="0" indent="0">
              <a:buClr>
                <a:schemeClr val="tx2"/>
              </a:buClr>
              <a:buNone/>
            </a:pPr>
            <a:endParaRPr lang="en-US" sz="1800" dirty="0" smtClean="0"/>
          </a:p>
          <a:p>
            <a:pPr>
              <a:buClr>
                <a:schemeClr val="tx2"/>
              </a:buClr>
              <a:buFont typeface="Wingdings" pitchFamily="2" charset="2"/>
              <a:buChar char="q"/>
            </a:pPr>
            <a:r>
              <a:rPr lang="en-US" sz="1800" dirty="0" smtClean="0"/>
              <a:t>Total Revenues = $734,818</a:t>
            </a:r>
          </a:p>
          <a:p>
            <a:pPr>
              <a:buClr>
                <a:schemeClr val="tx2"/>
              </a:buClr>
              <a:buFont typeface="Wingdings" pitchFamily="2" charset="2"/>
              <a:buChar char="q"/>
            </a:pPr>
            <a:r>
              <a:rPr lang="en-US" sz="1800" dirty="0" smtClean="0"/>
              <a:t>Sodexo Guarantee ($21, 000), actual ($4,407) so no rebate for this year, but did considerably better than budgeted due to increased participation (</a:t>
            </a:r>
            <a:r>
              <a:rPr lang="en-US" sz="1800" dirty="0" err="1" smtClean="0"/>
              <a:t>approx</a:t>
            </a:r>
            <a:r>
              <a:rPr lang="en-US" sz="1800" dirty="0" smtClean="0"/>
              <a:t> 10,000 more meals served than budgeted</a:t>
            </a:r>
          </a:p>
          <a:p>
            <a:pPr>
              <a:buNone/>
            </a:pPr>
            <a:endParaRPr lang="en-US" sz="1800" dirty="0" smtClean="0"/>
          </a:p>
          <a:p>
            <a:pPr>
              <a:buNone/>
            </a:pPr>
            <a:endParaRPr lang="en-US" sz="1800" dirty="0" smtClean="0"/>
          </a:p>
        </p:txBody>
      </p:sp>
      <p:sp>
        <p:nvSpPr>
          <p:cNvPr id="5" name="Text Placeholder 4"/>
          <p:cNvSpPr>
            <a:spLocks noGrp="1"/>
          </p:cNvSpPr>
          <p:nvPr>
            <p:ph type="body" sz="quarter" idx="1"/>
          </p:nvPr>
        </p:nvSpPr>
        <p:spPr>
          <a:xfrm>
            <a:off x="381000" y="1676400"/>
            <a:ext cx="4040188" cy="487362"/>
          </a:xfrm>
        </p:spPr>
        <p:style>
          <a:lnRef idx="1">
            <a:schemeClr val="dk1"/>
          </a:lnRef>
          <a:fillRef idx="2">
            <a:schemeClr val="dk1"/>
          </a:fillRef>
          <a:effectRef idx="1">
            <a:schemeClr val="dk1"/>
          </a:effectRef>
          <a:fontRef idx="minor">
            <a:schemeClr val="dk1"/>
          </a:fontRef>
        </p:style>
        <p:txBody>
          <a:bodyPr/>
          <a:lstStyle/>
          <a:p>
            <a:r>
              <a:rPr lang="en-US" dirty="0" smtClean="0">
                <a:solidFill>
                  <a:schemeClr val="bg1"/>
                </a:solidFill>
              </a:rPr>
              <a:t>Transportation</a:t>
            </a:r>
            <a:r>
              <a:rPr lang="en-US" dirty="0" smtClean="0"/>
              <a:t>	</a:t>
            </a:r>
            <a:endParaRPr lang="en-US" dirty="0"/>
          </a:p>
        </p:txBody>
      </p:sp>
      <p:sp>
        <p:nvSpPr>
          <p:cNvPr id="7" name="Text Placeholder 6"/>
          <p:cNvSpPr>
            <a:spLocks noGrp="1"/>
          </p:cNvSpPr>
          <p:nvPr>
            <p:ph type="body" sz="quarter" idx="3"/>
          </p:nvPr>
        </p:nvSpPr>
        <p:spPr>
          <a:xfrm>
            <a:off x="4800600" y="1676400"/>
            <a:ext cx="3886200" cy="487680"/>
          </a:xfrm>
        </p:spPr>
        <p:style>
          <a:lnRef idx="1">
            <a:schemeClr val="dk1"/>
          </a:lnRef>
          <a:fillRef idx="2">
            <a:schemeClr val="dk1"/>
          </a:fillRef>
          <a:effectRef idx="1">
            <a:schemeClr val="dk1"/>
          </a:effectRef>
          <a:fontRef idx="minor">
            <a:schemeClr val="dk1"/>
          </a:fontRef>
        </p:style>
        <p:txBody>
          <a:bodyPr/>
          <a:lstStyle/>
          <a:p>
            <a:r>
              <a:rPr lang="en-US" dirty="0" smtClean="0">
                <a:solidFill>
                  <a:schemeClr val="bg1"/>
                </a:solidFill>
              </a:rPr>
              <a:t>Food Service</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8" grpId="0" build="p"/>
      <p:bldP spid="5" grpId="0" build="p" animBg="1"/>
      <p:bldP spid="7"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and After School Care</a:t>
            </a:r>
            <a:endParaRPr lang="en-US" dirty="0"/>
          </a:p>
        </p:txBody>
      </p:sp>
      <p:sp>
        <p:nvSpPr>
          <p:cNvPr id="7" name="Content Placeholder 6"/>
          <p:cNvSpPr>
            <a:spLocks noGrp="1"/>
          </p:cNvSpPr>
          <p:nvPr>
            <p:ph sz="quarter" idx="1"/>
          </p:nvPr>
        </p:nvSpPr>
        <p:spPr>
          <a:xfrm>
            <a:off x="685800" y="1676400"/>
            <a:ext cx="8077200" cy="4648200"/>
          </a:xfrm>
        </p:spPr>
        <p:txBody>
          <a:bodyPr>
            <a:normAutofit fontScale="77500" lnSpcReduction="20000"/>
          </a:bodyPr>
          <a:lstStyle/>
          <a:p>
            <a:r>
              <a:rPr lang="en-US" dirty="0" smtClean="0"/>
              <a:t>The WCC and YCC programs add opportunities for parents and students in a small community without many daycare options for families</a:t>
            </a:r>
          </a:p>
          <a:p>
            <a:r>
              <a:rPr lang="en-US" dirty="0" smtClean="0"/>
              <a:t>Programs served about 95 families throughout the year and also provided summer care</a:t>
            </a:r>
          </a:p>
          <a:p>
            <a:r>
              <a:rPr lang="en-US" dirty="0" smtClean="0"/>
              <a:t>WCC program is licensed by the state and able to provide options for low income families</a:t>
            </a:r>
          </a:p>
          <a:p>
            <a:r>
              <a:rPr lang="en-US" dirty="0" smtClean="0"/>
              <a:t>WCC program no longer providing all day care in 2013-14 with state funding and district providing Full-Day KG</a:t>
            </a:r>
          </a:p>
          <a:p>
            <a:r>
              <a:rPr lang="en-US" dirty="0" smtClean="0"/>
              <a:t>Daycare programs ran at a profit of $4,090 before </a:t>
            </a:r>
            <a:r>
              <a:rPr lang="en-US" dirty="0" err="1" smtClean="0"/>
              <a:t>indirects</a:t>
            </a:r>
            <a:r>
              <a:rPr lang="en-US" dirty="0" smtClean="0"/>
              <a:t>, which is a big change from prior years when the district was subsidizing $11,000 to $14,000 per year with levy dollars</a:t>
            </a:r>
          </a:p>
          <a:p>
            <a:r>
              <a:rPr lang="en-US" dirty="0" smtClean="0"/>
              <a:t>WCC profit of $11,500 and YCC loss of ($7,000).  WCC change due to increased participation, increased reimbursement from DSHS and providing only before and after school care</a:t>
            </a:r>
          </a:p>
          <a:p>
            <a:pPr>
              <a:buNone/>
            </a:pPr>
            <a:endParaRPr lang="en-US" dirty="0" smtClean="0"/>
          </a:p>
          <a:p>
            <a:endParaRPr lang="en-US" dirty="0" smtClean="0"/>
          </a:p>
          <a:p>
            <a:endParaRPr lang="en-US" dirty="0" smtClean="0"/>
          </a:p>
          <a:p>
            <a:endParaRPr lang="en-US" dirty="0" smtClean="0"/>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048000" y="2895600"/>
            <a:ext cx="5410200" cy="2133600"/>
          </a:xfrm>
        </p:spPr>
        <p:txBody>
          <a:bodyPr>
            <a:normAutofit/>
          </a:bodyPr>
          <a:lstStyle/>
          <a:p>
            <a:r>
              <a:rPr lang="en-US" dirty="0" smtClean="0"/>
              <a:t>Capital Projects  </a:t>
            </a:r>
          </a:p>
          <a:p>
            <a:r>
              <a:rPr lang="en-US" dirty="0" smtClean="0"/>
              <a:t>Debt Service</a:t>
            </a:r>
          </a:p>
          <a:p>
            <a:r>
              <a:rPr lang="en-US" dirty="0" smtClean="0"/>
              <a:t>ASB	 </a:t>
            </a:r>
          </a:p>
          <a:p>
            <a:r>
              <a:rPr lang="en-US" dirty="0" smtClean="0"/>
              <a:t>Transportation vehicle</a:t>
            </a:r>
            <a:endParaRPr lang="en-US" dirty="0"/>
          </a:p>
        </p:txBody>
      </p:sp>
      <p:sp>
        <p:nvSpPr>
          <p:cNvPr id="2" name="Title 1"/>
          <p:cNvSpPr>
            <a:spLocks noGrp="1"/>
          </p:cNvSpPr>
          <p:nvPr>
            <p:ph type="title"/>
          </p:nvPr>
        </p:nvSpPr>
        <p:spPr>
          <a:xfrm>
            <a:off x="1371600" y="1219200"/>
            <a:ext cx="6858000" cy="1362075"/>
          </a:xfrm>
        </p:spPr>
        <p:txBody>
          <a:bodyPr/>
          <a:lstStyle/>
          <a:p>
            <a:r>
              <a:rPr lang="en-US" dirty="0" smtClean="0">
                <a:effectLst>
                  <a:reflection blurRad="6350" stA="55000" endA="300" endPos="45500" dir="5400000" sy="-100000" algn="bl" rotWithShape="0"/>
                </a:effectLst>
              </a:rPr>
              <a:t>Other Funds</a:t>
            </a:r>
            <a:endParaRPr lang="en-US" dirty="0">
              <a:effectLst>
                <a:reflection blurRad="6350" stA="55000" endA="300" endPos="45500" dir="5400000" sy="-100000" algn="bl" rotWithShape="0"/>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0"/>
            <a:ext cx="8153400" cy="1066800"/>
          </a:xfrm>
        </p:spPr>
        <p:txBody>
          <a:bodyPr/>
          <a:lstStyle/>
          <a:p>
            <a:r>
              <a:rPr lang="en-US" b="1" dirty="0" smtClean="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rPr>
              <a:t>Capital </a:t>
            </a:r>
            <a:r>
              <a:rPr lang="en-US" b="1" dirty="0" smtClean="0">
                <a:ln w="18415" cmpd="sng">
                  <a:solidFill>
                    <a:srgbClr val="FFFFFF"/>
                  </a:solidFill>
                  <a:prstDash val="solid"/>
                </a:ln>
                <a:solidFill>
                  <a:srgbClr val="FFFFFF"/>
                </a:solidFill>
                <a:effectLst>
                  <a:reflection blurRad="6350" stA="60000" endA="900" endPos="58000" dir="5400000" sy="-100000" algn="bl" rotWithShape="0"/>
                </a:effectLst>
                <a:latin typeface="Century Gothic" pitchFamily="34" charset="0"/>
              </a:rPr>
              <a:t>Projects</a:t>
            </a:r>
            <a:r>
              <a:rPr lang="en-US" b="1" dirty="0" smtClean="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rPr>
              <a:t> Fund</a:t>
            </a:r>
            <a:endParaRPr lang="en-US" b="1" dirty="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endParaRPr>
          </a:p>
        </p:txBody>
      </p:sp>
      <p:sp>
        <p:nvSpPr>
          <p:cNvPr id="5" name="Content Placeholder 4"/>
          <p:cNvSpPr>
            <a:spLocks noGrp="1"/>
          </p:cNvSpPr>
          <p:nvPr>
            <p:ph sz="quarter" idx="1"/>
          </p:nvPr>
        </p:nvSpPr>
        <p:spPr>
          <a:xfrm>
            <a:off x="533400" y="1981200"/>
            <a:ext cx="8153400" cy="4495800"/>
          </a:xfrm>
          <a:effectLst>
            <a:outerShdw blurRad="76200" dist="12700" dir="2700000" sy="-23000" kx="-800400" algn="bl" rotWithShape="0">
              <a:prstClr val="black">
                <a:alpha val="20000"/>
              </a:prstClr>
            </a:outerShdw>
          </a:effectLst>
        </p:spPr>
        <p:txBody>
          <a:bodyPr/>
          <a:lstStyle/>
          <a:p>
            <a:pPr>
              <a:buClr>
                <a:schemeClr val="bg2">
                  <a:lumMod val="20000"/>
                  <a:lumOff val="80000"/>
                </a:schemeClr>
              </a:buClr>
            </a:pPr>
            <a:r>
              <a:rPr lang="en-US" dirty="0" smtClean="0"/>
              <a:t>Beginning Fund Balance	$19,681,402</a:t>
            </a:r>
          </a:p>
          <a:p>
            <a:pPr>
              <a:buClr>
                <a:schemeClr val="bg2">
                  <a:lumMod val="20000"/>
                  <a:lumOff val="80000"/>
                </a:schemeClr>
              </a:buClr>
              <a:buNone/>
            </a:pPr>
            <a:endParaRPr lang="en-US" sz="1600" dirty="0" smtClean="0"/>
          </a:p>
          <a:p>
            <a:pPr>
              <a:buClr>
                <a:schemeClr val="bg2">
                  <a:lumMod val="20000"/>
                  <a:lumOff val="80000"/>
                </a:schemeClr>
              </a:buClr>
            </a:pPr>
            <a:r>
              <a:rPr lang="en-US" dirty="0" smtClean="0"/>
              <a:t>Revenues				$27,954,890</a:t>
            </a:r>
          </a:p>
          <a:p>
            <a:pPr>
              <a:buClr>
                <a:schemeClr val="bg2">
                  <a:lumMod val="20000"/>
                  <a:lumOff val="80000"/>
                </a:schemeClr>
              </a:buClr>
              <a:buNone/>
            </a:pPr>
            <a:r>
              <a:rPr lang="en-US" sz="1600" dirty="0" smtClean="0"/>
              <a:t>	</a:t>
            </a:r>
          </a:p>
          <a:p>
            <a:pPr>
              <a:buClr>
                <a:schemeClr val="bg2">
                  <a:lumMod val="20000"/>
                  <a:lumOff val="80000"/>
                </a:schemeClr>
              </a:buClr>
            </a:pPr>
            <a:r>
              <a:rPr lang="en-US" dirty="0" smtClean="0"/>
              <a:t>Expenditures			$</a:t>
            </a:r>
            <a:r>
              <a:rPr lang="en-US" u="sng" dirty="0" smtClean="0"/>
              <a:t>29,231,269</a:t>
            </a:r>
          </a:p>
          <a:p>
            <a:pPr>
              <a:buClr>
                <a:schemeClr val="bg2">
                  <a:lumMod val="20000"/>
                  <a:lumOff val="80000"/>
                </a:schemeClr>
              </a:buClr>
              <a:buNone/>
            </a:pPr>
            <a:endParaRPr lang="en-US" sz="1600" dirty="0" smtClean="0"/>
          </a:p>
          <a:p>
            <a:pPr>
              <a:buClr>
                <a:schemeClr val="bg2">
                  <a:lumMod val="20000"/>
                  <a:lumOff val="80000"/>
                </a:schemeClr>
              </a:buClr>
            </a:pPr>
            <a:r>
              <a:rPr lang="en-US" dirty="0" smtClean="0"/>
              <a:t>Ending Fund Balance		$18,405,022</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3"/>
          <p:cNvSpPr txBox="1">
            <a:spLocks/>
          </p:cNvSpPr>
          <p:nvPr/>
        </p:nvSpPr>
        <p:spPr bwMode="auto">
          <a:xfrm>
            <a:off x="609600" y="0"/>
            <a:ext cx="7924800" cy="1219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chemeClr val="tx1"/>
                </a:solidFill>
                <a:effectLst>
                  <a:reflection blurRad="6350" stA="55000" endA="300" endPos="45500" dir="5400000" sy="-100000" algn="bl" rotWithShape="0"/>
                </a:effectLst>
                <a:uLnTx/>
                <a:uFillTx/>
                <a:latin typeface="Century Gothic" pitchFamily="34" charset="0"/>
                <a:ea typeface="+mj-ea"/>
                <a:cs typeface="+mj-cs"/>
              </a:rPr>
              <a:t>Debt Service Fund</a:t>
            </a:r>
            <a:endParaRPr kumimoji="0" lang="en-US" sz="4400" b="1" i="0" u="none" strike="noStrike" kern="1200" cap="none" spc="0" normalizeH="0" baseline="0" noProof="0" dirty="0">
              <a:ln>
                <a:noFill/>
              </a:ln>
              <a:solidFill>
                <a:schemeClr val="tx1"/>
              </a:solidFill>
              <a:effectLst>
                <a:reflection blurRad="6350" stA="55000" endA="300" endPos="45500" dir="5400000" sy="-100000" algn="bl" rotWithShape="0"/>
              </a:effectLst>
              <a:uLnTx/>
              <a:uFillTx/>
              <a:latin typeface="Century Gothic" pitchFamily="34" charset="0"/>
              <a:ea typeface="+mj-ea"/>
              <a:cs typeface="+mj-cs"/>
            </a:endParaRPr>
          </a:p>
        </p:txBody>
      </p:sp>
      <p:sp>
        <p:nvSpPr>
          <p:cNvPr id="12" name="Rectangle 11"/>
          <p:cNvSpPr/>
          <p:nvPr/>
        </p:nvSpPr>
        <p:spPr>
          <a:xfrm>
            <a:off x="304800" y="1524000"/>
            <a:ext cx="8534400" cy="646331"/>
          </a:xfrm>
          <a:prstGeom prst="rect">
            <a:avLst/>
          </a:prstGeom>
        </p:spPr>
        <p:txBody>
          <a:bodyPr wrap="square">
            <a:spAutoFit/>
          </a:bodyPr>
          <a:lstStyle/>
          <a:p>
            <a:r>
              <a:rPr lang="en-US" dirty="0" smtClean="0"/>
              <a:t>This fund is used to collect tax revenue and pay the principal and interest on bonds. Payments are made twice a year, December and June.</a:t>
            </a:r>
          </a:p>
        </p:txBody>
      </p:sp>
      <p:sp>
        <p:nvSpPr>
          <p:cNvPr id="16" name="TextBox 15"/>
          <p:cNvSpPr txBox="1"/>
          <p:nvPr/>
        </p:nvSpPr>
        <p:spPr>
          <a:xfrm>
            <a:off x="152400" y="6096000"/>
            <a:ext cx="8534400" cy="369332"/>
          </a:xfrm>
          <a:prstGeom prst="rect">
            <a:avLst/>
          </a:prstGeom>
          <a:noFill/>
        </p:spPr>
        <p:txBody>
          <a:bodyPr wrap="square" rtlCol="0">
            <a:spAutoFit/>
          </a:bodyPr>
          <a:lstStyle/>
          <a:p>
            <a:r>
              <a:rPr lang="en-US" dirty="0" smtClean="0"/>
              <a:t>Amount available for principal/interest at August 31, 2014 = $2,641,734</a:t>
            </a:r>
            <a:endParaRPr lang="en-US" dirty="0"/>
          </a:p>
        </p:txBody>
      </p:sp>
      <p:graphicFrame>
        <p:nvGraphicFramePr>
          <p:cNvPr id="3" name="Content Placeholder 2"/>
          <p:cNvGraphicFramePr>
            <a:graphicFrameLocks noGrp="1"/>
          </p:cNvGraphicFramePr>
          <p:nvPr>
            <p:ph sz="quarter" idx="1"/>
            <p:extLst>
              <p:ext uri="{D42A27DB-BD31-4B8C-83A1-F6EECF244321}">
                <p14:modId xmlns:p14="http://schemas.microsoft.com/office/powerpoint/2010/main" val="3820324353"/>
              </p:ext>
            </p:extLst>
          </p:nvPr>
        </p:nvGraphicFramePr>
        <p:xfrm>
          <a:off x="457200" y="2362200"/>
          <a:ext cx="8305800" cy="3161131"/>
        </p:xfrm>
        <a:graphic>
          <a:graphicData uri="http://schemas.openxmlformats.org/drawingml/2006/table">
            <a:tbl>
              <a:tblPr firstRow="1" bandRow="1">
                <a:tableStyleId>{5C22544A-7EE6-4342-B048-85BDC9FD1C3A}</a:tableStyleId>
              </a:tblPr>
              <a:tblGrid>
                <a:gridCol w="1661160"/>
                <a:gridCol w="1661160"/>
                <a:gridCol w="1661160"/>
                <a:gridCol w="1661160"/>
                <a:gridCol w="1661160"/>
              </a:tblGrid>
              <a:tr h="824129">
                <a:tc>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bg1"/>
                          </a:solidFill>
                        </a:rPr>
                        <a:t>Debt</a:t>
                      </a:r>
                      <a:r>
                        <a:rPr lang="en-US" baseline="0" dirty="0" smtClean="0">
                          <a:solidFill>
                            <a:schemeClr val="bg1"/>
                          </a:solidFill>
                        </a:rPr>
                        <a:t> Balance 9/1/13</a:t>
                      </a:r>
                      <a:endParaRPr lang="en-US" dirty="0" smtClean="0">
                        <a:solidFill>
                          <a:schemeClr val="bg1"/>
                        </a:solidFill>
                      </a:endParaRPr>
                    </a:p>
                    <a:p>
                      <a:endParaRPr lang="en-US" dirty="0"/>
                    </a:p>
                  </a:txBody>
                  <a:tcPr/>
                </a:tc>
                <a:tc>
                  <a:txBody>
                    <a:bodyPr/>
                    <a:lstStyle/>
                    <a:p>
                      <a:r>
                        <a:rPr lang="en-US" dirty="0" smtClean="0">
                          <a:solidFill>
                            <a:schemeClr val="bg1"/>
                          </a:solidFill>
                        </a:rPr>
                        <a:t>Debt Issued</a:t>
                      </a:r>
                      <a:endParaRPr lang="en-US" dirty="0">
                        <a:solidFill>
                          <a:schemeClr val="bg1"/>
                        </a:solidFill>
                      </a:endParaRPr>
                    </a:p>
                  </a:txBody>
                  <a:tcPr/>
                </a:tc>
                <a:tc>
                  <a:txBody>
                    <a:bodyPr/>
                    <a:lstStyle/>
                    <a:p>
                      <a:r>
                        <a:rPr lang="en-US" dirty="0" smtClean="0">
                          <a:solidFill>
                            <a:schemeClr val="bg1"/>
                          </a:solidFill>
                        </a:rPr>
                        <a:t>Debt Redeemed</a:t>
                      </a:r>
                      <a:endParaRPr lang="en-US" dirty="0">
                        <a:solidFill>
                          <a:schemeClr val="bg1"/>
                        </a:solidFill>
                      </a:endParaRPr>
                    </a:p>
                  </a:txBody>
                  <a:tcPr/>
                </a:tc>
                <a:tc>
                  <a:txBody>
                    <a:bodyPr/>
                    <a:lstStyle/>
                    <a:p>
                      <a:r>
                        <a:rPr lang="en-US" dirty="0" smtClean="0">
                          <a:solidFill>
                            <a:schemeClr val="bg1"/>
                          </a:solidFill>
                        </a:rPr>
                        <a:t>Debt Balance 8/31/14</a:t>
                      </a:r>
                      <a:endParaRPr lang="en-US" dirty="0">
                        <a:solidFill>
                          <a:schemeClr val="bg1"/>
                        </a:solidFill>
                      </a:endParaRPr>
                    </a:p>
                  </a:txBody>
                  <a:tcPr/>
                </a:tc>
              </a:tr>
              <a:tr h="711301">
                <a:tc>
                  <a:txBody>
                    <a:bodyPr/>
                    <a:lstStyle/>
                    <a:p>
                      <a:r>
                        <a:rPr lang="en-US" dirty="0" smtClean="0"/>
                        <a:t>Voted Debt</a:t>
                      </a:r>
                      <a:endParaRPr lang="en-US" dirty="0"/>
                    </a:p>
                  </a:txBody>
                  <a:tcPr/>
                </a:tc>
                <a:tc>
                  <a:txBody>
                    <a:bodyPr/>
                    <a:lstStyle/>
                    <a:p>
                      <a:r>
                        <a:rPr lang="en-US" dirty="0" smtClean="0"/>
                        <a:t>$31,600,000</a:t>
                      </a:r>
                      <a:endParaRPr lang="en-US" dirty="0"/>
                    </a:p>
                  </a:txBody>
                  <a:tcPr/>
                </a:tc>
                <a:tc>
                  <a:txBody>
                    <a:bodyPr/>
                    <a:lstStyle/>
                    <a:p>
                      <a:r>
                        <a:rPr lang="en-US" dirty="0" smtClean="0"/>
                        <a:t>$25,700,000</a:t>
                      </a:r>
                      <a:endParaRPr lang="en-US" dirty="0"/>
                    </a:p>
                  </a:txBody>
                  <a:tcPr/>
                </a:tc>
                <a:tc>
                  <a:txBody>
                    <a:bodyPr/>
                    <a:lstStyle/>
                    <a:p>
                      <a:r>
                        <a:rPr lang="en-US" dirty="0" smtClean="0"/>
                        <a:t>$  1,625,000</a:t>
                      </a:r>
                      <a:endParaRPr lang="en-US" dirty="0"/>
                    </a:p>
                  </a:txBody>
                  <a:tcPr/>
                </a:tc>
                <a:tc>
                  <a:txBody>
                    <a:bodyPr/>
                    <a:lstStyle/>
                    <a:p>
                      <a:r>
                        <a:rPr lang="en-US" dirty="0" smtClean="0"/>
                        <a:t>$55,675,000</a:t>
                      </a:r>
                      <a:endParaRPr lang="en-US" dirty="0"/>
                    </a:p>
                  </a:txBody>
                  <a:tcPr/>
                </a:tc>
              </a:tr>
              <a:tr h="824129">
                <a:tc>
                  <a:txBody>
                    <a:bodyPr/>
                    <a:lstStyle/>
                    <a:p>
                      <a:r>
                        <a:rPr lang="en-US" dirty="0" smtClean="0"/>
                        <a:t>Non-Voted</a:t>
                      </a:r>
                      <a:r>
                        <a:rPr lang="en-US" baseline="0" dirty="0" smtClean="0"/>
                        <a:t> Debt</a:t>
                      </a:r>
                      <a:endParaRPr lang="en-US" dirty="0"/>
                    </a:p>
                  </a:txBody>
                  <a:tcPr/>
                </a:tc>
                <a:tc>
                  <a:txBody>
                    <a:bodyPr/>
                    <a:lstStyle/>
                    <a:p>
                      <a:r>
                        <a:rPr lang="en-US" dirty="0" smtClean="0"/>
                        <a:t>$     311,728</a:t>
                      </a:r>
                      <a:endParaRPr lang="en-US" dirty="0"/>
                    </a:p>
                  </a:txBody>
                  <a:tcPr/>
                </a:tc>
                <a:tc>
                  <a:txBody>
                    <a:bodyPr/>
                    <a:lstStyle/>
                    <a:p>
                      <a:r>
                        <a:rPr lang="en-US" dirty="0" smtClean="0"/>
                        <a:t>$           0</a:t>
                      </a:r>
                      <a:endParaRPr lang="en-US" dirty="0"/>
                    </a:p>
                  </a:txBody>
                  <a:tcPr/>
                </a:tc>
                <a:tc>
                  <a:txBody>
                    <a:bodyPr/>
                    <a:lstStyle/>
                    <a:p>
                      <a:r>
                        <a:rPr lang="en-US" dirty="0" smtClean="0"/>
                        <a:t>$     101,808</a:t>
                      </a:r>
                      <a:endParaRPr lang="en-US" dirty="0"/>
                    </a:p>
                  </a:txBody>
                  <a:tcPr/>
                </a:tc>
                <a:tc>
                  <a:txBody>
                    <a:bodyPr/>
                    <a:lstStyle/>
                    <a:p>
                      <a:r>
                        <a:rPr lang="en-US" dirty="0" smtClean="0"/>
                        <a:t>$     209,920</a:t>
                      </a:r>
                      <a:endParaRPr lang="en-US" dirty="0"/>
                    </a:p>
                  </a:txBody>
                  <a:tcPr/>
                </a:tc>
              </a:tr>
              <a:tr h="711301">
                <a:tc>
                  <a:txBody>
                    <a:bodyPr/>
                    <a:lstStyle/>
                    <a:p>
                      <a:r>
                        <a:rPr lang="en-US" dirty="0" smtClean="0"/>
                        <a:t>Total</a:t>
                      </a:r>
                      <a:endParaRPr lang="en-US" dirty="0"/>
                    </a:p>
                  </a:txBody>
                  <a:tcPr/>
                </a:tc>
                <a:tc>
                  <a:txBody>
                    <a:bodyPr/>
                    <a:lstStyle/>
                    <a:p>
                      <a:r>
                        <a:rPr lang="en-US" dirty="0" smtClean="0"/>
                        <a:t>$31,911,728</a:t>
                      </a:r>
                      <a:endParaRPr lang="en-US" dirty="0"/>
                    </a:p>
                  </a:txBody>
                  <a:tcPr/>
                </a:tc>
                <a:tc>
                  <a:txBody>
                    <a:bodyPr/>
                    <a:lstStyle/>
                    <a:p>
                      <a:r>
                        <a:rPr lang="en-US" dirty="0" smtClean="0"/>
                        <a:t>$25,700,000</a:t>
                      </a:r>
                      <a:endParaRPr lang="en-US" dirty="0"/>
                    </a:p>
                  </a:txBody>
                  <a:tcPr/>
                </a:tc>
                <a:tc>
                  <a:txBody>
                    <a:bodyPr/>
                    <a:lstStyle/>
                    <a:p>
                      <a:r>
                        <a:rPr lang="en-US" dirty="0" smtClean="0"/>
                        <a:t>$  1,726,808</a:t>
                      </a:r>
                      <a:endParaRPr lang="en-US" dirty="0"/>
                    </a:p>
                  </a:txBody>
                  <a:tcPr/>
                </a:tc>
                <a:tc>
                  <a:txBody>
                    <a:bodyPr/>
                    <a:lstStyle/>
                    <a:p>
                      <a:r>
                        <a:rPr lang="en-US" dirty="0" smtClean="0"/>
                        <a:t>$55,884,920</a:t>
                      </a:r>
                      <a:endParaRPr lang="en-US"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152400"/>
            <a:ext cx="8153400" cy="990600"/>
          </a:xfrm>
        </p:spPr>
        <p:txBody>
          <a:bodyPr/>
          <a:lstStyle/>
          <a:p>
            <a:r>
              <a:rPr lang="en-US" b="1" dirty="0" smtClean="0">
                <a:solidFill>
                  <a:schemeClr val="tx1"/>
                </a:solidFill>
                <a:effectLst>
                  <a:reflection blurRad="6350" stA="60000" endA="900" endPos="58000" dir="5400000" sy="-100000" algn="bl" rotWithShape="0"/>
                </a:effectLst>
                <a:latin typeface="Century Gothic" pitchFamily="34" charset="0"/>
              </a:rPr>
              <a:t>ASB FUND</a:t>
            </a:r>
            <a:endParaRPr lang="en-US" b="1" dirty="0">
              <a:solidFill>
                <a:schemeClr val="tx1"/>
              </a:solidFill>
              <a:effectLst>
                <a:reflection blurRad="6350" stA="60000" endA="900" endPos="58000" dir="5400000" sy="-100000" algn="bl" rotWithShape="0"/>
              </a:effectLst>
              <a:latin typeface="Century Gothic" pitchFamily="34" charset="0"/>
            </a:endParaRPr>
          </a:p>
        </p:txBody>
      </p:sp>
      <p:sp>
        <p:nvSpPr>
          <p:cNvPr id="6" name="Content Placeholder 5"/>
          <p:cNvSpPr>
            <a:spLocks noGrp="1"/>
          </p:cNvSpPr>
          <p:nvPr>
            <p:ph sz="quarter" idx="1"/>
          </p:nvPr>
        </p:nvSpPr>
        <p:spPr>
          <a:xfrm>
            <a:off x="612648" y="2286000"/>
            <a:ext cx="7769352" cy="3810000"/>
          </a:xfrm>
        </p:spPr>
        <p:txBody>
          <a:bodyPr>
            <a:normAutofit/>
          </a:bodyPr>
          <a:lstStyle/>
          <a:p>
            <a:pPr>
              <a:buNone/>
            </a:pPr>
            <a:endParaRPr lang="en-US" dirty="0" smtClean="0"/>
          </a:p>
          <a:p>
            <a:pPr>
              <a:buClr>
                <a:schemeClr val="tx2"/>
              </a:buClr>
              <a:buFont typeface="Wingdings" pitchFamily="2" charset="2"/>
              <a:buChar char="q"/>
            </a:pPr>
            <a:r>
              <a:rPr lang="en-US" dirty="0" smtClean="0"/>
              <a:t>  Beginning Fund Balance		$187,045</a:t>
            </a:r>
          </a:p>
          <a:p>
            <a:pPr>
              <a:buClr>
                <a:schemeClr val="tx2"/>
              </a:buClr>
              <a:buNone/>
            </a:pPr>
            <a:endParaRPr lang="en-US" sz="1400" dirty="0" smtClean="0"/>
          </a:p>
          <a:p>
            <a:pPr>
              <a:buClr>
                <a:schemeClr val="tx2"/>
              </a:buClr>
              <a:buFont typeface="Wingdings" pitchFamily="2" charset="2"/>
              <a:buChar char="q"/>
            </a:pPr>
            <a:r>
              <a:rPr lang="en-US" dirty="0" smtClean="0"/>
              <a:t>  Revenues				$274,954</a:t>
            </a:r>
          </a:p>
          <a:p>
            <a:pPr>
              <a:buClr>
                <a:schemeClr val="tx2"/>
              </a:buClr>
              <a:buNone/>
            </a:pPr>
            <a:endParaRPr lang="en-US" sz="1400" dirty="0" smtClean="0"/>
          </a:p>
          <a:p>
            <a:pPr>
              <a:buClr>
                <a:schemeClr val="tx2"/>
              </a:buClr>
              <a:buFont typeface="Wingdings" pitchFamily="2" charset="2"/>
              <a:buChar char="q"/>
            </a:pPr>
            <a:r>
              <a:rPr lang="en-US" dirty="0" smtClean="0"/>
              <a:t>  Expenditures				$307,399</a:t>
            </a:r>
          </a:p>
          <a:p>
            <a:pPr>
              <a:buClr>
                <a:schemeClr val="tx2"/>
              </a:buClr>
              <a:buNone/>
            </a:pPr>
            <a:endParaRPr lang="en-US" sz="1400" dirty="0" smtClean="0"/>
          </a:p>
          <a:p>
            <a:pPr>
              <a:buClr>
                <a:schemeClr val="tx2"/>
              </a:buClr>
              <a:buFont typeface="Wingdings" pitchFamily="2" charset="2"/>
              <a:buChar char="q"/>
            </a:pPr>
            <a:r>
              <a:rPr lang="en-US" dirty="0" smtClean="0"/>
              <a:t>  Ending Fund Balance			$154,600</a:t>
            </a:r>
          </a:p>
          <a:p>
            <a:endParaRPr lang="en-US" dirty="0"/>
          </a:p>
        </p:txBody>
      </p:sp>
      <p:sp>
        <p:nvSpPr>
          <p:cNvPr id="4" name="TextBox 3"/>
          <p:cNvSpPr txBox="1"/>
          <p:nvPr/>
        </p:nvSpPr>
        <p:spPr>
          <a:xfrm>
            <a:off x="762000" y="1600200"/>
            <a:ext cx="7696200" cy="923330"/>
          </a:xfrm>
          <a:prstGeom prst="rect">
            <a:avLst/>
          </a:prstGeom>
          <a:noFill/>
        </p:spPr>
        <p:txBody>
          <a:bodyPr wrap="square" rtlCol="0">
            <a:spAutoFit/>
          </a:bodyPr>
          <a:lstStyle/>
          <a:p>
            <a:r>
              <a:rPr lang="en-US" dirty="0" smtClean="0"/>
              <a:t>ASB funds are for the extracurricular benefit for the students.  Their involvement in the decision-making process is an integral part of associated student body government.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solidFill>
                  <a:schemeClr val="tx1"/>
                </a:solidFill>
                <a:effectLst>
                  <a:reflection blurRad="6350" stA="60000" endA="900" endPos="58000" dir="5400000" sy="-100000" algn="bl" rotWithShape="0"/>
                </a:effectLst>
              </a:rPr>
              <a:t>TRANSPORTATION VEHICLE FUND</a:t>
            </a:r>
            <a:endParaRPr lang="en-US" dirty="0">
              <a:solidFill>
                <a:schemeClr val="tx1"/>
              </a:solidFill>
              <a:effectLst>
                <a:reflection blurRad="6350" stA="60000" endA="900" endPos="58000" dir="5400000" sy="-100000" algn="bl" rotWithShape="0"/>
              </a:effectLst>
            </a:endParaRPr>
          </a:p>
        </p:txBody>
      </p:sp>
      <p:sp>
        <p:nvSpPr>
          <p:cNvPr id="6" name="Content Placeholder 5"/>
          <p:cNvSpPr>
            <a:spLocks noGrp="1"/>
          </p:cNvSpPr>
          <p:nvPr>
            <p:ph sz="quarter" idx="1"/>
          </p:nvPr>
        </p:nvSpPr>
        <p:spPr>
          <a:xfrm>
            <a:off x="381000" y="2724329"/>
            <a:ext cx="8229600" cy="3505199"/>
          </a:xfrm>
        </p:spPr>
        <p:txBody>
          <a:bodyPr>
            <a:normAutofit lnSpcReduction="10000"/>
          </a:bodyPr>
          <a:lstStyle/>
          <a:p>
            <a:pPr>
              <a:buNone/>
            </a:pPr>
            <a:endParaRPr lang="en-US" dirty="0" smtClean="0"/>
          </a:p>
          <a:p>
            <a:pPr>
              <a:buClr>
                <a:schemeClr val="tx2"/>
              </a:buClr>
              <a:buFont typeface="Wingdings" pitchFamily="2" charset="2"/>
              <a:buChar char="q"/>
            </a:pPr>
            <a:r>
              <a:rPr lang="en-US" dirty="0" smtClean="0"/>
              <a:t>  Beginning Fund Balance		$4,040,783</a:t>
            </a:r>
          </a:p>
          <a:p>
            <a:pPr>
              <a:buClr>
                <a:schemeClr val="tx2"/>
              </a:buClr>
              <a:buNone/>
            </a:pPr>
            <a:endParaRPr lang="en-US" sz="1400" dirty="0" smtClean="0"/>
          </a:p>
          <a:p>
            <a:pPr>
              <a:buClr>
                <a:schemeClr val="tx2"/>
              </a:buClr>
              <a:buFont typeface="Wingdings" pitchFamily="2" charset="2"/>
              <a:buChar char="q"/>
            </a:pPr>
            <a:r>
              <a:rPr lang="en-US" dirty="0" smtClean="0"/>
              <a:t>  Revenues				$   755,649</a:t>
            </a:r>
          </a:p>
          <a:p>
            <a:pPr>
              <a:buClr>
                <a:schemeClr val="tx2"/>
              </a:buClr>
              <a:buNone/>
            </a:pPr>
            <a:endParaRPr lang="en-US" sz="1400" dirty="0" smtClean="0"/>
          </a:p>
          <a:p>
            <a:pPr>
              <a:buClr>
                <a:schemeClr val="tx2"/>
              </a:buClr>
              <a:buFont typeface="Wingdings" pitchFamily="2" charset="2"/>
              <a:buChar char="q"/>
            </a:pPr>
            <a:r>
              <a:rPr lang="en-US" dirty="0" smtClean="0"/>
              <a:t>  Expenditures				$1,120,015</a:t>
            </a:r>
          </a:p>
          <a:p>
            <a:pPr>
              <a:buClr>
                <a:schemeClr val="tx2"/>
              </a:buClr>
              <a:buNone/>
            </a:pPr>
            <a:endParaRPr lang="en-US" sz="1400" dirty="0" smtClean="0"/>
          </a:p>
          <a:p>
            <a:pPr>
              <a:buClr>
                <a:schemeClr val="tx2"/>
              </a:buClr>
              <a:buFont typeface="Wingdings" pitchFamily="2" charset="2"/>
              <a:buChar char="q"/>
            </a:pPr>
            <a:r>
              <a:rPr lang="en-US" dirty="0" smtClean="0"/>
              <a:t>  Ending Fund Balance			$3,676,417</a:t>
            </a:r>
          </a:p>
          <a:p>
            <a:pPr>
              <a:buNone/>
            </a:pPr>
            <a:endParaRPr lang="en-US" dirty="0"/>
          </a:p>
        </p:txBody>
      </p:sp>
      <p:sp>
        <p:nvSpPr>
          <p:cNvPr id="4" name="TextBox 3"/>
          <p:cNvSpPr txBox="1"/>
          <p:nvPr/>
        </p:nvSpPr>
        <p:spPr>
          <a:xfrm>
            <a:off x="685800" y="1524000"/>
            <a:ext cx="7467600" cy="1200329"/>
          </a:xfrm>
          <a:prstGeom prst="rect">
            <a:avLst/>
          </a:prstGeom>
          <a:noFill/>
        </p:spPr>
        <p:txBody>
          <a:bodyPr wrap="square" rtlCol="0">
            <a:spAutoFit/>
          </a:bodyPr>
          <a:lstStyle/>
          <a:p>
            <a:r>
              <a:rPr lang="en-US" dirty="0" smtClean="0"/>
              <a:t>This fund is used to replace buses.  Revenue comes from the State (in the form of depreciation payments), interest earned on the investments and the annual levy payments made by the for Co-Op districts.  This fund is fully self-supporting with state depreciation funds.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Fund Balance Summary</a:t>
            </a:r>
            <a:endParaRPr lang="en-US" dirty="0"/>
          </a:p>
        </p:txBody>
      </p:sp>
      <p:sp>
        <p:nvSpPr>
          <p:cNvPr id="3" name="Content Placeholder 2"/>
          <p:cNvSpPr>
            <a:spLocks noGrp="1"/>
          </p:cNvSpPr>
          <p:nvPr>
            <p:ph sz="quarter" idx="1"/>
          </p:nvPr>
        </p:nvSpPr>
        <p:spPr/>
        <p:txBody>
          <a:bodyPr/>
          <a:lstStyle/>
          <a:p>
            <a:r>
              <a:rPr lang="en-US" dirty="0" smtClean="0"/>
              <a:t>History of total fund balance at year-end and the percentage of budgeted expenditures</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261958751"/>
              </p:ext>
            </p:extLst>
          </p:nvPr>
        </p:nvGraphicFramePr>
        <p:xfrm>
          <a:off x="990600" y="2895600"/>
          <a:ext cx="7391400" cy="3362960"/>
        </p:xfrm>
        <a:graphic>
          <a:graphicData uri="http://schemas.openxmlformats.org/drawingml/2006/table">
            <a:tbl>
              <a:tblPr firstRow="1" bandRow="1">
                <a:tableStyleId>{5C22544A-7EE6-4342-B048-85BDC9FD1C3A}</a:tableStyleId>
              </a:tblPr>
              <a:tblGrid>
                <a:gridCol w="1447800"/>
                <a:gridCol w="1981200"/>
                <a:gridCol w="1905000"/>
                <a:gridCol w="2057400"/>
              </a:tblGrid>
              <a:tr h="396240">
                <a:tc>
                  <a:txBody>
                    <a:bodyPr/>
                    <a:lstStyle/>
                    <a:p>
                      <a:pPr algn="ctr"/>
                      <a:r>
                        <a:rPr lang="en-US" dirty="0" smtClean="0"/>
                        <a:t>Year Ended</a:t>
                      </a:r>
                      <a:endParaRPr lang="en-US" dirty="0"/>
                    </a:p>
                  </a:txBody>
                  <a:tcPr/>
                </a:tc>
                <a:tc>
                  <a:txBody>
                    <a:bodyPr/>
                    <a:lstStyle/>
                    <a:p>
                      <a:pPr algn="ctr"/>
                      <a:r>
                        <a:rPr lang="en-US" dirty="0" smtClean="0"/>
                        <a:t>% of Expenditures</a:t>
                      </a:r>
                      <a:endParaRPr lang="en-US" dirty="0"/>
                    </a:p>
                  </a:txBody>
                  <a:tcPr/>
                </a:tc>
                <a:tc>
                  <a:txBody>
                    <a:bodyPr/>
                    <a:lstStyle/>
                    <a:p>
                      <a:pPr algn="ctr"/>
                      <a:r>
                        <a:rPr lang="en-US" dirty="0" smtClean="0"/>
                        <a:t>Budget</a:t>
                      </a:r>
                      <a:endParaRPr lang="en-US" dirty="0"/>
                    </a:p>
                  </a:txBody>
                  <a:tcPr/>
                </a:tc>
                <a:tc>
                  <a:txBody>
                    <a:bodyPr/>
                    <a:lstStyle/>
                    <a:p>
                      <a:pPr algn="ctr"/>
                      <a:r>
                        <a:rPr lang="en-US" dirty="0" smtClean="0"/>
                        <a:t>Total Fund</a:t>
                      </a:r>
                      <a:r>
                        <a:rPr lang="en-US" baseline="0" dirty="0" smtClean="0"/>
                        <a:t> Balance</a:t>
                      </a:r>
                      <a:endParaRPr lang="en-US" dirty="0"/>
                    </a:p>
                  </a:txBody>
                  <a:tcPr/>
                </a:tc>
              </a:tr>
              <a:tr h="370840">
                <a:tc>
                  <a:txBody>
                    <a:bodyPr/>
                    <a:lstStyle/>
                    <a:p>
                      <a:pPr algn="ctr" fontAlgn="b"/>
                      <a:r>
                        <a:rPr lang="en-US" sz="1200" b="0" i="0" u="none" strike="noStrike" dirty="0">
                          <a:effectLst/>
                          <a:latin typeface="Arial"/>
                        </a:rPr>
                        <a:t>2007</a:t>
                      </a:r>
                    </a:p>
                  </a:txBody>
                  <a:tcPr marL="9525" marR="9525" marT="9525" marB="0" anchor="b"/>
                </a:tc>
                <a:tc>
                  <a:txBody>
                    <a:bodyPr/>
                    <a:lstStyle/>
                    <a:p>
                      <a:pPr algn="ctr" fontAlgn="b"/>
                      <a:r>
                        <a:rPr lang="en-US" sz="1200" b="0" i="0" u="none" strike="noStrike" dirty="0">
                          <a:effectLst/>
                          <a:latin typeface="Arial"/>
                        </a:rPr>
                        <a:t>4.4%</a:t>
                      </a:r>
                    </a:p>
                  </a:txBody>
                  <a:tcPr marL="9525" marR="9525" marT="9525" marB="0" anchor="b"/>
                </a:tc>
                <a:tc>
                  <a:txBody>
                    <a:bodyPr/>
                    <a:lstStyle/>
                    <a:p>
                      <a:pPr algn="r" fontAlgn="b"/>
                      <a:r>
                        <a:rPr lang="en-US" sz="1200" b="0" i="0" u="none" strike="noStrike" dirty="0">
                          <a:effectLst/>
                          <a:latin typeface="Arial"/>
                        </a:rPr>
                        <a:t> $    18,305,087.00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805,289.00 </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a:effectLst/>
                          <a:latin typeface="Arial"/>
                        </a:rPr>
                        <a:t>2008</a:t>
                      </a:r>
                    </a:p>
                  </a:txBody>
                  <a:tcPr marL="9525" marR="9525" marT="9525" marB="0" anchor="b"/>
                </a:tc>
                <a:tc>
                  <a:txBody>
                    <a:bodyPr/>
                    <a:lstStyle/>
                    <a:p>
                      <a:pPr algn="ctr" fontAlgn="b"/>
                      <a:r>
                        <a:rPr lang="en-US" sz="1200" b="0" i="0" u="none" strike="noStrike" dirty="0">
                          <a:effectLst/>
                          <a:latin typeface="Arial"/>
                        </a:rPr>
                        <a:t>4.4%</a:t>
                      </a:r>
                    </a:p>
                  </a:txBody>
                  <a:tcPr marL="9525" marR="9525" marT="9525" marB="0" anchor="b"/>
                </a:tc>
                <a:tc>
                  <a:txBody>
                    <a:bodyPr/>
                    <a:lstStyle/>
                    <a:p>
                      <a:pPr algn="r" fontAlgn="b"/>
                      <a:r>
                        <a:rPr lang="en-US" sz="1200" b="0" i="0" u="none" strike="noStrike" dirty="0">
                          <a:effectLst/>
                          <a:latin typeface="Arial"/>
                        </a:rPr>
                        <a:t> $    19,582,661.00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860,620.00 </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a:effectLst/>
                          <a:latin typeface="Arial"/>
                        </a:rPr>
                        <a:t>2009</a:t>
                      </a:r>
                    </a:p>
                  </a:txBody>
                  <a:tcPr marL="9525" marR="9525" marT="9525" marB="0" anchor="b"/>
                </a:tc>
                <a:tc>
                  <a:txBody>
                    <a:bodyPr/>
                    <a:lstStyle/>
                    <a:p>
                      <a:pPr algn="ctr" fontAlgn="b"/>
                      <a:r>
                        <a:rPr lang="en-US" sz="1200" b="0" i="0" u="none" strike="noStrike">
                          <a:effectLst/>
                          <a:latin typeface="Arial"/>
                        </a:rPr>
                        <a:t>6.2%</a:t>
                      </a:r>
                    </a:p>
                  </a:txBody>
                  <a:tcPr marL="9525" marR="9525" marT="9525" marB="0" anchor="b"/>
                </a:tc>
                <a:tc>
                  <a:txBody>
                    <a:bodyPr/>
                    <a:lstStyle/>
                    <a:p>
                      <a:pPr algn="r" fontAlgn="b"/>
                      <a:r>
                        <a:rPr lang="en-US" sz="1200" b="0" i="0" u="none" strike="noStrike" dirty="0">
                          <a:effectLst/>
                          <a:latin typeface="Arial"/>
                        </a:rPr>
                        <a:t> $    21,340,015.00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a:t>
                      </a:r>
                      <a:r>
                        <a:rPr lang="en-US" sz="1200" b="0" i="0" u="none" strike="noStrike" dirty="0">
                          <a:effectLst/>
                          <a:latin typeface="Arial"/>
                        </a:rPr>
                        <a:t>1,316,966.00 </a:t>
                      </a:r>
                    </a:p>
                  </a:txBody>
                  <a:tcPr marL="9525" marR="9525" marT="9525" marB="0" anchor="b"/>
                </a:tc>
              </a:tr>
              <a:tr h="370840">
                <a:tc>
                  <a:txBody>
                    <a:bodyPr/>
                    <a:lstStyle/>
                    <a:p>
                      <a:pPr algn="ctr" fontAlgn="b"/>
                      <a:r>
                        <a:rPr lang="en-US" sz="1200" b="0" i="0" u="none" strike="noStrike">
                          <a:effectLst/>
                          <a:latin typeface="Arial"/>
                        </a:rPr>
                        <a:t>2010</a:t>
                      </a:r>
                    </a:p>
                  </a:txBody>
                  <a:tcPr marL="9525" marR="9525" marT="9525" marB="0" anchor="b"/>
                </a:tc>
                <a:tc>
                  <a:txBody>
                    <a:bodyPr/>
                    <a:lstStyle/>
                    <a:p>
                      <a:pPr algn="ctr" fontAlgn="b"/>
                      <a:r>
                        <a:rPr lang="en-US" sz="1200" b="0" i="0" u="none" strike="noStrike">
                          <a:effectLst/>
                          <a:latin typeface="Arial"/>
                        </a:rPr>
                        <a:t>8.8%</a:t>
                      </a:r>
                    </a:p>
                  </a:txBody>
                  <a:tcPr marL="9525" marR="9525" marT="9525" marB="0" anchor="b"/>
                </a:tc>
                <a:tc>
                  <a:txBody>
                    <a:bodyPr/>
                    <a:lstStyle/>
                    <a:p>
                      <a:pPr algn="r" fontAlgn="b"/>
                      <a:r>
                        <a:rPr lang="en-US" sz="1200" b="0" i="0" u="none" strike="noStrike" dirty="0">
                          <a:effectLst/>
                          <a:latin typeface="Arial"/>
                        </a:rPr>
                        <a:t> $    20,203,854.00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a:t>
                      </a:r>
                      <a:r>
                        <a:rPr lang="en-US" sz="1200" b="0" i="0" u="none" strike="noStrike" dirty="0">
                          <a:effectLst/>
                          <a:latin typeface="Arial"/>
                        </a:rPr>
                        <a:t>1,772,478.00 </a:t>
                      </a:r>
                    </a:p>
                  </a:txBody>
                  <a:tcPr marL="9525" marR="9525" marT="9525" marB="0" anchor="b"/>
                </a:tc>
              </a:tr>
              <a:tr h="370840">
                <a:tc>
                  <a:txBody>
                    <a:bodyPr/>
                    <a:lstStyle/>
                    <a:p>
                      <a:pPr algn="ctr" fontAlgn="b"/>
                      <a:r>
                        <a:rPr lang="en-US" sz="1200" b="0" i="0" u="none" strike="noStrike">
                          <a:effectLst/>
                          <a:latin typeface="Arial"/>
                        </a:rPr>
                        <a:t>2011</a:t>
                      </a:r>
                    </a:p>
                  </a:txBody>
                  <a:tcPr marL="9525" marR="9525" marT="9525" marB="0" anchor="b"/>
                </a:tc>
                <a:tc>
                  <a:txBody>
                    <a:bodyPr/>
                    <a:lstStyle/>
                    <a:p>
                      <a:pPr algn="ctr" fontAlgn="b"/>
                      <a:r>
                        <a:rPr lang="en-US" sz="1200" b="0" i="0" u="none" strike="noStrike">
                          <a:effectLst/>
                          <a:latin typeface="Arial"/>
                        </a:rPr>
                        <a:t>11.8%</a:t>
                      </a:r>
                    </a:p>
                  </a:txBody>
                  <a:tcPr marL="9525" marR="9525" marT="9525" marB="0" anchor="b"/>
                </a:tc>
                <a:tc>
                  <a:txBody>
                    <a:bodyPr/>
                    <a:lstStyle/>
                    <a:p>
                      <a:pPr algn="r" fontAlgn="b"/>
                      <a:r>
                        <a:rPr lang="en-US" sz="1200" b="0" i="0" u="none" strike="noStrike">
                          <a:effectLst/>
                          <a:latin typeface="Arial"/>
                        </a:rPr>
                        <a:t> $    20,707,518.00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2,436,449.00 </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a:effectLst/>
                          <a:latin typeface="Arial"/>
                        </a:rPr>
                        <a:t>2012</a:t>
                      </a:r>
                    </a:p>
                  </a:txBody>
                  <a:tcPr marL="9525" marR="9525" marT="9525" marB="0" anchor="b"/>
                </a:tc>
                <a:tc>
                  <a:txBody>
                    <a:bodyPr/>
                    <a:lstStyle/>
                    <a:p>
                      <a:pPr algn="ctr" fontAlgn="b"/>
                      <a:r>
                        <a:rPr lang="en-US" sz="1200" b="0" i="0" u="none" strike="noStrike">
                          <a:effectLst/>
                          <a:latin typeface="Arial"/>
                        </a:rPr>
                        <a:t>14.1%</a:t>
                      </a:r>
                    </a:p>
                  </a:txBody>
                  <a:tcPr marL="9525" marR="9525" marT="9525" marB="0" anchor="b"/>
                </a:tc>
                <a:tc>
                  <a:txBody>
                    <a:bodyPr/>
                    <a:lstStyle/>
                    <a:p>
                      <a:pPr algn="r" fontAlgn="b"/>
                      <a:r>
                        <a:rPr lang="en-US" sz="1200" b="0" i="0" u="none" strike="noStrike">
                          <a:effectLst/>
                          <a:latin typeface="Arial"/>
                        </a:rPr>
                        <a:t> $    21,029,248.00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a:t>
                      </a:r>
                      <a:r>
                        <a:rPr lang="en-US" sz="1200" b="0" i="0" u="none" strike="noStrike" dirty="0">
                          <a:effectLst/>
                          <a:latin typeface="Arial"/>
                        </a:rPr>
                        <a:t>2,967,227.00 </a:t>
                      </a:r>
                    </a:p>
                  </a:txBody>
                  <a:tcPr marL="9525" marR="9525" marT="9525" marB="0" anchor="b"/>
                </a:tc>
              </a:tr>
              <a:tr h="370840">
                <a:tc>
                  <a:txBody>
                    <a:bodyPr/>
                    <a:lstStyle/>
                    <a:p>
                      <a:pPr algn="ctr" fontAlgn="b"/>
                      <a:r>
                        <a:rPr lang="en-US" sz="1200" b="0" i="0" u="none" strike="noStrike" dirty="0" smtClean="0">
                          <a:effectLst/>
                          <a:latin typeface="Arial"/>
                        </a:rPr>
                        <a:t>2013</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11.8%</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21,251,166.00 </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2,515,483.00 </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dirty="0" smtClean="0">
                          <a:effectLst/>
                          <a:latin typeface="Arial"/>
                        </a:rPr>
                        <a:t>2014</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11.8%</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23,652,108.00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2,785,917.00</a:t>
                      </a:r>
                      <a:endParaRPr lang="en-US" sz="1200" b="0" i="0" u="none" strike="noStrike" dirty="0">
                        <a:effectLst/>
                        <a:latin typeface="Arial"/>
                      </a:endParaRPr>
                    </a:p>
                  </a:txBody>
                  <a:tcPr marL="9525" marR="9525" marT="9525" marB="0" anchor="b"/>
                </a:tc>
              </a:tr>
            </a:tbl>
          </a:graphicData>
        </a:graphic>
      </p:graphicFrame>
    </p:spTree>
    <p:extLst>
      <p:ext uri="{BB962C8B-B14F-4D97-AF65-F5344CB8AC3E}">
        <p14:creationId xmlns:p14="http://schemas.microsoft.com/office/powerpoint/2010/main" val="676189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 Balance/Enrollment</a:t>
            </a:r>
            <a:endParaRPr lang="en-US"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2198436508"/>
              </p:ext>
            </p:extLst>
          </p:nvPr>
        </p:nvGraphicFramePr>
        <p:xfrm>
          <a:off x="457200" y="1828800"/>
          <a:ext cx="7620000" cy="4658360"/>
        </p:xfrm>
        <a:graphic>
          <a:graphicData uri="http://schemas.openxmlformats.org/drawingml/2006/table">
            <a:tbl>
              <a:tblPr firstRow="1" bandRow="1">
                <a:tableStyleId>{5C22544A-7EE6-4342-B048-85BDC9FD1C3A}</a:tableStyleId>
              </a:tblPr>
              <a:tblGrid>
                <a:gridCol w="2667000"/>
                <a:gridCol w="2413000"/>
                <a:gridCol w="2540000"/>
              </a:tblGrid>
              <a:tr h="370840">
                <a:tc>
                  <a:txBody>
                    <a:bodyPr/>
                    <a:lstStyle/>
                    <a:p>
                      <a:endParaRPr lang="en-US" dirty="0"/>
                    </a:p>
                  </a:txBody>
                  <a:tcPr/>
                </a:tc>
                <a:tc>
                  <a:txBody>
                    <a:bodyPr/>
                    <a:lstStyle/>
                    <a:p>
                      <a:r>
                        <a:rPr lang="en-US" dirty="0" smtClean="0"/>
                        <a:t>August 31, 2014</a:t>
                      </a:r>
                      <a:endParaRPr lang="en-US" dirty="0"/>
                    </a:p>
                  </a:txBody>
                  <a:tcPr/>
                </a:tc>
                <a:tc>
                  <a:txBody>
                    <a:bodyPr/>
                    <a:lstStyle/>
                    <a:p>
                      <a:r>
                        <a:rPr lang="en-US" dirty="0" smtClean="0"/>
                        <a:t>August 31, 2013</a:t>
                      </a:r>
                      <a:endParaRPr lang="en-US" dirty="0"/>
                    </a:p>
                  </a:txBody>
                  <a:tcPr/>
                </a:tc>
              </a:tr>
              <a:tr h="370840">
                <a:tc>
                  <a:txBody>
                    <a:bodyPr/>
                    <a:lstStyle/>
                    <a:p>
                      <a:r>
                        <a:rPr lang="en-US" dirty="0" smtClean="0"/>
                        <a:t>Total Ending Fund Balance</a:t>
                      </a:r>
                      <a:endParaRPr lang="en-US" dirty="0"/>
                    </a:p>
                  </a:txBody>
                  <a:tcPr/>
                </a:tc>
                <a:tc>
                  <a:txBody>
                    <a:bodyPr/>
                    <a:lstStyle/>
                    <a:p>
                      <a:pPr algn="ctr"/>
                      <a:r>
                        <a:rPr lang="en-US" dirty="0" smtClean="0"/>
                        <a:t>$2,785,917</a:t>
                      </a:r>
                      <a:endParaRPr lang="en-US" dirty="0"/>
                    </a:p>
                  </a:txBody>
                  <a:tcPr/>
                </a:tc>
                <a:tc>
                  <a:txBody>
                    <a:bodyPr/>
                    <a:lstStyle/>
                    <a:p>
                      <a:pPr algn="ctr"/>
                      <a:r>
                        <a:rPr lang="en-US" dirty="0" smtClean="0"/>
                        <a:t>$2,515,483</a:t>
                      </a:r>
                      <a:endParaRPr lang="en-US" dirty="0"/>
                    </a:p>
                  </a:txBody>
                  <a:tcPr/>
                </a:tc>
              </a:tr>
              <a:tr h="370840">
                <a:tc>
                  <a:txBody>
                    <a:bodyPr/>
                    <a:lstStyle/>
                    <a:p>
                      <a:r>
                        <a:rPr lang="en-US" sz="1400" dirty="0" smtClean="0"/>
                        <a:t>Restricted for Program Carryover</a:t>
                      </a:r>
                      <a:endParaRPr lang="en-US" sz="1400" dirty="0"/>
                    </a:p>
                  </a:txBody>
                  <a:tcPr/>
                </a:tc>
                <a:tc>
                  <a:txBody>
                    <a:bodyPr/>
                    <a:lstStyle/>
                    <a:p>
                      <a:pPr algn="ctr"/>
                      <a:r>
                        <a:rPr lang="en-US" dirty="0" smtClean="0"/>
                        <a:t>$    13,000</a:t>
                      </a:r>
                      <a:endParaRPr lang="en-US" dirty="0"/>
                    </a:p>
                  </a:txBody>
                  <a:tcPr/>
                </a:tc>
                <a:tc>
                  <a:txBody>
                    <a:bodyPr/>
                    <a:lstStyle/>
                    <a:p>
                      <a:pPr algn="ctr"/>
                      <a:r>
                        <a:rPr lang="en-US" dirty="0" smtClean="0"/>
                        <a:t>$    43,450</a:t>
                      </a:r>
                      <a:endParaRPr lang="en-US" dirty="0"/>
                    </a:p>
                  </a:txBody>
                  <a:tcPr/>
                </a:tc>
              </a:tr>
              <a:tr h="370840">
                <a:tc>
                  <a:txBody>
                    <a:bodyPr/>
                    <a:lstStyle/>
                    <a:p>
                      <a:r>
                        <a:rPr lang="en-US" dirty="0" smtClean="0"/>
                        <a:t>    </a:t>
                      </a:r>
                      <a:r>
                        <a:rPr lang="en-US" sz="1400" dirty="0" smtClean="0"/>
                        <a:t>Reserved for Prepaid</a:t>
                      </a:r>
                      <a:r>
                        <a:rPr lang="en-US" sz="1400" baseline="0" dirty="0" smtClean="0"/>
                        <a:t> </a:t>
                      </a:r>
                      <a:r>
                        <a:rPr lang="en-US" sz="1400" baseline="0" dirty="0" err="1" smtClean="0"/>
                        <a:t>Exp</a:t>
                      </a:r>
                      <a:endParaRPr lang="en-US" sz="1400" dirty="0"/>
                    </a:p>
                  </a:txBody>
                  <a:tcPr/>
                </a:tc>
                <a:tc>
                  <a:txBody>
                    <a:bodyPr/>
                    <a:lstStyle/>
                    <a:p>
                      <a:pPr algn="ctr"/>
                      <a:r>
                        <a:rPr lang="en-US" dirty="0" smtClean="0"/>
                        <a:t>$   106,817</a:t>
                      </a:r>
                      <a:endParaRPr lang="en-US" dirty="0"/>
                    </a:p>
                  </a:txBody>
                  <a:tcPr/>
                </a:tc>
                <a:tc>
                  <a:txBody>
                    <a:bodyPr/>
                    <a:lstStyle/>
                    <a:p>
                      <a:pPr algn="ctr"/>
                      <a:r>
                        <a:rPr lang="en-US" dirty="0" smtClean="0"/>
                        <a:t>$   132,465</a:t>
                      </a:r>
                      <a:endParaRPr lang="en-US" dirty="0"/>
                    </a:p>
                  </a:txBody>
                  <a:tcPr/>
                </a:tc>
              </a:tr>
              <a:tr h="370840">
                <a:tc>
                  <a:txBody>
                    <a:bodyPr/>
                    <a:lstStyle/>
                    <a:p>
                      <a:r>
                        <a:rPr lang="en-US" dirty="0" smtClean="0"/>
                        <a:t>    </a:t>
                      </a:r>
                      <a:r>
                        <a:rPr lang="en-US" sz="1400" dirty="0" smtClean="0"/>
                        <a:t>Assigned</a:t>
                      </a:r>
                      <a:r>
                        <a:rPr lang="en-US" sz="1400" baseline="0" dirty="0" smtClean="0"/>
                        <a:t> for Contingency</a:t>
                      </a:r>
                      <a:endParaRPr lang="en-US" sz="1400" dirty="0"/>
                    </a:p>
                  </a:txBody>
                  <a:tcPr/>
                </a:tc>
                <a:tc>
                  <a:txBody>
                    <a:bodyPr/>
                    <a:lstStyle/>
                    <a:p>
                      <a:pPr algn="ctr"/>
                      <a:r>
                        <a:rPr lang="en-US" dirty="0" smtClean="0"/>
                        <a:t>$   </a:t>
                      </a:r>
                      <a:r>
                        <a:rPr lang="en-US" baseline="0" dirty="0" smtClean="0"/>
                        <a:t> </a:t>
                      </a:r>
                      <a:r>
                        <a:rPr lang="en-US" dirty="0" smtClean="0"/>
                        <a:t>127,500</a:t>
                      </a:r>
                      <a:endParaRPr lang="en-US" dirty="0"/>
                    </a:p>
                  </a:txBody>
                  <a:tcPr/>
                </a:tc>
                <a:tc>
                  <a:txBody>
                    <a:bodyPr/>
                    <a:lstStyle/>
                    <a:p>
                      <a:pPr algn="ctr"/>
                      <a:r>
                        <a:rPr lang="en-US" dirty="0" smtClean="0"/>
                        <a:t>$   </a:t>
                      </a:r>
                      <a:r>
                        <a:rPr lang="en-US" baseline="0" dirty="0" smtClean="0"/>
                        <a:t>           </a:t>
                      </a:r>
                      <a:r>
                        <a:rPr lang="en-US" dirty="0" smtClean="0"/>
                        <a:t>0</a:t>
                      </a:r>
                      <a:endParaRPr lang="en-US" dirty="0"/>
                    </a:p>
                  </a:txBody>
                  <a:tcPr/>
                </a:tc>
              </a:tr>
              <a:tr h="370840">
                <a:tc>
                  <a:txBody>
                    <a:bodyPr/>
                    <a:lstStyle/>
                    <a:p>
                      <a:r>
                        <a:rPr lang="en-US" sz="1400" dirty="0" smtClean="0"/>
                        <a:t>     Assigned for Audit Finding</a:t>
                      </a:r>
                      <a:endParaRPr lang="en-US" sz="1400" dirty="0"/>
                    </a:p>
                  </a:txBody>
                  <a:tcPr/>
                </a:tc>
                <a:tc>
                  <a:txBody>
                    <a:bodyPr/>
                    <a:lstStyle/>
                    <a:p>
                      <a:pPr algn="ctr"/>
                      <a:r>
                        <a:rPr lang="en-US" dirty="0" smtClean="0"/>
                        <a:t>$              0</a:t>
                      </a:r>
                      <a:endParaRPr lang="en-US" dirty="0"/>
                    </a:p>
                  </a:txBody>
                  <a:tcPr/>
                </a:tc>
                <a:tc>
                  <a:txBody>
                    <a:bodyPr/>
                    <a:lstStyle/>
                    <a:p>
                      <a:pPr algn="ctr"/>
                      <a:r>
                        <a:rPr lang="en-US" dirty="0" smtClean="0"/>
                        <a:t>$   750,000</a:t>
                      </a:r>
                      <a:endParaRPr lang="en-US" dirty="0"/>
                    </a:p>
                  </a:txBody>
                  <a:tcPr/>
                </a:tc>
              </a:tr>
              <a:tr h="370840">
                <a:tc>
                  <a:txBody>
                    <a:bodyPr/>
                    <a:lstStyle/>
                    <a:p>
                      <a:r>
                        <a:rPr lang="en-US" dirty="0" smtClean="0"/>
                        <a:t>    </a:t>
                      </a:r>
                      <a:r>
                        <a:rPr lang="en-US" sz="1400" dirty="0" smtClean="0"/>
                        <a:t>Assigned</a:t>
                      </a:r>
                      <a:r>
                        <a:rPr lang="en-US" sz="1400" baseline="0" dirty="0" smtClean="0"/>
                        <a:t> for Building/</a:t>
                      </a:r>
                      <a:r>
                        <a:rPr lang="en-US" sz="1400" baseline="0" dirty="0" err="1" smtClean="0"/>
                        <a:t>Dept</a:t>
                      </a:r>
                      <a:r>
                        <a:rPr lang="en-US" sz="1400" baseline="0" dirty="0" smtClean="0"/>
                        <a:t> CO</a:t>
                      </a:r>
                      <a:endParaRPr lang="en-US" sz="1400" dirty="0"/>
                    </a:p>
                  </a:txBody>
                  <a:tcPr/>
                </a:tc>
                <a:tc>
                  <a:txBody>
                    <a:bodyPr/>
                    <a:lstStyle/>
                    <a:p>
                      <a:pPr algn="ctr"/>
                      <a:r>
                        <a:rPr lang="en-US" dirty="0" smtClean="0"/>
                        <a:t>$   108,397</a:t>
                      </a:r>
                      <a:endParaRPr lang="en-US" dirty="0"/>
                    </a:p>
                  </a:txBody>
                  <a:tcPr/>
                </a:tc>
                <a:tc>
                  <a:txBody>
                    <a:bodyPr/>
                    <a:lstStyle/>
                    <a:p>
                      <a:pPr algn="ctr"/>
                      <a:r>
                        <a:rPr lang="en-US" dirty="0" smtClean="0"/>
                        <a:t>$   106,468</a:t>
                      </a:r>
                      <a:endParaRPr lang="en-US" dirty="0"/>
                    </a:p>
                  </a:txBody>
                  <a:tcPr/>
                </a:tc>
              </a:tr>
              <a:tr h="370840">
                <a:tc>
                  <a:txBody>
                    <a:bodyPr/>
                    <a:lstStyle/>
                    <a:p>
                      <a:r>
                        <a:rPr lang="en-US" dirty="0" smtClean="0"/>
                        <a:t>Unreserved</a:t>
                      </a:r>
                      <a:r>
                        <a:rPr lang="en-US" baseline="0" dirty="0" smtClean="0"/>
                        <a:t> Fund Balance</a:t>
                      </a:r>
                      <a:endParaRPr lang="en-US" dirty="0"/>
                    </a:p>
                  </a:txBody>
                  <a:tcPr/>
                </a:tc>
                <a:tc>
                  <a:txBody>
                    <a:bodyPr/>
                    <a:lstStyle/>
                    <a:p>
                      <a:pPr algn="ctr"/>
                      <a:r>
                        <a:rPr lang="en-US" dirty="0" smtClean="0"/>
                        <a:t>$2,430,202</a:t>
                      </a:r>
                      <a:endParaRPr lang="en-US" dirty="0"/>
                    </a:p>
                  </a:txBody>
                  <a:tcPr/>
                </a:tc>
                <a:tc>
                  <a:txBody>
                    <a:bodyPr/>
                    <a:lstStyle/>
                    <a:p>
                      <a:pPr algn="ctr"/>
                      <a:r>
                        <a:rPr lang="en-US" dirty="0" smtClean="0"/>
                        <a:t>$1,483,100</a:t>
                      </a:r>
                      <a:endParaRPr lang="en-US" dirty="0"/>
                    </a:p>
                  </a:txBody>
                  <a:tcPr/>
                </a:tc>
              </a:tr>
              <a:tr h="370840">
                <a:tc>
                  <a:txBody>
                    <a:bodyPr/>
                    <a:lstStyle/>
                    <a:p>
                      <a:pPr algn="l"/>
                      <a:r>
                        <a:rPr lang="en-US" sz="1600" baseline="0" dirty="0" smtClean="0"/>
                        <a:t>Unreserved FB Increase from                                                      12-13 to 13-14</a:t>
                      </a:r>
                      <a:endParaRPr lang="en-US" sz="1600" dirty="0"/>
                    </a:p>
                  </a:txBody>
                  <a:tcPr/>
                </a:tc>
                <a:tc>
                  <a:txBody>
                    <a:bodyPr/>
                    <a:lstStyle/>
                    <a:p>
                      <a:pPr algn="ctr"/>
                      <a:r>
                        <a:rPr lang="en-US" dirty="0" smtClean="0"/>
                        <a:t>$   947,102</a:t>
                      </a:r>
                      <a:endParaRPr lang="en-US" dirty="0"/>
                    </a:p>
                  </a:txBody>
                  <a:tcPr/>
                </a:tc>
                <a:tc>
                  <a:txBody>
                    <a:bodyPr/>
                    <a:lstStyle/>
                    <a:p>
                      <a:pPr algn="ctr"/>
                      <a:r>
                        <a:rPr lang="en-US" dirty="0" smtClean="0"/>
                        <a:t>($762,700)</a:t>
                      </a:r>
                      <a:endParaRPr lang="en-US" dirty="0"/>
                    </a:p>
                  </a:txBody>
                  <a:tcPr/>
                </a:tc>
              </a:tr>
              <a:tr h="370840">
                <a:tc>
                  <a:txBody>
                    <a:bodyPr/>
                    <a:lstStyle/>
                    <a:p>
                      <a:endParaRPr lang="en-US" sz="1600" dirty="0"/>
                    </a:p>
                  </a:txBody>
                  <a:tcPr/>
                </a:tc>
                <a:tc>
                  <a:txBody>
                    <a:bodyPr/>
                    <a:lstStyle/>
                    <a:p>
                      <a:endParaRPr lang="en-US" dirty="0"/>
                    </a:p>
                  </a:txBody>
                  <a:tcPr/>
                </a:tc>
                <a:tc>
                  <a:txBody>
                    <a:bodyPr/>
                    <a:lstStyle/>
                    <a:p>
                      <a:endParaRPr lang="en-US" dirty="0"/>
                    </a:p>
                  </a:txBody>
                  <a:tcPr/>
                </a:tc>
              </a:tr>
              <a:tr h="370840">
                <a:tc>
                  <a:txBody>
                    <a:bodyPr/>
                    <a:lstStyle/>
                    <a:p>
                      <a:r>
                        <a:rPr lang="en-US" sz="1600" baseline="0" dirty="0" smtClean="0"/>
                        <a:t> BUDGETED ENROLLMENT</a:t>
                      </a:r>
                      <a:endParaRPr lang="en-US" sz="1600" dirty="0"/>
                    </a:p>
                  </a:txBody>
                  <a:tcPr/>
                </a:tc>
                <a:tc>
                  <a:txBody>
                    <a:bodyPr/>
                    <a:lstStyle/>
                    <a:p>
                      <a:pPr algn="ctr"/>
                      <a:r>
                        <a:rPr lang="en-US" dirty="0" smtClean="0"/>
                        <a:t>2,119</a:t>
                      </a:r>
                      <a:endParaRPr lang="en-US" dirty="0"/>
                    </a:p>
                  </a:txBody>
                  <a:tcPr/>
                </a:tc>
                <a:tc>
                  <a:txBody>
                    <a:bodyPr/>
                    <a:lstStyle/>
                    <a:p>
                      <a:pPr algn="ctr"/>
                      <a:r>
                        <a:rPr lang="en-US" dirty="0" smtClean="0"/>
                        <a:t>2,004</a:t>
                      </a:r>
                      <a:endParaRPr lang="en-US" dirty="0"/>
                    </a:p>
                  </a:txBody>
                  <a:tcPr/>
                </a:tc>
              </a:tr>
              <a:tr h="370840">
                <a:tc>
                  <a:txBody>
                    <a:bodyPr/>
                    <a:lstStyle/>
                    <a:p>
                      <a:r>
                        <a:rPr lang="en-US" sz="1600" dirty="0" smtClean="0"/>
                        <a:t>ACTUAL ENROLLMENT</a:t>
                      </a:r>
                      <a:endParaRPr lang="en-US" sz="1600" dirty="0"/>
                    </a:p>
                  </a:txBody>
                  <a:tcPr/>
                </a:tc>
                <a:tc>
                  <a:txBody>
                    <a:bodyPr/>
                    <a:lstStyle/>
                    <a:p>
                      <a:pPr algn="ctr"/>
                      <a:r>
                        <a:rPr lang="en-US" dirty="0" smtClean="0"/>
                        <a:t>2,182.83</a:t>
                      </a:r>
                      <a:endParaRPr lang="en-US" dirty="0"/>
                    </a:p>
                  </a:txBody>
                  <a:tcPr/>
                </a:tc>
                <a:tc>
                  <a:txBody>
                    <a:bodyPr/>
                    <a:lstStyle/>
                    <a:p>
                      <a:pPr algn="ctr"/>
                      <a:r>
                        <a:rPr lang="en-US" dirty="0" smtClean="0"/>
                        <a:t>2,042.31</a:t>
                      </a:r>
                      <a:endParaRPr lang="en-US"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533400"/>
          </a:xfrm>
        </p:spPr>
        <p:txBody>
          <a:bodyPr>
            <a:normAutofit/>
          </a:bodyPr>
          <a:lstStyle/>
          <a:p>
            <a:r>
              <a:rPr lang="en-US" sz="2800" dirty="0" smtClean="0"/>
              <a:t>Unbudgeted Items Directly Affecting Total Fund Balance</a:t>
            </a:r>
            <a:endParaRPr lang="en-US" sz="2800"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2132318616"/>
              </p:ext>
            </p:extLst>
          </p:nvPr>
        </p:nvGraphicFramePr>
        <p:xfrm>
          <a:off x="457200" y="1828800"/>
          <a:ext cx="7696200" cy="4901208"/>
        </p:xfrm>
        <a:graphic>
          <a:graphicData uri="http://schemas.openxmlformats.org/drawingml/2006/table">
            <a:tbl>
              <a:tblPr firstRow="1" bandRow="1">
                <a:tableStyleId>{5C22544A-7EE6-4342-B048-85BDC9FD1C3A}</a:tableStyleId>
              </a:tblPr>
              <a:tblGrid>
                <a:gridCol w="5486399"/>
                <a:gridCol w="2209801"/>
              </a:tblGrid>
              <a:tr h="306834">
                <a:tc>
                  <a:txBody>
                    <a:bodyPr/>
                    <a:lstStyle/>
                    <a:p>
                      <a:r>
                        <a:rPr lang="en-US" dirty="0" smtClean="0"/>
                        <a:t>Item/Description</a:t>
                      </a:r>
                      <a:endParaRPr lang="en-US" dirty="0"/>
                    </a:p>
                  </a:txBody>
                  <a:tcPr/>
                </a:tc>
                <a:tc>
                  <a:txBody>
                    <a:bodyPr/>
                    <a:lstStyle/>
                    <a:p>
                      <a:endParaRPr lang="en-US" dirty="0"/>
                    </a:p>
                  </a:txBody>
                  <a:tcPr/>
                </a:tc>
              </a:tr>
              <a:tr h="306834">
                <a:tc>
                  <a:txBody>
                    <a:bodyPr/>
                    <a:lstStyle/>
                    <a:p>
                      <a:r>
                        <a:rPr lang="en-US" sz="1400" b="0" dirty="0" smtClean="0"/>
                        <a:t>Administrator</a:t>
                      </a:r>
                      <a:r>
                        <a:rPr lang="en-US" sz="1400" b="0" baseline="0" dirty="0" smtClean="0"/>
                        <a:t> Salaries/Benefits</a:t>
                      </a:r>
                      <a:r>
                        <a:rPr lang="en-US" sz="1400" b="0" dirty="0" smtClean="0"/>
                        <a:t> </a:t>
                      </a:r>
                      <a:r>
                        <a:rPr lang="en-US" sz="1400" b="0" baseline="0" dirty="0" smtClean="0"/>
                        <a:t>Greater Than Budget</a:t>
                      </a:r>
                      <a:endParaRPr lang="en-US" sz="1400" b="0" dirty="0"/>
                    </a:p>
                  </a:txBody>
                  <a:tcPr/>
                </a:tc>
                <a:tc>
                  <a:txBody>
                    <a:bodyPr/>
                    <a:lstStyle/>
                    <a:p>
                      <a:pPr algn="ctr"/>
                      <a:r>
                        <a:rPr lang="en-US" sz="1400" dirty="0" smtClean="0"/>
                        <a:t>($  90,000)</a:t>
                      </a:r>
                      <a:endParaRPr lang="en-US" sz="1400" dirty="0"/>
                    </a:p>
                  </a:txBody>
                  <a:tcPr/>
                </a:tc>
              </a:tr>
              <a:tr h="306834">
                <a:tc>
                  <a:txBody>
                    <a:bodyPr/>
                    <a:lstStyle/>
                    <a:p>
                      <a:r>
                        <a:rPr lang="en-US" sz="1400" b="0" dirty="0" smtClean="0"/>
                        <a:t>Cert Extras Unbudgeted (Substitutes, Class Overage, Summer School)</a:t>
                      </a:r>
                      <a:endParaRPr lang="en-US" sz="1400" b="0" dirty="0"/>
                    </a:p>
                  </a:txBody>
                  <a:tcPr/>
                </a:tc>
                <a:tc>
                  <a:txBody>
                    <a:bodyPr/>
                    <a:lstStyle/>
                    <a:p>
                      <a:pPr algn="ctr"/>
                      <a:r>
                        <a:rPr lang="en-US" sz="1400" dirty="0" smtClean="0"/>
                        <a:t>($  50,000)</a:t>
                      </a:r>
                      <a:endParaRPr lang="en-US" sz="1400" dirty="0"/>
                    </a:p>
                  </a:txBody>
                  <a:tcPr/>
                </a:tc>
              </a:tr>
              <a:tr h="428727">
                <a:tc>
                  <a:txBody>
                    <a:bodyPr/>
                    <a:lstStyle/>
                    <a:p>
                      <a:r>
                        <a:rPr lang="en-US" sz="1400" b="0" dirty="0" smtClean="0"/>
                        <a:t>Classified</a:t>
                      </a:r>
                      <a:r>
                        <a:rPr lang="en-US" sz="1400" b="0" baseline="0" dirty="0" smtClean="0"/>
                        <a:t> Positions Not Budgeted (WHS/WMS Locker Room </a:t>
                      </a:r>
                      <a:r>
                        <a:rPr lang="en-US" sz="1400" b="0" baseline="0" dirty="0" err="1" smtClean="0"/>
                        <a:t>Supv</a:t>
                      </a:r>
                      <a:r>
                        <a:rPr lang="en-US" sz="1400" b="0" baseline="0" dirty="0" smtClean="0"/>
                        <a:t>, Special Ed Paras, </a:t>
                      </a:r>
                      <a:r>
                        <a:rPr lang="en-US" sz="1400" b="0" dirty="0" smtClean="0"/>
                        <a:t> KG Aides)</a:t>
                      </a:r>
                      <a:endParaRPr lang="en-US" sz="1400" b="0" dirty="0"/>
                    </a:p>
                  </a:txBody>
                  <a:tcPr/>
                </a:tc>
                <a:tc>
                  <a:txBody>
                    <a:bodyPr/>
                    <a:lstStyle/>
                    <a:p>
                      <a:pPr algn="ctr"/>
                      <a:r>
                        <a:rPr lang="en-US" sz="1400" dirty="0" smtClean="0"/>
                        <a:t>($100,000)</a:t>
                      </a:r>
                      <a:endParaRPr lang="en-US" sz="1400" dirty="0"/>
                    </a:p>
                  </a:txBody>
                  <a:tcPr/>
                </a:tc>
              </a:tr>
              <a:tr h="306834">
                <a:tc>
                  <a:txBody>
                    <a:bodyPr/>
                    <a:lstStyle/>
                    <a:p>
                      <a:r>
                        <a:rPr lang="en-US" sz="1400" b="0" dirty="0" smtClean="0"/>
                        <a:t>Classified Extras Unbudgeted (Substitutes, </a:t>
                      </a:r>
                      <a:r>
                        <a:rPr lang="en-US" sz="1400" b="0" dirty="0" err="1" smtClean="0"/>
                        <a:t>Extracurr</a:t>
                      </a:r>
                      <a:r>
                        <a:rPr lang="en-US" sz="1400" b="0" dirty="0" smtClean="0"/>
                        <a:t>, OT, Prof Dev)</a:t>
                      </a:r>
                      <a:endParaRPr lang="en-US" sz="1400" b="0" dirty="0"/>
                    </a:p>
                  </a:txBody>
                  <a:tcPr/>
                </a:tc>
                <a:tc>
                  <a:txBody>
                    <a:bodyPr/>
                    <a:lstStyle/>
                    <a:p>
                      <a:pPr algn="ctr"/>
                      <a:r>
                        <a:rPr lang="en-US" sz="1400" dirty="0" smtClean="0"/>
                        <a:t>($  45,000)</a:t>
                      </a:r>
                      <a:endParaRPr lang="en-US" sz="1400" dirty="0"/>
                    </a:p>
                  </a:txBody>
                  <a:tcPr/>
                </a:tc>
              </a:tr>
              <a:tr h="306834">
                <a:tc>
                  <a:txBody>
                    <a:bodyPr/>
                    <a:lstStyle/>
                    <a:p>
                      <a:r>
                        <a:rPr lang="en-US" sz="1400" b="0" dirty="0" smtClean="0"/>
                        <a:t>Unbudgeted</a:t>
                      </a:r>
                      <a:r>
                        <a:rPr lang="en-US" sz="1400" b="0" baseline="0" dirty="0" smtClean="0"/>
                        <a:t> Grounds/Maintenance Repairs</a:t>
                      </a:r>
                      <a:endParaRPr lang="en-US" sz="1400" b="0" dirty="0"/>
                    </a:p>
                  </a:txBody>
                  <a:tcPr/>
                </a:tc>
                <a:tc>
                  <a:txBody>
                    <a:bodyPr/>
                    <a:lstStyle/>
                    <a:p>
                      <a:pPr algn="ctr"/>
                      <a:r>
                        <a:rPr lang="en-US" sz="1400" dirty="0" smtClean="0"/>
                        <a:t>($  45,000)</a:t>
                      </a:r>
                      <a:endParaRPr lang="en-US" sz="1400" dirty="0"/>
                    </a:p>
                  </a:txBody>
                  <a:tcPr/>
                </a:tc>
              </a:tr>
              <a:tr h="306834">
                <a:tc>
                  <a:txBody>
                    <a:bodyPr/>
                    <a:lstStyle/>
                    <a:p>
                      <a:r>
                        <a:rPr lang="en-US" sz="1400" b="0" dirty="0" smtClean="0"/>
                        <a:t>Yale</a:t>
                      </a:r>
                      <a:r>
                        <a:rPr lang="en-US" sz="1400" b="0" baseline="0" dirty="0" smtClean="0"/>
                        <a:t> Water System More than Budgeted</a:t>
                      </a:r>
                      <a:endParaRPr lang="en-US" sz="1400" b="0" dirty="0"/>
                    </a:p>
                  </a:txBody>
                  <a:tcPr/>
                </a:tc>
                <a:tc>
                  <a:txBody>
                    <a:bodyPr/>
                    <a:lstStyle/>
                    <a:p>
                      <a:pPr algn="ctr"/>
                      <a:r>
                        <a:rPr lang="en-US" sz="1400" dirty="0" smtClean="0"/>
                        <a:t>($  85,000)</a:t>
                      </a:r>
                      <a:endParaRPr lang="en-US" sz="1400" dirty="0"/>
                    </a:p>
                  </a:txBody>
                  <a:tcPr/>
                </a:tc>
              </a:tr>
              <a:tr h="306834">
                <a:tc>
                  <a:txBody>
                    <a:bodyPr/>
                    <a:lstStyle/>
                    <a:p>
                      <a:pPr algn="l"/>
                      <a:r>
                        <a:rPr lang="en-US" sz="1400" baseline="0" dirty="0" smtClean="0"/>
                        <a:t>10-11 Audit Finding Questioned Costs (TEAM High)</a:t>
                      </a:r>
                      <a:endParaRPr lang="en-US"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($112,000)</a:t>
                      </a:r>
                    </a:p>
                  </a:txBody>
                  <a:tcPr/>
                </a:tc>
              </a:tr>
              <a:tr h="306834">
                <a:tc>
                  <a:txBody>
                    <a:bodyPr/>
                    <a:lstStyle/>
                    <a:p>
                      <a:r>
                        <a:rPr lang="en-US" sz="1400" dirty="0" smtClean="0"/>
                        <a:t>Benefits</a:t>
                      </a:r>
                      <a:r>
                        <a:rPr lang="en-US" sz="1400" baseline="0" dirty="0" smtClean="0"/>
                        <a:t> Budgeted for Capacity</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a:t>
                      </a:r>
                      <a:r>
                        <a:rPr lang="en-US" sz="1400" dirty="0" smtClean="0"/>
                        <a:t>      </a:t>
                      </a:r>
                      <a:r>
                        <a:rPr lang="en-US" sz="1400" dirty="0" smtClean="0"/>
                        <a:t>$140,000</a:t>
                      </a:r>
                    </a:p>
                  </a:txBody>
                  <a:tcPr/>
                </a:tc>
              </a:tr>
              <a:tr h="306834">
                <a:tc>
                  <a:txBody>
                    <a:bodyPr/>
                    <a:lstStyle/>
                    <a:p>
                      <a:r>
                        <a:rPr lang="en-US" sz="1400" dirty="0" smtClean="0"/>
                        <a:t>Taxes Greater than</a:t>
                      </a:r>
                      <a:r>
                        <a:rPr lang="en-US" sz="1400" baseline="0" dirty="0" smtClean="0"/>
                        <a:t> Budgeted</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a:t>
                      </a:r>
                      <a:r>
                        <a:rPr lang="en-US" sz="1400" dirty="0" smtClean="0"/>
                        <a:t>      </a:t>
                      </a:r>
                      <a:r>
                        <a:rPr lang="en-US" sz="1400" dirty="0" smtClean="0"/>
                        <a:t>$  45,000</a:t>
                      </a:r>
                    </a:p>
                  </a:txBody>
                  <a:tcPr/>
                </a:tc>
              </a:tr>
              <a:tr h="306834">
                <a:tc>
                  <a:txBody>
                    <a:bodyPr/>
                    <a:lstStyle/>
                    <a:p>
                      <a:r>
                        <a:rPr lang="en-US" sz="1400" dirty="0" smtClean="0"/>
                        <a:t>Daycare Revenues/</a:t>
                      </a:r>
                      <a:r>
                        <a:rPr lang="en-US" sz="1400" dirty="0" err="1" smtClean="0"/>
                        <a:t>Pcard</a:t>
                      </a:r>
                      <a:r>
                        <a:rPr lang="en-US" sz="1400" dirty="0" smtClean="0"/>
                        <a:t> Rebate Greater than Budgeted</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a:t>
                      </a:r>
                      <a:r>
                        <a:rPr lang="en-US" sz="1400" dirty="0" smtClean="0"/>
                        <a:t>      </a:t>
                      </a:r>
                      <a:r>
                        <a:rPr lang="en-US" sz="1400" dirty="0" smtClean="0"/>
                        <a:t>$  45,000</a:t>
                      </a:r>
                    </a:p>
                  </a:txBody>
                  <a:tcPr/>
                </a:tc>
              </a:tr>
              <a:tr h="306834">
                <a:tc>
                  <a:txBody>
                    <a:bodyPr/>
                    <a:lstStyle/>
                    <a:p>
                      <a:r>
                        <a:rPr lang="en-US" sz="1400" dirty="0" smtClean="0"/>
                        <a:t>Federal Revenues</a:t>
                      </a:r>
                      <a:r>
                        <a:rPr lang="en-US" sz="1400" baseline="0" dirty="0" smtClean="0"/>
                        <a:t> Greater than Budget (w/out offsetting </a:t>
                      </a:r>
                      <a:r>
                        <a:rPr lang="en-US" sz="1400" baseline="0" dirty="0" err="1" smtClean="0"/>
                        <a:t>Exp</a:t>
                      </a:r>
                      <a:r>
                        <a:rPr lang="en-US" sz="1400" baseline="0" dirty="0" smtClean="0"/>
                        <a:t>)</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a:t>
                      </a:r>
                      <a:r>
                        <a:rPr lang="en-US" sz="1400" dirty="0" smtClean="0"/>
                        <a:t>      </a:t>
                      </a:r>
                      <a:r>
                        <a:rPr lang="en-US" sz="1400" dirty="0" smtClean="0"/>
                        <a:t>$  40,000</a:t>
                      </a:r>
                    </a:p>
                  </a:txBody>
                  <a:tcPr/>
                </a:tc>
              </a:tr>
              <a:tr h="306834">
                <a:tc>
                  <a:txBody>
                    <a:bodyPr/>
                    <a:lstStyle/>
                    <a:p>
                      <a:r>
                        <a:rPr lang="en-US" sz="1400" dirty="0" smtClean="0"/>
                        <a:t>63 Students Over Budget</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a:t>
                      </a:r>
                      <a:r>
                        <a:rPr lang="en-US" sz="1400" dirty="0" smtClean="0"/>
                        <a:t>     $</a:t>
                      </a:r>
                      <a:r>
                        <a:rPr lang="en-US" sz="1400" dirty="0" smtClean="0"/>
                        <a:t>327,000</a:t>
                      </a:r>
                    </a:p>
                  </a:txBody>
                  <a:tcPr/>
                </a:tc>
              </a:tr>
              <a:tr h="306834">
                <a:tc>
                  <a:txBody>
                    <a:bodyPr/>
                    <a:lstStyle/>
                    <a:p>
                      <a:r>
                        <a:rPr lang="en-US" sz="1400" dirty="0" smtClean="0"/>
                        <a:t>13 Special Ed Students Over Budget</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a:t>
                      </a:r>
                      <a:r>
                        <a:rPr lang="en-US" sz="1400" dirty="0" smtClean="0"/>
                        <a:t>     $</a:t>
                      </a:r>
                      <a:r>
                        <a:rPr lang="en-US" sz="1400" dirty="0" smtClean="0"/>
                        <a:t>200,000</a:t>
                      </a:r>
                    </a:p>
                  </a:txBody>
                  <a:tcPr/>
                </a:tc>
              </a:tr>
              <a:tr h="306834">
                <a:tc>
                  <a:txBody>
                    <a:bodyPr/>
                    <a:lstStyle/>
                    <a:p>
                      <a:r>
                        <a:rPr lang="en-US" sz="1600" dirty="0" smtClean="0"/>
                        <a:t>      Total</a:t>
                      </a:r>
                      <a:r>
                        <a:rPr lang="en-US" sz="1600" baseline="0" dirty="0" smtClean="0"/>
                        <a:t> </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smtClean="0"/>
                        <a:t>        </a:t>
                      </a:r>
                      <a:r>
                        <a:rPr lang="en-US" sz="1400" smtClean="0"/>
                        <a:t>     $</a:t>
                      </a:r>
                      <a:r>
                        <a:rPr lang="en-US" sz="1400" dirty="0" smtClean="0"/>
                        <a:t>270,000</a:t>
                      </a:r>
                    </a:p>
                  </a:txBody>
                  <a:tcPr/>
                </a:tc>
              </a:tr>
            </a:tbl>
          </a:graphicData>
        </a:graphic>
      </p:graphicFrame>
    </p:spTree>
    <p:extLst>
      <p:ext uri="{BB962C8B-B14F-4D97-AF65-F5344CB8AC3E}">
        <p14:creationId xmlns:p14="http://schemas.microsoft.com/office/powerpoint/2010/main" val="42664086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Levy Dollars</a:t>
            </a:r>
            <a:endParaRPr lang="en-US" dirty="0"/>
          </a:p>
        </p:txBody>
      </p:sp>
      <p:sp>
        <p:nvSpPr>
          <p:cNvPr id="5" name="TextBox 1"/>
          <p:cNvSpPr txBox="1"/>
          <p:nvPr/>
        </p:nvSpPr>
        <p:spPr>
          <a:xfrm>
            <a:off x="5181600" y="5715000"/>
            <a:ext cx="3657600" cy="9906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sz="1400" b="1" dirty="0"/>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val="1260115239"/>
              </p:ext>
            </p:extLst>
          </p:nvPr>
        </p:nvGraphicFramePr>
        <p:xfrm>
          <a:off x="533400" y="1905000"/>
          <a:ext cx="6934200" cy="4343400"/>
        </p:xfrm>
        <a:graphic>
          <a:graphicData uri="http://schemas.openxmlformats.org/drawingml/2006/table">
            <a:tbl>
              <a:tblPr firstRow="1" bandRow="1">
                <a:tableStyleId>{5C22544A-7EE6-4342-B048-85BDC9FD1C3A}</a:tableStyleId>
              </a:tblPr>
              <a:tblGrid>
                <a:gridCol w="3733800"/>
                <a:gridCol w="1676400"/>
                <a:gridCol w="1524000"/>
              </a:tblGrid>
              <a:tr h="552450">
                <a:tc>
                  <a:txBody>
                    <a:bodyPr/>
                    <a:lstStyle/>
                    <a:p>
                      <a:r>
                        <a:rPr lang="en-US" baseline="0" dirty="0" smtClean="0">
                          <a:solidFill>
                            <a:schemeClr val="bg1"/>
                          </a:solidFill>
                        </a:rPr>
                        <a:t>Expenditure Type</a:t>
                      </a:r>
                      <a:endParaRPr lang="en-US" baseline="0" dirty="0">
                        <a:solidFill>
                          <a:schemeClr val="bg1"/>
                        </a:solidFill>
                      </a:endParaRPr>
                    </a:p>
                  </a:txBody>
                  <a:tcPr/>
                </a:tc>
                <a:tc>
                  <a:txBody>
                    <a:bodyPr/>
                    <a:lstStyle/>
                    <a:p>
                      <a:r>
                        <a:rPr lang="en-US" dirty="0" smtClean="0">
                          <a:solidFill>
                            <a:schemeClr val="bg1"/>
                          </a:solidFill>
                        </a:rPr>
                        <a:t>Levy Dollars</a:t>
                      </a:r>
                    </a:p>
                    <a:p>
                      <a:r>
                        <a:rPr lang="en-US" dirty="0" smtClean="0">
                          <a:solidFill>
                            <a:schemeClr val="bg1"/>
                          </a:solidFill>
                        </a:rPr>
                        <a:t>2013-2014</a:t>
                      </a:r>
                      <a:endParaRPr lang="en-US" dirty="0">
                        <a:solidFill>
                          <a:schemeClr val="bg1"/>
                        </a:solidFill>
                      </a:endParaRPr>
                    </a:p>
                  </a:txBody>
                  <a:tcPr/>
                </a:tc>
                <a:tc>
                  <a:txBody>
                    <a:bodyPr/>
                    <a:lstStyle/>
                    <a:p>
                      <a:r>
                        <a:rPr lang="en-US" dirty="0" smtClean="0">
                          <a:solidFill>
                            <a:schemeClr val="bg1"/>
                          </a:solidFill>
                        </a:rPr>
                        <a:t>Levy Dollars</a:t>
                      </a:r>
                    </a:p>
                    <a:p>
                      <a:r>
                        <a:rPr lang="en-US" dirty="0" smtClean="0">
                          <a:solidFill>
                            <a:schemeClr val="bg1"/>
                          </a:solidFill>
                        </a:rPr>
                        <a:t>2012-2013</a:t>
                      </a:r>
                      <a:endParaRPr lang="en-US" dirty="0">
                        <a:solidFill>
                          <a:schemeClr val="bg1"/>
                        </a:solidFill>
                      </a:endParaRPr>
                    </a:p>
                  </a:txBody>
                  <a:tcPr/>
                </a:tc>
              </a:tr>
              <a:tr h="350520">
                <a:tc>
                  <a:txBody>
                    <a:bodyPr/>
                    <a:lstStyle/>
                    <a:p>
                      <a:r>
                        <a:rPr lang="en-US" sz="1400" dirty="0" smtClean="0"/>
                        <a:t>Certificated</a:t>
                      </a:r>
                      <a:r>
                        <a:rPr lang="en-US" sz="1400" baseline="0" dirty="0" smtClean="0"/>
                        <a:t> Salaries</a:t>
                      </a:r>
                    </a:p>
                  </a:txBody>
                  <a:tcPr/>
                </a:tc>
                <a:tc>
                  <a:txBody>
                    <a:bodyPr/>
                    <a:lstStyle/>
                    <a:p>
                      <a:pPr algn="ctr" fontAlgn="b"/>
                      <a:r>
                        <a:rPr lang="en-US" sz="1400" b="0" i="0" u="none" strike="noStrike" baseline="0" dirty="0" smtClean="0">
                          <a:effectLst/>
                          <a:latin typeface="+mj-lt"/>
                        </a:rPr>
                        <a:t>$  532,400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474,199</a:t>
                      </a:r>
                      <a:endParaRPr lang="en-US" sz="1400" b="0" i="0" u="none" strike="noStrike" baseline="0" dirty="0">
                        <a:effectLst/>
                        <a:latin typeface="+mj-lt"/>
                      </a:endParaRPr>
                    </a:p>
                  </a:txBody>
                  <a:tcPr marL="9525" marR="9525" marT="9525" marB="0" anchor="b"/>
                </a:tc>
              </a:tr>
              <a:tr h="304800">
                <a:tc>
                  <a:txBody>
                    <a:bodyPr/>
                    <a:lstStyle/>
                    <a:p>
                      <a:r>
                        <a:rPr lang="en-US" sz="1400" dirty="0" smtClean="0"/>
                        <a:t>Classified Salaries</a:t>
                      </a:r>
                      <a:endParaRPr lang="en-US" sz="1400" dirty="0"/>
                    </a:p>
                  </a:txBody>
                  <a:tcPr/>
                </a:tc>
                <a:tc>
                  <a:txBody>
                    <a:bodyPr/>
                    <a:lstStyle/>
                    <a:p>
                      <a:pPr algn="ctr" fontAlgn="b"/>
                      <a:r>
                        <a:rPr lang="en-US" sz="1400" b="0" i="0" u="none" strike="noStrike" baseline="0" dirty="0" smtClean="0">
                          <a:effectLst/>
                          <a:latin typeface="+mj-lt"/>
                        </a:rPr>
                        <a:t>$  619,700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639,670</a:t>
                      </a:r>
                      <a:endParaRPr lang="en-US" sz="1400" b="0" i="0" u="none" strike="noStrike" baseline="0" dirty="0">
                        <a:effectLst/>
                        <a:latin typeface="+mj-lt"/>
                      </a:endParaRPr>
                    </a:p>
                  </a:txBody>
                  <a:tcPr marL="9525" marR="9525" marT="9525" marB="0" anchor="b"/>
                </a:tc>
              </a:tr>
              <a:tr h="304800">
                <a:tc>
                  <a:txBody>
                    <a:bodyPr/>
                    <a:lstStyle/>
                    <a:p>
                      <a:r>
                        <a:rPr lang="en-US" sz="1400" dirty="0" smtClean="0"/>
                        <a:t>Administrator</a:t>
                      </a:r>
                      <a:r>
                        <a:rPr lang="en-US" sz="1400" baseline="0" dirty="0" smtClean="0"/>
                        <a:t> Salaries</a:t>
                      </a:r>
                      <a:endParaRPr lang="en-US" sz="1400" dirty="0"/>
                    </a:p>
                  </a:txBody>
                  <a:tcPr/>
                </a:tc>
                <a:tc>
                  <a:txBody>
                    <a:bodyPr/>
                    <a:lstStyle/>
                    <a:p>
                      <a:pPr algn="ctr" fontAlgn="b"/>
                      <a:r>
                        <a:rPr lang="en-US" sz="1400" b="0" i="0" u="none" strike="noStrike" baseline="0" dirty="0" smtClean="0">
                          <a:effectLst/>
                          <a:latin typeface="+mj-lt"/>
                        </a:rPr>
                        <a:t>$  269,880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259,802</a:t>
                      </a:r>
                      <a:endParaRPr lang="en-US" sz="1400" b="0" i="0" u="none" strike="noStrike" baseline="0" dirty="0">
                        <a:effectLst/>
                        <a:latin typeface="+mj-lt"/>
                      </a:endParaRPr>
                    </a:p>
                  </a:txBody>
                  <a:tcPr marL="9525" marR="9525" marT="9525" marB="0" anchor="b"/>
                </a:tc>
              </a:tr>
              <a:tr h="304800">
                <a:tc>
                  <a:txBody>
                    <a:bodyPr/>
                    <a:lstStyle/>
                    <a:p>
                      <a:r>
                        <a:rPr lang="en-US" sz="1400" dirty="0" smtClean="0"/>
                        <a:t>Benefits</a:t>
                      </a:r>
                    </a:p>
                  </a:txBody>
                  <a:tcPr/>
                </a:tc>
                <a:tc>
                  <a:txBody>
                    <a:bodyPr/>
                    <a:lstStyle/>
                    <a:p>
                      <a:pPr algn="ctr" fontAlgn="b"/>
                      <a:r>
                        <a:rPr lang="en-US" sz="1400" b="0" i="0" u="none" strike="noStrike" baseline="0" dirty="0" smtClean="0">
                          <a:effectLst/>
                          <a:latin typeface="+mj-lt"/>
                        </a:rPr>
                        <a:t>$  511,125</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499,633</a:t>
                      </a:r>
                      <a:endParaRPr lang="en-US" sz="1400" b="0" i="0" u="none" strike="noStrike" baseline="0" dirty="0">
                        <a:effectLst/>
                        <a:latin typeface="+mj-lt"/>
                      </a:endParaRPr>
                    </a:p>
                  </a:txBody>
                  <a:tcPr marL="9525" marR="9525" marT="9525" marB="0" anchor="b"/>
                </a:tc>
              </a:tr>
              <a:tr h="304800">
                <a:tc>
                  <a:txBody>
                    <a:bodyPr/>
                    <a:lstStyle/>
                    <a:p>
                      <a:r>
                        <a:rPr lang="en-US" sz="1400" dirty="0" smtClean="0"/>
                        <a:t>Supplies/Services/Travel/Utilities/Insurance</a:t>
                      </a:r>
                      <a:endParaRPr lang="en-US" sz="1400" dirty="0"/>
                    </a:p>
                  </a:txBody>
                  <a:tcPr/>
                </a:tc>
                <a:tc>
                  <a:txBody>
                    <a:bodyPr/>
                    <a:lstStyle/>
                    <a:p>
                      <a:pPr algn="ctr" fontAlgn="b"/>
                      <a:r>
                        <a:rPr lang="en-US" sz="1400" b="0" i="0" u="none" strike="noStrike" baseline="0" dirty="0" smtClean="0">
                          <a:effectLst/>
                          <a:latin typeface="+mj-lt"/>
                        </a:rPr>
                        <a:t>$  900,170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$1,065,023</a:t>
                      </a:r>
                      <a:endParaRPr lang="en-US" sz="1400" b="0" i="0" u="none" strike="noStrike" baseline="0" dirty="0">
                        <a:effectLst/>
                        <a:latin typeface="+mj-lt"/>
                      </a:endParaRPr>
                    </a:p>
                  </a:txBody>
                  <a:tcPr marL="9525" marR="9525" marT="9525" marB="0" anchor="b"/>
                </a:tc>
              </a:tr>
              <a:tr h="304800">
                <a:tc>
                  <a:txBody>
                    <a:bodyPr/>
                    <a:lstStyle/>
                    <a:p>
                      <a:r>
                        <a:rPr lang="en-US" sz="1400" baseline="0" dirty="0" smtClean="0"/>
                        <a:t>Substitutes</a:t>
                      </a:r>
                      <a:endParaRPr lang="en-US" sz="1400" dirty="0"/>
                    </a:p>
                  </a:txBody>
                  <a:tcPr/>
                </a:tc>
                <a:tc>
                  <a:txBody>
                    <a:bodyPr/>
                    <a:lstStyle/>
                    <a:p>
                      <a:pPr algn="ctr"/>
                      <a:r>
                        <a:rPr lang="en-US" sz="1400" dirty="0" smtClean="0">
                          <a:latin typeface="+mj-lt"/>
                        </a:rPr>
                        <a:t>$   139,800</a:t>
                      </a:r>
                      <a:endParaRPr lang="en-US" sz="1400" dirty="0">
                        <a:latin typeface="+mj-lt"/>
                      </a:endParaRPr>
                    </a:p>
                  </a:txBody>
                  <a:tcPr/>
                </a:tc>
                <a:tc>
                  <a:txBody>
                    <a:bodyPr/>
                    <a:lstStyle/>
                    <a:p>
                      <a:pPr algn="ctr"/>
                      <a:r>
                        <a:rPr lang="en-US" sz="1400" dirty="0" smtClean="0">
                          <a:latin typeface="+mj-lt"/>
                        </a:rPr>
                        <a:t>$   142,237</a:t>
                      </a:r>
                      <a:endParaRPr lang="en-US" sz="1400" dirty="0">
                        <a:latin typeface="+mj-lt"/>
                      </a:endParaRPr>
                    </a:p>
                  </a:txBody>
                  <a:tcPr/>
                </a:tc>
              </a:tr>
              <a:tr h="304800">
                <a:tc>
                  <a:txBody>
                    <a:bodyPr/>
                    <a:lstStyle/>
                    <a:p>
                      <a:r>
                        <a:rPr lang="en-US" sz="1400" dirty="0" smtClean="0"/>
                        <a:t>Extracurricular</a:t>
                      </a:r>
                      <a:endParaRPr lang="en-US" sz="1400" dirty="0"/>
                    </a:p>
                  </a:txBody>
                  <a:tcPr/>
                </a:tc>
                <a:tc>
                  <a:txBody>
                    <a:bodyPr/>
                    <a:lstStyle/>
                    <a:p>
                      <a:pPr algn="ctr"/>
                      <a:r>
                        <a:rPr lang="en-US" sz="1400" dirty="0" smtClean="0">
                          <a:latin typeface="+mj-lt"/>
                        </a:rPr>
                        <a:t>$   403,015</a:t>
                      </a:r>
                      <a:endParaRPr lang="en-US" sz="1400" dirty="0">
                        <a:latin typeface="+mj-lt"/>
                      </a:endParaRPr>
                    </a:p>
                  </a:txBody>
                  <a:tcPr/>
                </a:tc>
                <a:tc>
                  <a:txBody>
                    <a:bodyPr/>
                    <a:lstStyle/>
                    <a:p>
                      <a:pPr algn="ctr"/>
                      <a:r>
                        <a:rPr lang="en-US" sz="1400" dirty="0" smtClean="0">
                          <a:latin typeface="+mj-lt"/>
                        </a:rPr>
                        <a:t>$   355,388</a:t>
                      </a:r>
                      <a:endParaRPr lang="en-US" sz="1400" dirty="0">
                        <a:latin typeface="+mj-lt"/>
                      </a:endParaRPr>
                    </a:p>
                  </a:txBody>
                  <a:tcPr/>
                </a:tc>
              </a:tr>
              <a:tr h="304800">
                <a:tc>
                  <a:txBody>
                    <a:bodyPr/>
                    <a:lstStyle/>
                    <a:p>
                      <a:r>
                        <a:rPr lang="en-US" sz="1400" dirty="0" smtClean="0"/>
                        <a:t>Special Education</a:t>
                      </a:r>
                      <a:endParaRPr lang="en-US" sz="1400" dirty="0"/>
                    </a:p>
                  </a:txBody>
                  <a:tcPr/>
                </a:tc>
                <a:tc>
                  <a:txBody>
                    <a:bodyPr/>
                    <a:lstStyle/>
                    <a:p>
                      <a:pPr algn="ctr"/>
                      <a:r>
                        <a:rPr lang="en-US" sz="1400" dirty="0" smtClean="0">
                          <a:latin typeface="+mj-lt"/>
                        </a:rPr>
                        <a:t>$     18,000</a:t>
                      </a:r>
                      <a:endParaRPr lang="en-US" sz="1400" dirty="0">
                        <a:latin typeface="+mj-lt"/>
                      </a:endParaRPr>
                    </a:p>
                  </a:txBody>
                  <a:tcPr/>
                </a:tc>
                <a:tc>
                  <a:txBody>
                    <a:bodyPr/>
                    <a:lstStyle/>
                    <a:p>
                      <a:pPr algn="ctr"/>
                      <a:r>
                        <a:rPr lang="en-US" sz="1400" dirty="0" smtClean="0">
                          <a:latin typeface="+mj-lt"/>
                        </a:rPr>
                        <a:t>$   123,445</a:t>
                      </a:r>
                      <a:endParaRPr lang="en-US" sz="1400" dirty="0">
                        <a:latin typeface="+mj-lt"/>
                      </a:endParaRPr>
                    </a:p>
                  </a:txBody>
                  <a:tcPr/>
                </a:tc>
              </a:tr>
              <a:tr h="304800">
                <a:tc>
                  <a:txBody>
                    <a:bodyPr/>
                    <a:lstStyle/>
                    <a:p>
                      <a:r>
                        <a:rPr lang="en-US" sz="1400" dirty="0" smtClean="0"/>
                        <a:t>Highly Capable Program</a:t>
                      </a:r>
                      <a:endParaRPr lang="en-US" sz="1400" dirty="0"/>
                    </a:p>
                  </a:txBody>
                  <a:tcPr/>
                </a:tc>
                <a:tc>
                  <a:txBody>
                    <a:bodyPr/>
                    <a:lstStyle/>
                    <a:p>
                      <a:pPr algn="ctr"/>
                      <a:r>
                        <a:rPr lang="en-US" sz="1400" dirty="0" smtClean="0">
                          <a:latin typeface="+mj-lt"/>
                        </a:rPr>
                        <a:t>$     16,900</a:t>
                      </a:r>
                      <a:endParaRPr lang="en-US" sz="1400" dirty="0">
                        <a:latin typeface="+mj-lt"/>
                      </a:endParaRPr>
                    </a:p>
                  </a:txBody>
                  <a:tcPr/>
                </a:tc>
                <a:tc>
                  <a:txBody>
                    <a:bodyPr/>
                    <a:lstStyle/>
                    <a:p>
                      <a:pPr algn="ctr"/>
                      <a:r>
                        <a:rPr lang="en-US" sz="1400" dirty="0" smtClean="0">
                          <a:latin typeface="+mj-lt"/>
                        </a:rPr>
                        <a:t>$     14,700</a:t>
                      </a:r>
                      <a:endParaRPr lang="en-US" sz="1400" dirty="0">
                        <a:latin typeface="+mj-lt"/>
                      </a:endParaRPr>
                    </a:p>
                  </a:txBody>
                  <a:tcPr/>
                </a:tc>
              </a:tr>
              <a:tr h="304800">
                <a:tc>
                  <a:txBody>
                    <a:bodyPr/>
                    <a:lstStyle/>
                    <a:p>
                      <a:r>
                        <a:rPr lang="en-US" sz="1400" dirty="0" smtClean="0"/>
                        <a:t>Transportation</a:t>
                      </a:r>
                      <a:endParaRPr lang="en-US" sz="1400" dirty="0"/>
                    </a:p>
                  </a:txBody>
                  <a:tcPr/>
                </a:tc>
                <a:tc>
                  <a:txBody>
                    <a:bodyPr/>
                    <a:lstStyle/>
                    <a:p>
                      <a:pPr algn="ctr"/>
                      <a:r>
                        <a:rPr lang="en-US" sz="1400" dirty="0" smtClean="0">
                          <a:latin typeface="+mj-lt"/>
                        </a:rPr>
                        <a:t>$   213,600</a:t>
                      </a:r>
                      <a:endParaRPr lang="en-US" sz="1400" dirty="0">
                        <a:latin typeface="+mj-lt"/>
                      </a:endParaRPr>
                    </a:p>
                  </a:txBody>
                  <a:tcPr/>
                </a:tc>
                <a:tc>
                  <a:txBody>
                    <a:bodyPr/>
                    <a:lstStyle/>
                    <a:p>
                      <a:pPr algn="ctr"/>
                      <a:r>
                        <a:rPr lang="en-US" sz="1400" dirty="0" smtClean="0">
                          <a:latin typeface="+mj-lt"/>
                        </a:rPr>
                        <a:t>$   321,000</a:t>
                      </a:r>
                      <a:endParaRPr lang="en-US" sz="1400" dirty="0">
                        <a:latin typeface="+mj-lt"/>
                      </a:endParaRPr>
                    </a:p>
                  </a:txBody>
                  <a:tcPr/>
                </a:tc>
              </a:tr>
              <a:tr h="304800">
                <a:tc>
                  <a:txBody>
                    <a:bodyPr/>
                    <a:lstStyle/>
                    <a:p>
                      <a:r>
                        <a:rPr lang="en-US" sz="1400" dirty="0" smtClean="0"/>
                        <a:t>KWRL</a:t>
                      </a:r>
                      <a:r>
                        <a:rPr lang="en-US" sz="1400" baseline="0" dirty="0" smtClean="0"/>
                        <a:t> Site/Remodel</a:t>
                      </a:r>
                      <a:endParaRPr lang="en-US" sz="1400" dirty="0"/>
                    </a:p>
                  </a:txBody>
                  <a:tcPr/>
                </a:tc>
                <a:tc>
                  <a:txBody>
                    <a:bodyPr/>
                    <a:lstStyle/>
                    <a:p>
                      <a:pPr algn="ctr"/>
                      <a:r>
                        <a:rPr lang="en-US" sz="1400" dirty="0" smtClean="0">
                          <a:latin typeface="+mj-lt"/>
                        </a:rPr>
                        <a:t>$   109,300</a:t>
                      </a:r>
                      <a:endParaRPr lang="en-US" sz="1400" dirty="0">
                        <a:latin typeface="+mj-lt"/>
                      </a:endParaRPr>
                    </a:p>
                  </a:txBody>
                  <a:tcPr/>
                </a:tc>
                <a:tc>
                  <a:txBody>
                    <a:bodyPr/>
                    <a:lstStyle/>
                    <a:p>
                      <a:pPr algn="ctr"/>
                      <a:r>
                        <a:rPr lang="en-US" sz="1400" dirty="0" smtClean="0">
                          <a:latin typeface="+mj-lt"/>
                        </a:rPr>
                        <a:t>$   160,700</a:t>
                      </a:r>
                      <a:endParaRPr lang="en-US" sz="1400" dirty="0">
                        <a:latin typeface="+mj-lt"/>
                      </a:endParaRPr>
                    </a:p>
                  </a:txBody>
                  <a:tcPr/>
                </a:tc>
              </a:tr>
              <a:tr h="304800">
                <a:tc>
                  <a:txBody>
                    <a:bodyPr/>
                    <a:lstStyle/>
                    <a:p>
                      <a:r>
                        <a:rPr lang="en-US" sz="1400" dirty="0" smtClean="0"/>
                        <a:t>Daycare</a:t>
                      </a:r>
                      <a:endParaRPr lang="en-US" sz="1400" dirty="0"/>
                    </a:p>
                  </a:txBody>
                  <a:tcPr/>
                </a:tc>
                <a:tc>
                  <a:txBody>
                    <a:bodyPr/>
                    <a:lstStyle/>
                    <a:p>
                      <a:pPr algn="ctr"/>
                      <a:r>
                        <a:rPr lang="en-US" sz="1400" dirty="0" smtClean="0">
                          <a:latin typeface="+mj-lt"/>
                        </a:rPr>
                        <a:t>$             0</a:t>
                      </a:r>
                      <a:endParaRPr lang="en-US" sz="1400" dirty="0">
                        <a:latin typeface="+mj-lt"/>
                      </a:endParaRPr>
                    </a:p>
                  </a:txBody>
                  <a:tcPr/>
                </a:tc>
                <a:tc>
                  <a:txBody>
                    <a:bodyPr/>
                    <a:lstStyle/>
                    <a:p>
                      <a:pPr algn="ctr"/>
                      <a:r>
                        <a:rPr lang="en-US" sz="1400" dirty="0" smtClean="0">
                          <a:latin typeface="+mj-lt"/>
                        </a:rPr>
                        <a:t>$     12,200</a:t>
                      </a:r>
                      <a:endParaRPr lang="en-US" sz="1400" dirty="0">
                        <a:latin typeface="+mj-lt"/>
                      </a:endParaRPr>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Fund Revenues</a:t>
            </a:r>
            <a:endParaRPr lang="en-US" dirty="0"/>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343911446"/>
              </p:ext>
            </p:extLst>
          </p:nvPr>
        </p:nvGraphicFramePr>
        <p:xfrm>
          <a:off x="1447800" y="2133600"/>
          <a:ext cx="5612765" cy="3337560"/>
        </p:xfrm>
        <a:graphic>
          <a:graphicData uri="http://schemas.openxmlformats.org/drawingml/2006/table">
            <a:tbl>
              <a:tblPr firstRow="1" bandRow="1">
                <a:tableStyleId>{073A0DAA-6AF3-43AB-8588-CEC1D06C72B9}</a:tableStyleId>
              </a:tblPr>
              <a:tblGrid>
                <a:gridCol w="2775141"/>
                <a:gridCol w="1777263"/>
                <a:gridCol w="1060361"/>
              </a:tblGrid>
              <a:tr h="370840">
                <a:tc>
                  <a:txBody>
                    <a:bodyPr/>
                    <a:lstStyle/>
                    <a:p>
                      <a:r>
                        <a:rPr lang="en-US" dirty="0" smtClean="0"/>
                        <a:t>Source of Funds</a:t>
                      </a:r>
                      <a:endParaRPr lang="en-US" dirty="0"/>
                    </a:p>
                  </a:txBody>
                  <a:tcPr/>
                </a:tc>
                <a:tc>
                  <a:txBody>
                    <a:bodyPr/>
                    <a:lstStyle/>
                    <a:p>
                      <a:pPr algn="r"/>
                      <a:r>
                        <a:rPr lang="en-US" dirty="0" smtClean="0"/>
                        <a:t>Amount</a:t>
                      </a:r>
                      <a:endParaRPr lang="en-US" dirty="0"/>
                    </a:p>
                  </a:txBody>
                  <a:tcPr/>
                </a:tc>
                <a:tc>
                  <a:txBody>
                    <a:bodyPr/>
                    <a:lstStyle/>
                    <a:p>
                      <a:endParaRPr lang="en-US" dirty="0"/>
                    </a:p>
                  </a:txBody>
                  <a:tcPr/>
                </a:tc>
              </a:tr>
              <a:tr h="370840">
                <a:tc>
                  <a:txBody>
                    <a:bodyPr/>
                    <a:lstStyle/>
                    <a:p>
                      <a:r>
                        <a:rPr lang="en-US" dirty="0" smtClean="0"/>
                        <a:t>Local Taxes (Levy)</a:t>
                      </a:r>
                      <a:endParaRPr lang="en-US" dirty="0"/>
                    </a:p>
                  </a:txBody>
                  <a:tcPr/>
                </a:tc>
                <a:tc>
                  <a:txBody>
                    <a:bodyPr/>
                    <a:lstStyle/>
                    <a:p>
                      <a:pPr algn="r"/>
                      <a:r>
                        <a:rPr lang="en-US" dirty="0" smtClean="0"/>
                        <a:t>$   3,296,906</a:t>
                      </a:r>
                      <a:endParaRPr lang="en-US" dirty="0"/>
                    </a:p>
                  </a:txBody>
                  <a:tcPr/>
                </a:tc>
                <a:tc>
                  <a:txBody>
                    <a:bodyPr/>
                    <a:lstStyle/>
                    <a:p>
                      <a:pPr algn="r"/>
                      <a:r>
                        <a:rPr lang="en-US" dirty="0" smtClean="0"/>
                        <a:t>14.0%</a:t>
                      </a:r>
                      <a:endParaRPr lang="en-US" dirty="0"/>
                    </a:p>
                  </a:txBody>
                  <a:tcPr/>
                </a:tc>
              </a:tr>
              <a:tr h="370840">
                <a:tc>
                  <a:txBody>
                    <a:bodyPr/>
                    <a:lstStyle/>
                    <a:p>
                      <a:r>
                        <a:rPr lang="en-US" dirty="0" smtClean="0"/>
                        <a:t>Local Receipts</a:t>
                      </a:r>
                      <a:endParaRPr lang="en-US" dirty="0"/>
                    </a:p>
                  </a:txBody>
                  <a:tcPr/>
                </a:tc>
                <a:tc>
                  <a:txBody>
                    <a:bodyPr/>
                    <a:lstStyle/>
                    <a:p>
                      <a:pPr algn="r"/>
                      <a:r>
                        <a:rPr lang="en-US" dirty="0" smtClean="0"/>
                        <a:t>$      425,837</a:t>
                      </a:r>
                      <a:endParaRPr lang="en-US" dirty="0"/>
                    </a:p>
                  </a:txBody>
                  <a:tcPr/>
                </a:tc>
                <a:tc>
                  <a:txBody>
                    <a:bodyPr/>
                    <a:lstStyle/>
                    <a:p>
                      <a:pPr algn="r"/>
                      <a:r>
                        <a:rPr lang="en-US" dirty="0" smtClean="0"/>
                        <a:t>2.0%</a:t>
                      </a:r>
                      <a:endParaRPr lang="en-US" dirty="0"/>
                    </a:p>
                  </a:txBody>
                  <a:tcPr/>
                </a:tc>
              </a:tr>
              <a:tr h="370840">
                <a:tc>
                  <a:txBody>
                    <a:bodyPr/>
                    <a:lstStyle/>
                    <a:p>
                      <a:r>
                        <a:rPr lang="en-US" dirty="0" smtClean="0"/>
                        <a:t>State</a:t>
                      </a:r>
                      <a:r>
                        <a:rPr lang="en-US" baseline="0" dirty="0" smtClean="0"/>
                        <a:t> Apportionment/LEA</a:t>
                      </a:r>
                      <a:endParaRPr lang="en-US" dirty="0"/>
                    </a:p>
                  </a:txBody>
                  <a:tcPr/>
                </a:tc>
                <a:tc>
                  <a:txBody>
                    <a:bodyPr/>
                    <a:lstStyle/>
                    <a:p>
                      <a:pPr algn="r"/>
                      <a:r>
                        <a:rPr lang="en-US" dirty="0" smtClean="0"/>
                        <a:t>$ 12,764,713</a:t>
                      </a:r>
                      <a:endParaRPr lang="en-US" dirty="0"/>
                    </a:p>
                  </a:txBody>
                  <a:tcPr/>
                </a:tc>
                <a:tc>
                  <a:txBody>
                    <a:bodyPr/>
                    <a:lstStyle/>
                    <a:p>
                      <a:pPr algn="r"/>
                      <a:r>
                        <a:rPr lang="en-US" dirty="0" smtClean="0"/>
                        <a:t>53.5%</a:t>
                      </a:r>
                      <a:endParaRPr lang="en-US" dirty="0"/>
                    </a:p>
                  </a:txBody>
                  <a:tcPr/>
                </a:tc>
              </a:tr>
              <a:tr h="370840">
                <a:tc>
                  <a:txBody>
                    <a:bodyPr/>
                    <a:lstStyle/>
                    <a:p>
                      <a:r>
                        <a:rPr lang="en-US" dirty="0" smtClean="0"/>
                        <a:t>State Special Purpose</a:t>
                      </a:r>
                      <a:endParaRPr lang="en-US" dirty="0"/>
                    </a:p>
                  </a:txBody>
                  <a:tcPr/>
                </a:tc>
                <a:tc>
                  <a:txBody>
                    <a:bodyPr/>
                    <a:lstStyle/>
                    <a:p>
                      <a:pPr algn="r"/>
                      <a:r>
                        <a:rPr lang="en-US" dirty="0" smtClean="0"/>
                        <a:t>$   4,656,807</a:t>
                      </a:r>
                      <a:endParaRPr lang="en-US" dirty="0"/>
                    </a:p>
                  </a:txBody>
                  <a:tcPr/>
                </a:tc>
                <a:tc>
                  <a:txBody>
                    <a:bodyPr/>
                    <a:lstStyle/>
                    <a:p>
                      <a:pPr algn="r"/>
                      <a:r>
                        <a:rPr lang="en-US" dirty="0" smtClean="0"/>
                        <a:t>19.5%</a:t>
                      </a:r>
                      <a:endParaRPr lang="en-US" dirty="0"/>
                    </a:p>
                  </a:txBody>
                  <a:tcPr/>
                </a:tc>
              </a:tr>
              <a:tr h="370840">
                <a:tc>
                  <a:txBody>
                    <a:bodyPr/>
                    <a:lstStyle/>
                    <a:p>
                      <a:r>
                        <a:rPr lang="en-US" dirty="0" smtClean="0"/>
                        <a:t>Federal Funds</a:t>
                      </a:r>
                      <a:endParaRPr lang="en-US" sz="1200" dirty="0"/>
                    </a:p>
                  </a:txBody>
                  <a:tcPr/>
                </a:tc>
                <a:tc>
                  <a:txBody>
                    <a:bodyPr/>
                    <a:lstStyle/>
                    <a:p>
                      <a:pPr algn="r"/>
                      <a:r>
                        <a:rPr lang="en-US" dirty="0" smtClean="0"/>
                        <a:t>$   1,676,435</a:t>
                      </a:r>
                    </a:p>
                  </a:txBody>
                  <a:tcPr/>
                </a:tc>
                <a:tc>
                  <a:txBody>
                    <a:bodyPr/>
                    <a:lstStyle/>
                    <a:p>
                      <a:pPr algn="r"/>
                      <a:r>
                        <a:rPr lang="en-US" dirty="0" smtClean="0"/>
                        <a:t>7.0%</a:t>
                      </a:r>
                    </a:p>
                  </a:txBody>
                  <a:tcPr/>
                </a:tc>
              </a:tr>
              <a:tr h="370840">
                <a:tc>
                  <a:txBody>
                    <a:bodyPr/>
                    <a:lstStyle/>
                    <a:p>
                      <a:r>
                        <a:rPr lang="en-US" sz="1800" dirty="0" smtClean="0">
                          <a:latin typeface="Tw Cen MT" pitchFamily="34" charset="0"/>
                        </a:rPr>
                        <a:t>From</a:t>
                      </a:r>
                      <a:r>
                        <a:rPr lang="en-US" sz="1800" baseline="0" dirty="0" smtClean="0">
                          <a:latin typeface="Tw Cen MT" pitchFamily="34" charset="0"/>
                        </a:rPr>
                        <a:t> Other Districts</a:t>
                      </a:r>
                      <a:endParaRPr lang="en-US" sz="1800" dirty="0">
                        <a:latin typeface="Tw Cen MT" pitchFamily="34" charset="0"/>
                      </a:endParaRPr>
                    </a:p>
                  </a:txBody>
                  <a:tcPr/>
                </a:tc>
                <a:tc>
                  <a:txBody>
                    <a:bodyPr/>
                    <a:lstStyle/>
                    <a:p>
                      <a:pPr algn="r"/>
                      <a:r>
                        <a:rPr lang="en-US" sz="1800" dirty="0" smtClean="0"/>
                        <a:t>$   1,011,311</a:t>
                      </a:r>
                    </a:p>
                  </a:txBody>
                  <a:tcPr/>
                </a:tc>
                <a:tc>
                  <a:txBody>
                    <a:bodyPr/>
                    <a:lstStyle/>
                    <a:p>
                      <a:pPr algn="r"/>
                      <a:r>
                        <a:rPr lang="en-US" sz="1800" smtClean="0"/>
                        <a:t>4.0%</a:t>
                      </a:r>
                      <a:endParaRPr lang="en-US" sz="1800" dirty="0" smtClean="0"/>
                    </a:p>
                  </a:txBody>
                  <a:tcPr/>
                </a:tc>
              </a:tr>
              <a:tr h="370840">
                <a:tc>
                  <a:txBody>
                    <a:bodyPr/>
                    <a:lstStyle/>
                    <a:p>
                      <a:r>
                        <a:rPr lang="en-US" dirty="0" smtClean="0"/>
                        <a:t>Operating</a:t>
                      </a:r>
                      <a:r>
                        <a:rPr lang="en-US" baseline="0" dirty="0" smtClean="0"/>
                        <a:t> Transfer</a:t>
                      </a:r>
                      <a:endParaRPr lang="en-US" dirty="0"/>
                    </a:p>
                  </a:txBody>
                  <a:tcPr/>
                </a:tc>
                <a:tc>
                  <a:txBody>
                    <a:bodyPr/>
                    <a:lstStyle/>
                    <a:p>
                      <a:pPr algn="r"/>
                      <a:r>
                        <a:rPr lang="en-US" dirty="0" smtClean="0"/>
                        <a:t>$                 0</a:t>
                      </a:r>
                    </a:p>
                  </a:txBody>
                  <a:tcPr/>
                </a:tc>
                <a:tc>
                  <a:txBody>
                    <a:bodyPr/>
                    <a:lstStyle/>
                    <a:p>
                      <a:pPr algn="r"/>
                      <a:r>
                        <a:rPr lang="en-US" dirty="0" smtClean="0"/>
                        <a:t>0%</a:t>
                      </a:r>
                      <a:endParaRPr lang="en-US" dirty="0"/>
                    </a:p>
                  </a:txBody>
                  <a:tcPr/>
                </a:tc>
              </a:tr>
              <a:tr h="370840">
                <a:tc>
                  <a:txBody>
                    <a:bodyPr/>
                    <a:lstStyle/>
                    <a:p>
                      <a:r>
                        <a:rPr lang="en-US" dirty="0" smtClean="0"/>
                        <a:t>Total Revenues</a:t>
                      </a:r>
                      <a:endParaRPr lang="en-US" dirty="0"/>
                    </a:p>
                  </a:txBody>
                  <a:tcPr/>
                </a:tc>
                <a:tc>
                  <a:txBody>
                    <a:bodyPr/>
                    <a:lstStyle/>
                    <a:p>
                      <a:pPr algn="r"/>
                      <a:r>
                        <a:rPr lang="en-US" dirty="0" smtClean="0"/>
                        <a:t>$ 23,832,011</a:t>
                      </a:r>
                      <a:endParaRPr lang="en-US" dirty="0"/>
                    </a:p>
                  </a:txBody>
                  <a:tcPr/>
                </a:tc>
                <a:tc>
                  <a:txBody>
                    <a:bodyPr/>
                    <a:lstStyle/>
                    <a:p>
                      <a:pPr algn="r"/>
                      <a:r>
                        <a:rPr lang="en-US" dirty="0" smtClean="0"/>
                        <a:t>100%</a:t>
                      </a:r>
                      <a:endParaRPr lang="en-US" dirty="0"/>
                    </a:p>
                  </a:txBody>
                  <a:tcPr/>
                </a:tc>
              </a:tr>
            </a:tbl>
          </a:graphicData>
        </a:graphic>
      </p:graphicFrame>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1"/>
          <p:cNvSpPr>
            <a:spLocks noGrp="1"/>
          </p:cNvSpPr>
          <p:nvPr>
            <p:ph type="title"/>
          </p:nvPr>
        </p:nvSpPr>
        <p:spPr/>
        <p:txBody>
          <a:bodyPr/>
          <a:lstStyle/>
          <a:p>
            <a:r>
              <a:rPr lang="en-US" dirty="0" smtClean="0"/>
              <a:t>Total Expenditures by Type</a:t>
            </a:r>
          </a:p>
        </p:txBody>
      </p:sp>
      <p:graphicFrame>
        <p:nvGraphicFramePr>
          <p:cNvPr id="9" name="Content Placeholder 8"/>
          <p:cNvGraphicFramePr>
            <a:graphicFrameLocks noGrp="1"/>
          </p:cNvGraphicFramePr>
          <p:nvPr>
            <p:ph sz="quarter" idx="1"/>
            <p:extLst>
              <p:ext uri="{D42A27DB-BD31-4B8C-83A1-F6EECF244321}">
                <p14:modId xmlns:p14="http://schemas.microsoft.com/office/powerpoint/2010/main" val="736207981"/>
              </p:ext>
            </p:extLst>
          </p:nvPr>
        </p:nvGraphicFramePr>
        <p:xfrm>
          <a:off x="533400" y="1524000"/>
          <a:ext cx="75438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114800" y="5867400"/>
            <a:ext cx="4648200" cy="36933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dirty="0" smtClean="0"/>
              <a:t>Total Expenditures = $23,344,193</a:t>
            </a:r>
            <a:endParaRPr lang="en-US" dirty="0"/>
          </a:p>
        </p:txBody>
      </p:sp>
      <p:sp>
        <p:nvSpPr>
          <p:cNvPr id="11" name="TextBox 10"/>
          <p:cNvSpPr txBox="1"/>
          <p:nvPr/>
        </p:nvSpPr>
        <p:spPr>
          <a:xfrm>
            <a:off x="6400800" y="4648200"/>
            <a:ext cx="1752600" cy="553998"/>
          </a:xfrm>
          <a:prstGeom prst="rect">
            <a:avLst/>
          </a:prstGeom>
          <a:noFill/>
        </p:spPr>
        <p:txBody>
          <a:bodyPr wrap="square" rtlCol="0">
            <a:spAutoFit/>
          </a:bodyPr>
          <a:lstStyle/>
          <a:p>
            <a:r>
              <a:rPr lang="en-US" sz="1000" dirty="0" smtClean="0">
                <a:latin typeface="+mn-lt"/>
              </a:rPr>
              <a:t>Administrative =      3.8%</a:t>
            </a:r>
          </a:p>
          <a:p>
            <a:r>
              <a:rPr lang="en-US" sz="1000" dirty="0" smtClean="0">
                <a:latin typeface="+mn-lt"/>
              </a:rPr>
              <a:t>Certificated      =  33.9%</a:t>
            </a:r>
          </a:p>
          <a:p>
            <a:r>
              <a:rPr lang="en-US" sz="1000" dirty="0" smtClean="0">
                <a:latin typeface="+mn-lt"/>
              </a:rPr>
              <a:t>Classified         =  20.7%</a:t>
            </a:r>
            <a:endParaRPr lang="en-US" sz="1000" dirty="0">
              <a:latin typeface="+mn-lt"/>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smtClean="0"/>
              <a:t>Salaries – All Programs</a:t>
            </a:r>
            <a:endParaRPr lang="en-US" dirty="0"/>
          </a:p>
        </p:txBody>
      </p:sp>
      <p:graphicFrame>
        <p:nvGraphicFramePr>
          <p:cNvPr id="10" name="Content Placeholder 9"/>
          <p:cNvGraphicFramePr>
            <a:graphicFrameLocks noGrp="1"/>
          </p:cNvGraphicFramePr>
          <p:nvPr>
            <p:ph sz="quarter" idx="1"/>
            <p:extLst>
              <p:ext uri="{D42A27DB-BD31-4B8C-83A1-F6EECF244321}">
                <p14:modId xmlns:p14="http://schemas.microsoft.com/office/powerpoint/2010/main" val="4267799006"/>
              </p:ext>
            </p:extLst>
          </p:nvPr>
        </p:nvGraphicFramePr>
        <p:xfrm>
          <a:off x="457200" y="990600"/>
          <a:ext cx="4038600" cy="499991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ontent Placeholder 10"/>
          <p:cNvGraphicFramePr>
            <a:graphicFrameLocks noGrp="1"/>
          </p:cNvGraphicFramePr>
          <p:nvPr>
            <p:ph sz="quarter" idx="2"/>
            <p:extLst>
              <p:ext uri="{D42A27DB-BD31-4B8C-83A1-F6EECF244321}">
                <p14:modId xmlns:p14="http://schemas.microsoft.com/office/powerpoint/2010/main" val="3488468703"/>
              </p:ext>
            </p:extLst>
          </p:nvPr>
        </p:nvGraphicFramePr>
        <p:xfrm>
          <a:off x="4648200" y="1295400"/>
          <a:ext cx="3581400" cy="51816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1"/>
          <p:cNvSpPr txBox="1"/>
          <p:nvPr/>
        </p:nvSpPr>
        <p:spPr>
          <a:xfrm>
            <a:off x="457200" y="1828800"/>
            <a:ext cx="1371600" cy="5334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smtClean="0">
                <a:latin typeface="Arial" pitchFamily="34" charset="0"/>
                <a:cs typeface="Arial" pitchFamily="34" charset="0"/>
              </a:rPr>
              <a:t>$8,816,758</a:t>
            </a:r>
          </a:p>
          <a:p>
            <a:endParaRPr lang="en-US" sz="1400" dirty="0" smtClean="0">
              <a:latin typeface="Arial" pitchFamily="34" charset="0"/>
              <a:cs typeface="Arial" pitchFamily="34" charset="0"/>
            </a:endParaRPr>
          </a:p>
          <a:p>
            <a:endParaRPr lang="en-US" sz="1400" dirty="0"/>
          </a:p>
        </p:txBody>
      </p:sp>
      <p:sp>
        <p:nvSpPr>
          <p:cNvPr id="9" name="TextBox 1"/>
          <p:cNvSpPr txBox="1"/>
          <p:nvPr/>
        </p:nvSpPr>
        <p:spPr>
          <a:xfrm>
            <a:off x="4724400" y="1828800"/>
            <a:ext cx="1371600" cy="5334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smtClean="0">
                <a:latin typeface="Arial" pitchFamily="34" charset="0"/>
                <a:cs typeface="Arial" pitchFamily="34" charset="0"/>
              </a:rPr>
              <a:t>$4,833,924</a:t>
            </a:r>
          </a:p>
          <a:p>
            <a:endParaRPr lang="en-US" sz="1400" dirty="0"/>
          </a:p>
        </p:txBody>
      </p:sp>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Expenditures by Program-Comparison to Prior Year</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4023156005"/>
              </p:ext>
            </p:extLst>
          </p:nvPr>
        </p:nvGraphicFramePr>
        <p:xfrm>
          <a:off x="609600" y="2057400"/>
          <a:ext cx="81534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10" name="Rectangle 9"/>
          <p:cNvSpPr/>
          <p:nvPr/>
        </p:nvSpPr>
        <p:spPr>
          <a:xfrm>
            <a:off x="1295400" y="6474690"/>
            <a:ext cx="228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630218" y="6476999"/>
            <a:ext cx="1371600" cy="276999"/>
          </a:xfrm>
          <a:prstGeom prst="rect">
            <a:avLst/>
          </a:prstGeom>
          <a:noFill/>
        </p:spPr>
        <p:txBody>
          <a:bodyPr wrap="square" rtlCol="0">
            <a:spAutoFit/>
          </a:bodyPr>
          <a:lstStyle/>
          <a:p>
            <a:r>
              <a:rPr lang="en-US" sz="1200" dirty="0" smtClean="0"/>
              <a:t>2013-14</a:t>
            </a:r>
            <a:endParaRPr lang="en-US" sz="1200" dirty="0"/>
          </a:p>
        </p:txBody>
      </p:sp>
      <p:sp>
        <p:nvSpPr>
          <p:cNvPr id="12" name="Rectangle 11"/>
          <p:cNvSpPr/>
          <p:nvPr/>
        </p:nvSpPr>
        <p:spPr>
          <a:xfrm>
            <a:off x="3244273" y="6474690"/>
            <a:ext cx="228600" cy="2286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507509" y="6449199"/>
            <a:ext cx="1371600" cy="276999"/>
          </a:xfrm>
          <a:prstGeom prst="rect">
            <a:avLst/>
          </a:prstGeom>
          <a:noFill/>
        </p:spPr>
        <p:txBody>
          <a:bodyPr wrap="square" rtlCol="0">
            <a:spAutoFit/>
          </a:bodyPr>
          <a:lstStyle/>
          <a:p>
            <a:r>
              <a:rPr lang="en-US" sz="1200" dirty="0" smtClean="0"/>
              <a:t>2012-13</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A39284F-3E7E-4619-B227-396E2CB9BD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Theme1</Template>
  <TotalTime>6744</TotalTime>
  <Words>1165</Words>
  <Application>Microsoft Office PowerPoint</Application>
  <PresentationFormat>On-screen Show (4:3)</PresentationFormat>
  <Paragraphs>347</Paragraphs>
  <Slides>18</Slides>
  <Notes>3</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Median</vt:lpstr>
      <vt:lpstr>WOODLAND School District 2013-2014 Year End Financial Summary</vt:lpstr>
      <vt:lpstr>Historical Fund Balance Summary</vt:lpstr>
      <vt:lpstr>Fund Balance/Enrollment</vt:lpstr>
      <vt:lpstr>Unbudgeted Items Directly Affecting Total Fund Balance</vt:lpstr>
      <vt:lpstr>Levy Dollars</vt:lpstr>
      <vt:lpstr>General Fund Revenues</vt:lpstr>
      <vt:lpstr>Total Expenditures by Type</vt:lpstr>
      <vt:lpstr>Salaries – All Programs</vt:lpstr>
      <vt:lpstr>Expenditures by Program-Comparison to Prior Year</vt:lpstr>
      <vt:lpstr>Activities - General Basic Education</vt:lpstr>
      <vt:lpstr>District Wide Support</vt:lpstr>
      <vt:lpstr>Transportation &amp; Food Service </vt:lpstr>
      <vt:lpstr>Before and After School Care</vt:lpstr>
      <vt:lpstr>Other Funds</vt:lpstr>
      <vt:lpstr>Capital Projects Fund</vt:lpstr>
      <vt:lpstr>PowerPoint Presentation</vt:lpstr>
      <vt:lpstr>ASB FUND</vt:lpstr>
      <vt:lpstr>TRANSPORTATION VEHICLE FUND</vt:lpstr>
    </vt:vector>
  </TitlesOfParts>
  <Company>Camas School District #117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Camas School District Year End Summary</dc:title>
  <dc:creator>donna.gregg</dc:creator>
  <cp:lastModifiedBy>Brown, Stacy</cp:lastModifiedBy>
  <cp:revision>486</cp:revision>
  <cp:lastPrinted>2014-11-20T22:39:06Z</cp:lastPrinted>
  <dcterms:created xsi:type="dcterms:W3CDTF">2010-10-18T22:51:52Z</dcterms:created>
  <dcterms:modified xsi:type="dcterms:W3CDTF">2014-11-20T22:49:09Z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TC101951911</vt:lpwstr>
  </property>
</Properties>
</file>