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5"/>
  </p:notesMasterIdLst>
  <p:sldIdLst>
    <p:sldId id="256" r:id="rId2"/>
    <p:sldId id="260" r:id="rId3"/>
    <p:sldId id="272" r:id="rId4"/>
    <p:sldId id="268" r:id="rId5"/>
    <p:sldId id="271" r:id="rId6"/>
    <p:sldId id="269" r:id="rId7"/>
    <p:sldId id="261" r:id="rId8"/>
    <p:sldId id="262" r:id="rId9"/>
    <p:sldId id="266" r:id="rId10"/>
    <p:sldId id="273" r:id="rId11"/>
    <p:sldId id="263" r:id="rId12"/>
    <p:sldId id="264" r:id="rId13"/>
    <p:sldId id="265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Local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8th grade</c:v>
                </c:pt>
                <c:pt idx="1">
                  <c:v>10th grade</c:v>
                </c:pt>
                <c:pt idx="2">
                  <c:v>12th grade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13</c:v>
                </c:pt>
                <c:pt idx="1">
                  <c:v>19</c:v>
                </c:pt>
                <c:pt idx="2">
                  <c:v>73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State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8th grade</c:v>
                </c:pt>
                <c:pt idx="1">
                  <c:v>10th grade</c:v>
                </c:pt>
                <c:pt idx="2">
                  <c:v>12th grade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15</c:v>
                </c:pt>
                <c:pt idx="1">
                  <c:v>32</c:v>
                </c:pt>
                <c:pt idx="2">
                  <c:v>55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8888448"/>
        <c:axId val="28783744"/>
      </c:barChart>
      <c:catAx>
        <c:axId val="28888448"/>
        <c:scaling>
          <c:orientation val="minMax"/>
        </c:scaling>
        <c:delete val="0"/>
        <c:axPos val="b"/>
        <c:majorTickMark val="out"/>
        <c:minorTickMark val="none"/>
        <c:tickLblPos val="nextTo"/>
        <c:crossAx val="28783744"/>
        <c:crosses val="autoZero"/>
        <c:auto val="1"/>
        <c:lblAlgn val="ctr"/>
        <c:lblOffset val="100"/>
        <c:noMultiLvlLbl val="0"/>
      </c:catAx>
      <c:valAx>
        <c:axId val="287837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888844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ever had sex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8th grade</c:v>
                </c:pt>
                <c:pt idx="1">
                  <c:v>10th grade</c:v>
                </c:pt>
                <c:pt idx="2">
                  <c:v>12th grade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13</c:v>
                </c:pt>
                <c:pt idx="1">
                  <c:v>35</c:v>
                </c:pt>
                <c:pt idx="2">
                  <c:v>38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have not had sex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8th grade</c:v>
                </c:pt>
                <c:pt idx="1">
                  <c:v>10th grade</c:v>
                </c:pt>
                <c:pt idx="2">
                  <c:v>12th grade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7</c:v>
                </c:pt>
                <c:pt idx="1">
                  <c:v>21</c:v>
                </c:pt>
                <c:pt idx="2">
                  <c:v>22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8822912"/>
        <c:axId val="30303360"/>
      </c:barChart>
      <c:catAx>
        <c:axId val="28822912"/>
        <c:scaling>
          <c:orientation val="minMax"/>
        </c:scaling>
        <c:delete val="0"/>
        <c:axPos val="b"/>
        <c:majorTickMark val="out"/>
        <c:minorTickMark val="none"/>
        <c:tickLblPos val="nextTo"/>
        <c:crossAx val="30303360"/>
        <c:crosses val="autoZero"/>
        <c:auto val="1"/>
        <c:lblAlgn val="ctr"/>
        <c:lblOffset val="100"/>
        <c:noMultiLvlLbl val="0"/>
      </c:catAx>
      <c:valAx>
        <c:axId val="3030336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882291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BF21EA-A02A-41DD-B5B5-89223DD016E7}" type="datetimeFigureOut">
              <a:rPr lang="en-US" smtClean="0"/>
              <a:t>10/27/2014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368881-9145-4757-A918-3C6BC97B4E5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6816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68881-9145-4757-A918-3C6BC97B4E57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179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Healthy Youth Survey, 2012, Cowlitz</a:t>
            </a:r>
            <a:r>
              <a:rPr lang="en-US" baseline="0" dirty="0" smtClean="0"/>
              <a:t> Co.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68881-9145-4757-A918-3C6BC97B4E57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02594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Healthy Youth Survey, 2012, Cowlitz Co.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68881-9145-4757-A918-3C6BC97B4E57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973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many of you have talked to your parents about the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Sex Ed that you’ve received?</a:t>
            </a:r>
          </a:p>
          <a:p>
            <a:pPr lvl="0"/>
            <a:endParaRPr lang="en-US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2DDDA3-4125-4EB3-BF36-16930014BB2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46051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Results from other communities in WA State using RTR as part of WA PREP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68881-9145-4757-A918-3C6BC97B4E57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0182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93750-E75D-4356-805C-BEEE0F9C8B7F}" type="datetimeFigureOut">
              <a:rPr lang="en-US" smtClean="0"/>
              <a:t>10/27/2014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8599C2D7-AEF9-4705-8BAD-E4E7E3827579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93750-E75D-4356-805C-BEEE0F9C8B7F}" type="datetimeFigureOut">
              <a:rPr lang="en-US" smtClean="0"/>
              <a:t>10/27/2014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9C2D7-AEF9-4705-8BAD-E4E7E382757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93750-E75D-4356-805C-BEEE0F9C8B7F}" type="datetimeFigureOut">
              <a:rPr lang="en-US" smtClean="0"/>
              <a:t>10/27/2014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9C2D7-AEF9-4705-8BAD-E4E7E382757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93750-E75D-4356-805C-BEEE0F9C8B7F}" type="datetimeFigureOut">
              <a:rPr lang="en-US" smtClean="0"/>
              <a:t>10/27/2014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9C2D7-AEF9-4705-8BAD-E4E7E382757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93750-E75D-4356-805C-BEEE0F9C8B7F}" type="datetimeFigureOut">
              <a:rPr lang="en-US" smtClean="0"/>
              <a:t>10/27/2014</a:t>
            </a:fld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9C2D7-AEF9-4705-8BAD-E4E7E3827579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93750-E75D-4356-805C-BEEE0F9C8B7F}" type="datetimeFigureOut">
              <a:rPr lang="en-US" smtClean="0"/>
              <a:t>10/27/2014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9C2D7-AEF9-4705-8BAD-E4E7E382757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93750-E75D-4356-805C-BEEE0F9C8B7F}" type="datetimeFigureOut">
              <a:rPr lang="en-US" smtClean="0"/>
              <a:t>10/27/2014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9C2D7-AEF9-4705-8BAD-E4E7E382757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93750-E75D-4356-805C-BEEE0F9C8B7F}" type="datetimeFigureOut">
              <a:rPr lang="en-US" smtClean="0"/>
              <a:t>10/27/2014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9C2D7-AEF9-4705-8BAD-E4E7E382757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93750-E75D-4356-805C-BEEE0F9C8B7F}" type="datetimeFigureOut">
              <a:rPr lang="en-US" smtClean="0"/>
              <a:t>10/27/2014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9C2D7-AEF9-4705-8BAD-E4E7E382757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93750-E75D-4356-805C-BEEE0F9C8B7F}" type="datetimeFigureOut">
              <a:rPr lang="en-US" smtClean="0"/>
              <a:t>10/27/2014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9C2D7-AEF9-4705-8BAD-E4E7E3827579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93750-E75D-4356-805C-BEEE0F9C8B7F}" type="datetimeFigureOut">
              <a:rPr lang="en-US" smtClean="0"/>
              <a:t>10/27/2014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9C2D7-AEF9-4705-8BAD-E4E7E3827579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CF93750-E75D-4356-805C-BEEE0F9C8B7F}" type="datetimeFigureOut">
              <a:rPr lang="en-US" smtClean="0"/>
              <a:t>10/27/2014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8599C2D7-AEF9-4705-8BAD-E4E7E3827579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i="1" dirty="0" smtClean="0"/>
              <a:t>Preventing Teen Pregnancy and Sexually Transmitted Infections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14400" y="2133600"/>
            <a:ext cx="7010400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5268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 of WA PREP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$10,000 implementation grant</a:t>
            </a:r>
          </a:p>
          <a:p>
            <a:r>
              <a:rPr lang="en-US" sz="2800" dirty="0" smtClean="0"/>
              <a:t>In addition:</a:t>
            </a:r>
          </a:p>
          <a:p>
            <a:pPr lvl="1"/>
            <a:r>
              <a:rPr lang="en-US" sz="2400" dirty="0" smtClean="0"/>
              <a:t>Free curriculum and materials</a:t>
            </a:r>
          </a:p>
          <a:p>
            <a:pPr lvl="1"/>
            <a:r>
              <a:rPr lang="en-US" sz="2400" dirty="0" smtClean="0"/>
              <a:t>Free staff training</a:t>
            </a:r>
          </a:p>
          <a:p>
            <a:pPr lvl="1"/>
            <a:r>
              <a:rPr lang="en-US" sz="2400" dirty="0" smtClean="0"/>
              <a:t>Substitute and travel reimbursement for staff training days</a:t>
            </a:r>
          </a:p>
          <a:p>
            <a:pPr lvl="1"/>
            <a:r>
              <a:rPr lang="en-US" sz="2400" dirty="0" smtClean="0"/>
              <a:t>Technical assistance and support during and after the implementation year</a:t>
            </a:r>
          </a:p>
          <a:p>
            <a:pPr lvl="1"/>
            <a:r>
              <a:rPr lang="en-US" sz="2400" dirty="0" smtClean="0"/>
              <a:t>Continued staff training after the implementation year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1791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Entry and Exit surveys for students</a:t>
            </a:r>
          </a:p>
          <a:p>
            <a:r>
              <a:rPr lang="en-US" sz="3600" dirty="0" smtClean="0"/>
              <a:t>Facilitators complete fidelity monitoring logs after each session</a:t>
            </a:r>
          </a:p>
          <a:p>
            <a:r>
              <a:rPr lang="en-US" sz="3600" dirty="0" smtClean="0"/>
              <a:t>Facilitators complete survey about PREP</a:t>
            </a:r>
          </a:p>
          <a:p>
            <a:r>
              <a:rPr lang="en-US" sz="3600" dirty="0" smtClean="0"/>
              <a:t>CARDEA provides technical assistance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16938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Intervention Partner Responsibilities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Committed facilitators </a:t>
            </a:r>
          </a:p>
          <a:p>
            <a:r>
              <a:rPr lang="en-US" sz="3600" dirty="0" smtClean="0"/>
              <a:t>Attend trainings</a:t>
            </a:r>
          </a:p>
          <a:p>
            <a:r>
              <a:rPr lang="en-US" sz="3600" dirty="0" smtClean="0"/>
              <a:t>Deliver curriculum with fidelity</a:t>
            </a:r>
          </a:p>
          <a:p>
            <a:r>
              <a:rPr lang="en-US" sz="3600" dirty="0" smtClean="0"/>
              <a:t>Complete and submit evaluation materials</a:t>
            </a:r>
          </a:p>
          <a:p>
            <a:r>
              <a:rPr lang="en-US" sz="3600" dirty="0" smtClean="0"/>
              <a:t>Focus on sustainability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14321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 PREP Contact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1">
            <a:normAutofit lnSpcReduction="10000"/>
          </a:bodyPr>
          <a:lstStyle/>
          <a:p>
            <a:pPr marL="0" lvl="0" indent="0">
              <a:buNone/>
            </a:pPr>
            <a:r>
              <a:rPr lang="en-US" sz="28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CARDEA</a:t>
            </a:r>
            <a:r>
              <a:rPr lang="en-US" sz="2800" dirty="0" smtClean="0"/>
              <a:t>  </a:t>
            </a:r>
          </a:p>
          <a:p>
            <a:pPr marL="0" lvl="0" indent="0">
              <a:buNone/>
            </a:pPr>
            <a:r>
              <a:rPr lang="en-US" sz="2800" b="1" dirty="0" smtClean="0"/>
              <a:t>Brett Niessen</a:t>
            </a:r>
          </a:p>
          <a:p>
            <a:pPr marL="0" lvl="0" indent="0">
              <a:buNone/>
            </a:pPr>
            <a:r>
              <a:rPr lang="en-US" sz="2800" dirty="0" smtClean="0"/>
              <a:t>bniessen@cardeaservices.org </a:t>
            </a:r>
          </a:p>
          <a:p>
            <a:pPr marL="0" lvl="0" indent="0">
              <a:lnSpc>
                <a:spcPct val="100000"/>
              </a:lnSpc>
              <a:buNone/>
            </a:pPr>
            <a:r>
              <a:rPr lang="en-US" sz="2800" dirty="0" smtClean="0"/>
              <a:t>(206) 447-9538</a:t>
            </a:r>
          </a:p>
          <a:p>
            <a:pPr marL="0" lvl="0" indent="0">
              <a:lnSpc>
                <a:spcPct val="100000"/>
              </a:lnSpc>
              <a:buNone/>
            </a:pPr>
            <a:endParaRPr lang="en-US" sz="1600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0" indent="0">
              <a:lnSpc>
                <a:spcPct val="100000"/>
              </a:lnSpc>
              <a:buNone/>
            </a:pPr>
            <a:r>
              <a:rPr lang="en-US" sz="28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OSPI</a:t>
            </a:r>
            <a:r>
              <a:rPr lang="en-US" sz="2800" dirty="0" smtClean="0"/>
              <a:t>  </a:t>
            </a:r>
          </a:p>
          <a:p>
            <a:pPr marL="0" lvl="0" indent="0">
              <a:lnSpc>
                <a:spcPct val="100000"/>
              </a:lnSpc>
              <a:buNone/>
            </a:pPr>
            <a:r>
              <a:rPr lang="en-US" sz="2800" b="1" dirty="0" smtClean="0"/>
              <a:t>Laurie Dils</a:t>
            </a:r>
          </a:p>
          <a:p>
            <a:pPr marL="0" lvl="0" indent="0">
              <a:lnSpc>
                <a:spcPct val="100000"/>
              </a:lnSpc>
              <a:buNone/>
            </a:pPr>
            <a:r>
              <a:rPr lang="en-US" sz="2800" dirty="0" smtClean="0"/>
              <a:t>Laurie.dils@k12.wa.us</a:t>
            </a:r>
          </a:p>
          <a:p>
            <a:pPr marL="0" lvl="0" indent="0">
              <a:lnSpc>
                <a:spcPct val="100000"/>
              </a:lnSpc>
              <a:buNone/>
            </a:pPr>
            <a:r>
              <a:rPr lang="en-US" sz="2800" dirty="0" smtClean="0"/>
              <a:t>(360) 725-6368</a:t>
            </a:r>
          </a:p>
        </p:txBody>
      </p:sp>
    </p:spTree>
    <p:extLst>
      <p:ext uri="{BB962C8B-B14F-4D97-AF65-F5344CB8AC3E}">
        <p14:creationId xmlns:p14="http://schemas.microsoft.com/office/powerpoint/2010/main" val="9645311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Washington PREP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spcBef>
                <a:spcPts val="1200"/>
              </a:spcBef>
            </a:pPr>
            <a:r>
              <a:rPr lang="en-US" altLang="en-US" dirty="0" smtClean="0"/>
              <a:t>Teaches </a:t>
            </a:r>
            <a:r>
              <a:rPr lang="en-US" dirty="0" smtClean="0"/>
              <a:t>both </a:t>
            </a:r>
            <a:r>
              <a:rPr lang="en-US" dirty="0"/>
              <a:t>abstinence and </a:t>
            </a:r>
            <a:r>
              <a:rPr lang="en-US" dirty="0" smtClean="0"/>
              <a:t>contraception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Focus is on prevention </a:t>
            </a:r>
            <a:r>
              <a:rPr lang="en-US" dirty="0"/>
              <a:t>of pregnancy and sexually transmitted infections, including </a:t>
            </a:r>
            <a:r>
              <a:rPr lang="en-US" dirty="0" smtClean="0"/>
              <a:t>HIV/AIDS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Includes content on Healthy </a:t>
            </a:r>
            <a:r>
              <a:rPr lang="en-US" dirty="0"/>
              <a:t>Relationships, Parent-Child Communication and Healthy Life </a:t>
            </a:r>
            <a:r>
              <a:rPr lang="en-US" dirty="0" smtClean="0"/>
              <a:t>Skills</a:t>
            </a:r>
          </a:p>
          <a:p>
            <a:pPr>
              <a:spcBef>
                <a:spcPts val="1200"/>
              </a:spcBef>
            </a:pPr>
            <a:r>
              <a:rPr lang="en-US" altLang="en-US" dirty="0" smtClean="0"/>
              <a:t>Serves ages 11-21</a:t>
            </a:r>
          </a:p>
          <a:p>
            <a:pPr>
              <a:spcBef>
                <a:spcPts val="1200"/>
              </a:spcBef>
            </a:pPr>
            <a:r>
              <a:rPr lang="en-US" altLang="en-US" dirty="0" smtClean="0"/>
              <a:t>Administered by Family and Youth Services Bureau (US Dept. of Health &amp; Human Services)</a:t>
            </a:r>
          </a:p>
          <a:p>
            <a:pPr>
              <a:spcBef>
                <a:spcPts val="1200"/>
              </a:spcBef>
            </a:pPr>
            <a:r>
              <a:rPr lang="en-US" altLang="en-US" dirty="0" smtClean="0"/>
              <a:t>Coordinated by WA Department of Health</a:t>
            </a:r>
          </a:p>
          <a:p>
            <a:pPr>
              <a:spcBef>
                <a:spcPts val="1200"/>
              </a:spcBef>
            </a:pPr>
            <a:r>
              <a:rPr lang="en-US" altLang="en-US" dirty="0" smtClean="0"/>
              <a:t>Partnerships with OSPI and DSHS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CARDEA Services </a:t>
            </a:r>
            <a:r>
              <a:rPr lang="en-US" i="1" dirty="0" smtClean="0"/>
              <a:t>(training &amp; technical assistance)</a:t>
            </a:r>
          </a:p>
          <a:p>
            <a:pPr>
              <a:spcBef>
                <a:spcPts val="1200"/>
              </a:spcBef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1819226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WHY PREP?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Early Sexual Involvement is </a:t>
            </a:r>
            <a:r>
              <a:rPr lang="en-US" sz="2800" b="1" dirty="0" smtClean="0"/>
              <a:t>related</a:t>
            </a:r>
            <a:r>
              <a:rPr lang="en-US" sz="2800" dirty="0" smtClean="0"/>
              <a:t> to:</a:t>
            </a:r>
          </a:p>
          <a:p>
            <a:pPr lvl="1"/>
            <a:r>
              <a:rPr lang="en-US" sz="2400" dirty="0" smtClean="0"/>
              <a:t>Lower grades</a:t>
            </a:r>
          </a:p>
          <a:p>
            <a:pPr lvl="1"/>
            <a:r>
              <a:rPr lang="en-US" sz="2400" dirty="0" smtClean="0"/>
              <a:t>Higher rates of depression</a:t>
            </a:r>
          </a:p>
          <a:p>
            <a:pPr lvl="1"/>
            <a:r>
              <a:rPr lang="en-US" sz="2400" dirty="0" smtClean="0"/>
              <a:t>Higher rates of alcohol use</a:t>
            </a:r>
          </a:p>
          <a:p>
            <a:pPr lvl="1"/>
            <a:r>
              <a:rPr lang="en-US" sz="2400" dirty="0" smtClean="0"/>
              <a:t>Higher rates of teen pregnancy</a:t>
            </a:r>
          </a:p>
          <a:p>
            <a:pPr lvl="1"/>
            <a:endParaRPr lang="en-US" sz="2400" dirty="0"/>
          </a:p>
          <a:p>
            <a:r>
              <a:rPr lang="en-US" sz="2800" dirty="0" smtClean="0"/>
              <a:t>Evidence-based programs can significantly:</a:t>
            </a:r>
          </a:p>
          <a:p>
            <a:pPr lvl="1"/>
            <a:r>
              <a:rPr lang="en-US" sz="2400" dirty="0" smtClean="0"/>
              <a:t>Delay first intercourse</a:t>
            </a:r>
          </a:p>
          <a:p>
            <a:pPr lvl="1"/>
            <a:r>
              <a:rPr lang="en-US" sz="2400" dirty="0" smtClean="0"/>
              <a:t>Decrease sexual risk taking</a:t>
            </a:r>
          </a:p>
          <a:p>
            <a:pPr lvl="1"/>
            <a:r>
              <a:rPr lang="en-US" sz="2400" dirty="0" smtClean="0"/>
              <a:t>Increase condom and contraceptive use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812540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Ever Had Sexual Intercourse </a:t>
            </a:r>
            <a:br>
              <a:rPr lang="en-US" dirty="0" smtClean="0"/>
            </a:br>
            <a:r>
              <a:rPr lang="en-US" dirty="0" smtClean="0"/>
              <a:t>(HYS, 2012, Cowlitz Co.)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60170043"/>
              </p:ext>
            </p:extLst>
          </p:nvPr>
        </p:nvGraphicFramePr>
        <p:xfrm>
          <a:off x="457200" y="1752600"/>
          <a:ext cx="8229600" cy="43735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0018493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>Getting </a:t>
            </a:r>
            <a:r>
              <a:rPr lang="en-US" sz="2800" dirty="0">
                <a:solidFill>
                  <a:schemeClr val="bg2">
                    <a:lumMod val="25000"/>
                  </a:schemeClr>
                </a:solidFill>
              </a:rPr>
              <a:t>lower grades (C’s, D’s, F’s) and sexual intercourse (HYS</a:t>
            </a:r>
            <a:r>
              <a:rPr lang="en-US" sz="2800" cap="none" dirty="0">
                <a:solidFill>
                  <a:schemeClr val="bg2">
                    <a:lumMod val="25000"/>
                  </a:schemeClr>
                </a:solidFill>
              </a:rPr>
              <a:t>, Cowlitz Co., 2012)</a:t>
            </a:r>
            <a:endParaRPr lang="en-US" sz="2800" dirty="0">
              <a:solidFill>
                <a:schemeClr val="bg2">
                  <a:lumMod val="25000"/>
                </a:schemeClr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33080149"/>
              </p:ext>
            </p:extLst>
          </p:nvPr>
        </p:nvGraphicFramePr>
        <p:xfrm>
          <a:off x="457200" y="1752600"/>
          <a:ext cx="8229600" cy="43735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8358533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Who Supports Comprehensive</a:t>
            </a:r>
            <a:r>
              <a:rPr lang="en-US" b="1" dirty="0"/>
              <a:t/>
            </a:r>
            <a:br>
              <a:rPr lang="en-US" b="1" dirty="0"/>
            </a:br>
            <a:r>
              <a:rPr lang="en-US" b="1" dirty="0"/>
              <a:t>Sexual Health Education?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419600"/>
          </a:xfrm>
        </p:spPr>
        <p:txBody>
          <a:bodyPr>
            <a:normAutofit fontScale="92500"/>
          </a:bodyPr>
          <a:lstStyle/>
          <a:p>
            <a:r>
              <a:rPr lang="en-US" sz="3600" dirty="0" smtClean="0"/>
              <a:t>Over 90% of Parents Nationwide</a:t>
            </a:r>
          </a:p>
          <a:p>
            <a:r>
              <a:rPr lang="en-US" sz="3600" dirty="0" smtClean="0"/>
              <a:t>The U.S. Surgeon General</a:t>
            </a:r>
          </a:p>
          <a:p>
            <a:r>
              <a:rPr lang="en-US" sz="3600" dirty="0" smtClean="0"/>
              <a:t>Centers for Disease Control</a:t>
            </a:r>
          </a:p>
          <a:p>
            <a:r>
              <a:rPr lang="en-US" sz="3600" dirty="0" smtClean="0"/>
              <a:t>The American Academy of Pediatrics</a:t>
            </a:r>
          </a:p>
          <a:p>
            <a:r>
              <a:rPr lang="en-US" sz="3600" dirty="0" smtClean="0"/>
              <a:t>The American School Health Assoc.</a:t>
            </a:r>
          </a:p>
          <a:p>
            <a:r>
              <a:rPr lang="en-US" sz="3600" dirty="0" smtClean="0"/>
              <a:t>The National Education Association</a:t>
            </a:r>
          </a:p>
        </p:txBody>
      </p:sp>
    </p:spTree>
    <p:extLst>
      <p:ext uri="{BB962C8B-B14F-4D97-AF65-F5344CB8AC3E}">
        <p14:creationId xmlns:p14="http://schemas.microsoft.com/office/powerpoint/2010/main" val="425606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en-US" dirty="0" smtClean="0"/>
              <a:t>Evidence Based Interventions (EBIs)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  <a:defRPr/>
            </a:pPr>
            <a:endParaRPr lang="en-US" altLang="en-US" sz="1200" dirty="0"/>
          </a:p>
          <a:p>
            <a:pPr>
              <a:buFont typeface="Arial" charset="0"/>
              <a:buChar char="•"/>
              <a:defRPr/>
            </a:pPr>
            <a:r>
              <a:rPr lang="en-US" altLang="en-US" sz="3600" dirty="0" smtClean="0"/>
              <a:t>Already </a:t>
            </a:r>
            <a:r>
              <a:rPr lang="en-US" altLang="en-US" sz="3600" dirty="0"/>
              <a:t>proven to work through rigorous evaluation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11107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WA PREP</a:t>
            </a:r>
            <a:br>
              <a:rPr lang="en-US" dirty="0" smtClean="0"/>
            </a:br>
            <a:r>
              <a:rPr lang="en-US" dirty="0" smtClean="0"/>
              <a:t>Evidence Based Interventions</a:t>
            </a:r>
            <a:endParaRPr lang="en-US" dirty="0"/>
          </a:p>
        </p:txBody>
      </p:sp>
      <p:pic>
        <p:nvPicPr>
          <p:cNvPr id="4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86606" y="1752600"/>
            <a:ext cx="6770787" cy="437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92814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en-US" sz="3200" dirty="0" smtClean="0"/>
              <a:t>Benefits of Reducing the Risk (RTR)</a:t>
            </a:r>
            <a:br>
              <a:rPr lang="en-US" altLang="en-US" sz="3200" dirty="0" smtClean="0"/>
            </a:br>
            <a:r>
              <a:rPr lang="en-US" altLang="en-US" sz="3200" dirty="0" smtClean="0"/>
              <a:t>(results from WA PREP evaluation)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US" dirty="0" smtClean="0"/>
              <a:t>Would you say that being in the program (RTR) has made you more likely, about the same, or less likely to: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Resist or say no to peer pressure – 11.8% somewhat more likely; 29.4% much more likely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Abstain from sexual intercourse in the next 6 months – 5.9% somewhat more likely; 47.1% much more likely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Get a steady job after finishing school – 35.3% somewhat more likely; 47.1% much more likely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Make plans to reach goals – 29.4% somewhat more likely; 52.9% much more likely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205749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4201</TotalTime>
  <Words>466</Words>
  <Application>Microsoft Office PowerPoint</Application>
  <PresentationFormat>On-screen Show (4:3)</PresentationFormat>
  <Paragraphs>78</Paragraphs>
  <Slides>13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Apothecary</vt:lpstr>
      <vt:lpstr>PowerPoint Presentation</vt:lpstr>
      <vt:lpstr>Washington PREP Overview</vt:lpstr>
      <vt:lpstr>WHY PREP?</vt:lpstr>
      <vt:lpstr>Ever Had Sexual Intercourse  (HYS, 2012, Cowlitz Co.)</vt:lpstr>
      <vt:lpstr>Getting lower grades (C’s, D’s, F’s) and sexual intercourse (HYS, Cowlitz Co., 2012)</vt:lpstr>
      <vt:lpstr>Who Supports Comprehensive Sexual Health Education?</vt:lpstr>
      <vt:lpstr>Evidence Based Interventions (EBIs)</vt:lpstr>
      <vt:lpstr>WA PREP Evidence Based Interventions</vt:lpstr>
      <vt:lpstr>Benefits of Reducing the Risk (RTR) (results from WA PREP evaluation)</vt:lpstr>
      <vt:lpstr>Benefits of WA PREP</vt:lpstr>
      <vt:lpstr>Evaluation Requirements</vt:lpstr>
      <vt:lpstr>Intervention Partner Responsibilities</vt:lpstr>
      <vt:lpstr>WA PREP Contact Information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Laurie Dils</dc:creator>
  <cp:lastModifiedBy>Gray, Sarah</cp:lastModifiedBy>
  <cp:revision>14</cp:revision>
  <dcterms:created xsi:type="dcterms:W3CDTF">2014-10-24T20:29:50Z</dcterms:created>
  <dcterms:modified xsi:type="dcterms:W3CDTF">2014-10-27T20:18:24Z</dcterms:modified>
</cp:coreProperties>
</file>